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4" r:id="rId5"/>
  </p:sldMasterIdLst>
  <p:notesMasterIdLst>
    <p:notesMasterId r:id="rId98"/>
  </p:notesMasterIdLst>
  <p:handoutMasterIdLst>
    <p:handoutMasterId r:id="rId99"/>
  </p:handoutMasterIdLst>
  <p:sldIdLst>
    <p:sldId id="339" r:id="rId6"/>
    <p:sldId id="816" r:id="rId7"/>
    <p:sldId id="335" r:id="rId8"/>
    <p:sldId id="452" r:id="rId9"/>
    <p:sldId id="536" r:id="rId10"/>
    <p:sldId id="691" r:id="rId11"/>
    <p:sldId id="759" r:id="rId12"/>
    <p:sldId id="760" r:id="rId13"/>
    <p:sldId id="817" r:id="rId14"/>
    <p:sldId id="761" r:id="rId15"/>
    <p:sldId id="762" r:id="rId16"/>
    <p:sldId id="763" r:id="rId17"/>
    <p:sldId id="694" r:id="rId18"/>
    <p:sldId id="764" r:id="rId19"/>
    <p:sldId id="765" r:id="rId20"/>
    <p:sldId id="766" r:id="rId21"/>
    <p:sldId id="767" r:id="rId22"/>
    <p:sldId id="768" r:id="rId23"/>
    <p:sldId id="769" r:id="rId24"/>
    <p:sldId id="770" r:id="rId25"/>
    <p:sldId id="771" r:id="rId26"/>
    <p:sldId id="772" r:id="rId27"/>
    <p:sldId id="773" r:id="rId28"/>
    <p:sldId id="774" r:id="rId29"/>
    <p:sldId id="775" r:id="rId30"/>
    <p:sldId id="617" r:id="rId31"/>
    <p:sldId id="776" r:id="rId32"/>
    <p:sldId id="777" r:id="rId33"/>
    <p:sldId id="778" r:id="rId34"/>
    <p:sldId id="779" r:id="rId35"/>
    <p:sldId id="780" r:id="rId36"/>
    <p:sldId id="781" r:id="rId37"/>
    <p:sldId id="783" r:id="rId38"/>
    <p:sldId id="784" r:id="rId39"/>
    <p:sldId id="818" r:id="rId40"/>
    <p:sldId id="785" r:id="rId41"/>
    <p:sldId id="786" r:id="rId42"/>
    <p:sldId id="782" r:id="rId43"/>
    <p:sldId id="788" r:id="rId44"/>
    <p:sldId id="789" r:id="rId45"/>
    <p:sldId id="790" r:id="rId46"/>
    <p:sldId id="791" r:id="rId47"/>
    <p:sldId id="787" r:id="rId48"/>
    <p:sldId id="792" r:id="rId49"/>
    <p:sldId id="795" r:id="rId50"/>
    <p:sldId id="796" r:id="rId51"/>
    <p:sldId id="793" r:id="rId52"/>
    <p:sldId id="797" r:id="rId53"/>
    <p:sldId id="798" r:id="rId54"/>
    <p:sldId id="799" r:id="rId55"/>
    <p:sldId id="621" r:id="rId56"/>
    <p:sldId id="800" r:id="rId57"/>
    <p:sldId id="801" r:id="rId58"/>
    <p:sldId id="802" r:id="rId59"/>
    <p:sldId id="803" r:id="rId60"/>
    <p:sldId id="804" r:id="rId61"/>
    <p:sldId id="805" r:id="rId62"/>
    <p:sldId id="806" r:id="rId63"/>
    <p:sldId id="807" r:id="rId64"/>
    <p:sldId id="808" r:id="rId65"/>
    <p:sldId id="809" r:id="rId66"/>
    <p:sldId id="810" r:id="rId67"/>
    <p:sldId id="811" r:id="rId68"/>
    <p:sldId id="812" r:id="rId69"/>
    <p:sldId id="813" r:id="rId70"/>
    <p:sldId id="814" r:id="rId71"/>
    <p:sldId id="815" r:id="rId72"/>
    <p:sldId id="819" r:id="rId73"/>
    <p:sldId id="820" r:id="rId74"/>
    <p:sldId id="821" r:id="rId75"/>
    <p:sldId id="822" r:id="rId76"/>
    <p:sldId id="823" r:id="rId77"/>
    <p:sldId id="824" r:id="rId78"/>
    <p:sldId id="825" r:id="rId79"/>
    <p:sldId id="826" r:id="rId80"/>
    <p:sldId id="828" r:id="rId81"/>
    <p:sldId id="829" r:id="rId82"/>
    <p:sldId id="830" r:id="rId83"/>
    <p:sldId id="834" r:id="rId84"/>
    <p:sldId id="831" r:id="rId85"/>
    <p:sldId id="832" r:id="rId86"/>
    <p:sldId id="833" r:id="rId87"/>
    <p:sldId id="835" r:id="rId88"/>
    <p:sldId id="836" r:id="rId89"/>
    <p:sldId id="837" r:id="rId90"/>
    <p:sldId id="838" r:id="rId91"/>
    <p:sldId id="839" r:id="rId92"/>
    <p:sldId id="840" r:id="rId93"/>
    <p:sldId id="842" r:id="rId94"/>
    <p:sldId id="841" r:id="rId95"/>
    <p:sldId id="844" r:id="rId96"/>
    <p:sldId id="843" r:id="rId97"/>
  </p:sldIdLst>
  <p:sldSz cx="12192000" cy="6858000"/>
  <p:notesSz cx="6858000" cy="1857375"/>
  <p:custDataLst>
    <p:tags r:id="rId10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00A3"/>
    <a:srgbClr val="003399"/>
    <a:srgbClr val="6600FF"/>
    <a:srgbClr val="FF5050"/>
    <a:srgbClr val="FFCCFF"/>
    <a:srgbClr val="272822"/>
    <a:srgbClr val="DEF0EF"/>
    <a:srgbClr val="B7FFB7"/>
    <a:srgbClr val="EC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0054" autoAdjust="0"/>
  </p:normalViewPr>
  <p:slideViewPr>
    <p:cSldViewPr snapToGrid="0" snapToObjects="1">
      <p:cViewPr varScale="1">
        <p:scale>
          <a:sx n="68" d="100"/>
          <a:sy n="68" d="100"/>
        </p:scale>
        <p:origin x="1555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microsoft.com/office/2015/10/relationships/revisionInfo" Target="revisionInfo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handoutMaster" Target="handoutMasters/handoutMaster1.xml"/><Relationship Id="rId10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ags" Target="tags/tag1.xml"/><Relationship Id="rId105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>
                <a:latin typeface="Aptos" panose="020B0004020202020204" pitchFamily="34" charset="0"/>
              </a:rPr>
              <a:t>5/14/2025</a:t>
            </a:fld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>
                <a:latin typeface="Aptos" panose="020B0004020202020204" pitchFamily="34" charset="0"/>
              </a:rPr>
              <a:t>‹#›</a:t>
            </a:fld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9E497948-54D2-43F8-9A63-A99FE3051738}" type="datetimeFigureOut">
              <a:rPr lang="en-US" smtClean="0"/>
              <a:pPr/>
              <a:t>5/14/2025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EEBDA0E2-FEBD-4B65-8F16-724CF984F3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64A94-A3AC-F9EF-3CEB-7DBAB7CC0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CE55C-D462-3CA6-61EB-3DBBB8D64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C2F3C-02AF-65A7-555F-59596CE8A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D6D85-24D3-D6C2-7821-363B0C14C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41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F4B52-1B61-B325-2257-10A2F8419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75C40-6ABC-5F6A-F727-1473D3436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D06FB-2EA2-B712-B413-D4DAFF189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F981B-FF0C-26ED-025B-7089A3622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44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6C495-ED78-91B6-436F-2918C4043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E35D3-B5C6-09C9-95C2-52EC1C89A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E2706-26D8-3E0D-183A-F3A49FF77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005C0-2C18-B0F8-D953-049A851E8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835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BB3B0-61A9-EB66-2BD0-11E082CBC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5D04C9-F4D8-3803-0164-CC8841228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51B5D-4A35-D981-981B-3075DB7BB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39B66-32E9-21FB-929D-85920BBC8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333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C1567-DED0-19A0-ECB3-2754D1653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ADFF4-C768-9F80-089C-9C5BC84B0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EE3C8-9308-A29F-5952-5B62067BC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A544-6556-D69D-2952-08C00DA09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48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4B1A-CE63-D823-D817-5BFAE1F46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B7B1B8-4BEC-7C9B-D25A-037720BD4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29611-FA4F-F447-D1C1-606E13604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4DE7B-EEF0-51C3-5C52-80BA2660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150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36BF4-03D7-AC8C-B78D-398546E6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C7D52F-A91D-DB2A-A14D-0EE6DB74E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3C0A0-E111-2C6D-9FE1-2FFA7F452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66E3A-60DA-57BF-4930-08CD73194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591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F400E-B717-E1E3-B5BB-8FA7487E3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4CC22F-F244-B42E-01B1-E72EF69A4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280FE-5261-6A03-6947-57BA3FD44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898E6-AB67-3718-7A70-EC122D2A3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773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95CE0-0E0D-1942-F0D2-3653AB7DE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144929-C106-176B-F187-2FB825164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987A10-A7C2-BAB1-2394-2932CF248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7BB81-1628-FE06-C47E-C047A88CB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180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985CE-4875-874F-1D22-181DDEF4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01A23B-6278-3356-E644-27E4A67A4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CF752-F1EA-81DB-E76D-5EF405AA3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935C5-85AB-8202-4EE0-B3398317B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302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FA00-D28B-964D-E38F-0848D741D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DE743-4C1E-9537-792A-FD6128344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07976F-D93B-BE8E-27D9-5B4F00F43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B9BC1-5ABC-E9E5-A408-CF5B8F527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628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30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FCEB9-52D4-D1A3-0891-3DFEC136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C3383-F1DA-BF3E-0141-0BF4014AA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E37BD-AADB-9A25-CC19-7DC5CB497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1580C-FDC1-AE8A-C3F2-5B0D7F9F9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129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A455D-DA21-DFEB-FD31-BF742B686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7B358-0FBB-5A01-30BE-623DB06E1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9792F-5984-6013-73FF-878866B2B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6779B-463B-D710-6C79-E43507A22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426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3666B-B157-3525-BE9A-CF74634AE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55542-0736-E523-83E2-AADDFE0A4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B51B5-D48F-5FDB-E632-F8F32C08A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B64A5-0FFC-A8FA-F548-D57CF4698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297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5535D-9F5D-DB12-1697-60EE5AA66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B773B-3154-2424-2B86-A09F4C961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E890C-82F3-34CB-6442-F8D753540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57CD1-177F-FE90-81BF-F4C0F5BC4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242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8F6E4-1DAC-1604-DF44-09A4E648C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8E667-51B4-2210-CC7D-C56D97498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F3322-233D-B8F0-A6DD-F4B820B78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2FED6-11C4-9D37-E998-47F4C39D4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489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E194-AE3F-4B84-40BA-F9281E8CE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546A5E-8C58-079C-8E73-26C220E88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85701-6DBD-2B50-E49A-B421A9642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E1F9-898E-1324-5A09-9C35E1783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158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8588-40F9-2D8E-9463-9C0FAFEB4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E6877-FBA1-E454-447E-AD95E01C0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65D1B-4B08-4B92-86B7-3D30E3F92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166A9-64E3-8F76-7312-396305883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442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1C018-D642-4E50-537A-F4CE24B5F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9C6E0-0149-07C5-5954-36485A57C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B12F3-AB11-1973-D2E8-2C379CD00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5FFB9-E1A3-2DA7-7F93-9EDA03076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972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23ED-2A2E-E9C0-8CF6-F8AF18305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46A342-67EA-078F-5AB7-EABA349F9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33DB8-6C2C-7977-60B1-45DEDF15D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E6B75-8043-8D1D-ED24-A1F1ADFE6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410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FBF5-8221-8093-01D6-35190FBFC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CD081-C333-D5C5-9B67-2DD60BAE1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25E55B-DC12-B326-32BF-E6E0590D5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EEA7-40C6-80A2-BAB3-9EEC63E95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265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7D4A2-3341-E346-70AE-FD12B064D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6E9CA-4C18-44FF-BDA8-D155747F3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B79AD9-9A78-8D5A-B79C-771CA6F34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93F82-81B2-24E7-91FD-E38C0DD37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71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765DF-82B1-1ED5-4926-7412548E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C382DC-7D37-9B2B-46DB-76D47D73F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BDA3C9-ECD9-BD9F-B824-BE9EB3142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E8183-C439-088C-6611-79179288C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253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C2297-8149-B62C-70FB-CFF7AC16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94886-DAD8-7328-7257-17E760F79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239C7-1C20-81CC-262F-6DEAAFE20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C7152-3DCF-D4B0-CE1F-2C804A8AA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138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4B3A-A463-30DF-2E5D-6B1B390BA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24547-27C1-F0FB-4E69-65B8E2588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D5F8A-7302-E635-72B2-042F96815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53177-1443-A1CC-3B80-C3B7D3D00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379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10A8-B9C4-2817-1057-4F91073A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ECB11F-404C-B370-3155-2542574B9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58CA06-D61A-38F4-927B-CC48D8091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A83BA-C556-EE5D-A015-0902F9F2B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43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F575B-4ED2-F5C9-1C62-F359A2BA7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CBDEA-48C4-80CA-6268-B5D04F8AB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23768-FFB7-895D-004C-97E2ECD9D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3DE76-8D31-DEAA-CE3F-8410141BD5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845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DB80-34EE-46A5-01C0-557C872B0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62217-A34B-E653-E7E2-835AFB741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60944-AA19-B60B-ECD4-D0B597D27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0B82C-3533-36DD-26A1-1A48ADA4B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155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9EFAB-5A79-C4CC-BE31-4F887A91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45F0E0-D6ED-CE8E-FA22-9BD707F3D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09AFF-F16F-BC8B-5801-B638B653B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2C87B-32CA-1011-B935-121E33BE7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193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C8616-9016-947A-2D42-2946AAE67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026BE-A772-EA0E-806B-FC165F990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AB3034-C73F-3201-80DC-7CD059065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533C3-0BAE-5091-559E-79C646276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107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AC8E1-641A-31FD-6E32-D3D65F2B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3EE16-F2D6-4322-C670-A53275B95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118BD-7641-DB49-1FAD-BF64CBB22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93A7E-A94A-7566-1C14-240D34E90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238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09D9-16DA-747E-0141-0E2B233B6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FA050-AD71-7F5C-0DA6-588760233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E1E54-0048-2BA9-F00C-57B932DF3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41B76-0A9A-C1FA-D517-2F489898E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249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522F8-396A-D195-1A7A-9FDE0E94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F8FC33-DA9D-8BC2-A48C-451E536AD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9F525-53AA-99C6-9DB3-FB9E3ED0A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0A423-E66E-2D54-CAD4-7E67AC9F5A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0866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743F-D26C-2E1E-C9A7-6821B676E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29BD6-C595-6A9A-AB69-23CF4657B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52985-97F1-AD78-7F26-24EF64D0B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6131D-2548-78F6-DF6E-F34513517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8073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F70BD-3A0A-99DB-0B21-FB41C1D87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24506-BDAA-BC8A-41A9-0B572ACED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95283-CEFE-A8A8-4EDC-F29ED762C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09000-9AEB-CE05-4742-08579C12C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2954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59D48-67CE-F95C-FEEE-0EAAD802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7D912-A986-8C20-7E1A-9684C22B7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AF2C7-9C74-984B-A86F-0F9671EEB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984BF-43B4-9E9F-2169-4A1B899AB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7310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199B-FE29-8AF9-4878-FE7D1F3DC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5CD1D1-9A10-C041-F71C-C96105522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40CA7B-F714-892B-235D-7A33DB08A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59DB-BEC5-0076-A1B7-E1CF5BF81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3966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41033-2D16-F0AB-9C5C-6D6E997B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DC97E-D9D1-4CF5-0EAB-3E35CCAD4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910AD-D01A-EB99-B0D1-091456364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1A5D8-699D-3E10-EDE1-BCD55D743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838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C9673-C82C-059B-D113-31D452962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A8D542-2689-9D2B-99B8-A4721FDB8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BC18D-874C-236D-C3D6-25853CA7F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EA296-A06C-0D80-5C2F-516F4870B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6965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1DF4B-B235-5A21-39B7-DCDC6ABA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6D9E7-D2EC-5FDA-2699-9E5CF81DA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86109-DDFB-216B-1A5C-9FE93D177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59ED-DCF3-6E56-BCFE-E0FB4D6AA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86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50714-4532-8DC8-2666-9E96F4A37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D0669-D178-ABAD-AF79-4993CB83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AE860-C229-9734-DC90-1834BF661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2BB43-9C40-BDAC-9F90-22269FF1B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509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34DB0-7884-CC82-0512-25842958D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D564A-F30E-9F89-E4DC-35116849B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50BE2-2D06-C8DE-25E4-C42EB97F2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10ACA-6042-A3E5-66FF-B7D844E09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8616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D942A-97DE-783B-C71A-3F9F6FE37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3D92C-AF4D-3583-5B86-70A9D4723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F89BDA-236B-AF60-8C82-D6BB6F194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6C1BC-B754-D9D9-44BA-F667863D0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80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56A09-C929-D7A2-95A1-5ABD9CE5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97C80-C5E5-97AD-89D2-1B423490D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B568E-C415-FABD-5DD8-0A1643E0E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54FFC-B926-4E37-B3D4-769725CE1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0986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E828-91A2-BBE8-9252-AF59F1C57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164C1-BBB1-6542-CE05-5C7CE3DA0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45A63-7E33-A329-E022-F309E8ADB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C424A-394A-19B0-BF5C-389B79235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339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FCF16-3ECD-AB8F-0CAA-F2067ACFF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69112-C664-DFDD-21B9-F9527AF6B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8E394-E2CA-DDA8-3537-A090A15BB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72471-A3F4-5C16-B417-3DEBC1056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3533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86B6A-7C8A-E444-1D36-D777B1C7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F1E7D8-4AD6-A167-435E-F3C0240DD5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32DE8-5CB9-E33E-7B03-F095F4759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B173E-3FF7-7FC8-6881-00B0F6AD0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8568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6E017-3ADC-2949-67F7-29511F73A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01FA89-B1C1-415D-5105-0696FAD8B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7CBC5-38BD-4334-23E1-954A21123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4CD49-623D-6A64-D7B4-B892CA790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9493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B5A-C260-A63F-A6BD-159995FEA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1A044-790D-37D5-2726-F2CF503DA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3FCD8-B704-D966-0B77-61349F4D6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E273A-DC94-F3A8-7B53-D68A1A634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831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3855D-724E-8086-2A1C-063A231B0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CB62E-1C49-707A-E465-A401F1156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DD6DA2-BE13-9297-BEB6-FDB2DC0CE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54C8-6C52-6092-8A1F-7B2FAA388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8893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ECF2B-4C8F-C042-8AA8-A2EDF1830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E33E5-35BA-8CDF-F4A5-9EE6C462A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EA7E3F-1113-155C-1BD5-0F2B243D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C52DC-531A-3B7B-A431-0AA60DFF8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948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346C8-6B67-E740-BF97-468DADF85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5CEE7-21D7-7FBB-C292-B7732DBFC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B5D62C-957F-52CA-7821-0169A9B5A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A496C-29F8-56B2-3C7A-2D7B06D04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3015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16BA-B12A-51D5-53D4-92F68B8B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57204F-B126-2AC3-73FE-3357422DA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DF3A8-95CC-A976-CF30-C09E61323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8B25E-127D-D4CB-D706-847D2C5E8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2864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36A22-DBED-0359-4032-CDAF9639A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60E29-DAA6-B2A9-FC76-1B356206D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0932C-2D33-4DE8-2D21-AF7AF91B5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C006-2B43-B024-05EA-A44E67AB6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58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DC7D-F717-C471-2014-C1741A9BA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E3BA1-E127-83FD-8C25-29C836A72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F0DDE-1AC8-2839-7E23-53DE7E69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E7DFF-2733-CD22-7302-5F0039C5E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8689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25DE6-1AA3-96F3-B25D-6DDDA010E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E830BA-99E0-B58F-3314-1CBDF3934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48FD6-874F-C880-0AA3-AF4B93E8E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E1A77-F2F5-DCA9-8BC6-110C29B1A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9328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D3D6E-B938-1694-AF31-D17255BB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CAF74-B90A-4C59-EA25-86233388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EDF65-39DF-FAB7-32C2-AC98C7E58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56B2A-5B81-CDF4-2BB4-CD29435DF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4203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4E763-F6FD-9E56-CFC2-A11BED2FD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F7550-4F1F-129D-51F5-FA34B37AE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92594-ACFE-9E40-5E07-1E7CA16F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97DC6-FDC0-17AF-F0B9-D7CD0A993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4889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0EB33-F998-5B8C-655A-9239A41D6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C7770-6214-ED93-727A-C999D916C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028B-C8C0-6D87-C0DB-0DFDFDEF5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F4277-FE31-E8BE-DEFD-C87E9FEB2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5466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BBDC9-34B9-B734-C2BC-D0209C9B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BF63B-E9AE-E786-5D34-DE98B2B73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006425-8FDD-E191-DF08-B05D65D4B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4669-6341-3A0C-58BB-1BC6B5EC8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1391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1FF3B-5B1A-B293-F57B-227B315CD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E74A1-F73E-66FE-CDF2-1395136FD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42C54D-22D5-42F6-C14E-3C6A8DA53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C318C-4FBE-A7AD-4B32-681F93D3C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9731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4DF84-B9E5-0E25-0904-9978EB4D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BE3EF-B708-225D-D020-3DAE4C65E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97A30-9E6A-381B-FDCF-60D250DC5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59D98-123C-6AE9-6391-E48504718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3640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11518-E2DC-854F-C1F2-5698BDA5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4CEE1-BAE8-9ADD-3490-BEB2EB10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BE94-B917-233F-ACA1-B5872C04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07BC9-2D71-1DCD-E190-DE01A42BB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1453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9B54A-B84A-26AE-7E8A-407AEB67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AF8A6C-B9F1-1C6E-20BA-8C129AE05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A23194-3FDA-571E-592E-B22923C24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41A96-6839-0E63-8E0E-5F18EC370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3073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77CD8-BAA4-0A63-3987-DDF646F3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B50803-B7FF-B775-8E56-6AAA42A63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8CF57A-6E32-C5FF-177C-C04C8853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4CE9A-E13E-5972-C3C6-4752F4291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96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04BF7-90B6-B916-E09C-E66628E6A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ED9160-BDDD-8C9B-1B40-28BC49635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74E563-D15E-5598-AF2C-52BC6F027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91557-E81E-1FBF-B205-34EF5C3F9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3826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75A2-A359-53D5-6645-8460C41FA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37B73-5826-9712-B86F-C756EFA28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34EA1-9732-99A9-BC63-9CE3E9ED2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774EB-6F53-7032-6C7A-CD852ADB1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4041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D743-34F4-90C0-12C5-FFC548A6C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C63B4C-03AC-BA70-3893-6C201CD13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351EEB-7093-75A4-0BF6-BE35BE1E5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E4E0A-9992-B645-6F1D-F48C122E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4287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E9BFC-A712-E232-171F-9E76FA231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99276-0483-E6C4-1104-E301AE205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10F74E-903B-0874-F152-CBCB18408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79E6-D886-455E-0E17-61AB33F51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9339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C7A53-6C12-2590-7146-2A982AFA2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D4EF9C-5962-C979-0218-8D55D0F39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F7D42-D94D-B3ED-E165-A8F222B70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2349D-B911-8F63-EE32-DFE362EC0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5533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DA43A-2013-11E8-C44E-ACA75CCE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35489-9607-47E4-6C22-3AC69F7C2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AB3EE-B2BF-C476-A401-17BD43C77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62211-9E59-CB2D-7B70-A2B4A92D9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383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CEF9F-C7D3-963E-4AE8-943921342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E8AC7-4523-B253-B6A3-0C8C4B888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8FC9BC-ABE0-994C-8E9E-D416102B1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CF00C-805F-645B-E7D4-419C8C516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6747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0A0E3-9EEC-3E2C-36DA-D447B2BAC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37D51-29D6-DC45-A6C4-BB892F077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8B6B52-306A-662E-BEF6-49C5BF7F7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49501-E25E-103E-22E6-70272BD25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9207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F1444-3095-48BB-6B59-C0AEB5D4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39442-4B71-CC39-1692-12EE8C5F5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759CD-2743-B99B-6099-350C19CF1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7A264-3BAE-EA49-C4B7-3FA686E3A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5844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663B1-FA71-7DA7-04FE-26302A1D5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60286-36EF-82B7-3E15-D6276468E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8F251-9019-2625-7E29-EAB3086B4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90E62-A3FB-D058-AA5A-1C96FD092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912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9647E-5471-1B76-69FE-4AB452FC8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5F2D8-1DE2-28F8-DE27-F5876AC5C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8CF6E-9C0B-20BB-5A39-171C4F14D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41FB8-2CEE-77DA-D973-535D66DDC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26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361DE-46D8-FE42-F2FA-7FAF15340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65007F-33CF-304B-F45F-93A9F3508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DA62AC-1A06-375B-4994-A2A47D4B4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3FFC1-D97B-B51E-DD15-C2291BBE8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8933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2BFF-99EA-BDB8-7283-8F718008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F7C34-1018-B6FC-1364-5B8E4F8A4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41E09-7BEF-C8D0-F6FC-535E71E57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A6C93-56B8-EB0E-52CD-6C0C7D2B2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8298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F7D3A-CA1C-A8E5-406E-00AA4AD3A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106C7-22D8-ADCD-E0A6-48ACE8C32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D57A2-B8C2-9B3C-A058-1E03CC6A8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7A7B2-5829-2B28-54D0-F8958400D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6091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F4A89-1028-C251-D9CC-13BEAA606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5ABAE-E004-F99F-3A6C-162A817BF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F375-AA99-B963-07B8-50C91E9F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10E4D-8B8B-4145-A68F-8185ED8B5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4425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765B0-A343-768E-A8A5-9C332585C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28F95-9519-16C6-E318-0EB71880B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E0B6D-CCD6-D5E6-6DEB-AC3539A8E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3D3EB-7B48-75AD-0C2C-1D20867C9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6288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3A95B-3D7F-A437-12E3-530442730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98FDF-A9FD-18A9-0829-38A12970F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67FA30-20B3-5D02-5E04-760B95CBE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865EF-A1EC-DAB9-6348-8276770FA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423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CC1F-404F-2153-12F7-7B54F34B9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A04E8-17D3-7CA1-121B-B2FEAED2C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58D0B-1B35-6455-9F0C-64D2D6273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1C995-90B2-8D52-8619-3896A79F3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07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32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7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58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79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93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41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55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34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47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ptos" panose="020B00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ptos" panose="020B00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ptos" panose="020B0004020202020204" pitchFamily="34" charset="0"/>
              </a:defRPr>
            </a:lvl1pPr>
            <a:lvl2pPr>
              <a:defRPr sz="2800">
                <a:latin typeface="Aptos" panose="020B0004020202020204" pitchFamily="34" charset="0"/>
              </a:defRPr>
            </a:lvl2pPr>
            <a:lvl3pPr>
              <a:defRPr sz="2400">
                <a:latin typeface="Aptos" panose="020B0004020202020204" pitchFamily="34" charset="0"/>
              </a:defRPr>
            </a:lvl3pPr>
            <a:lvl4pPr>
              <a:defRPr sz="2000">
                <a:latin typeface="Aptos" panose="020B0004020202020204" pitchFamily="34" charset="0"/>
              </a:defRPr>
            </a:lvl4pPr>
            <a:lvl5pPr>
              <a:defRPr sz="2000">
                <a:latin typeface="Aptos" panose="020B00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ptos" panose="020B00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ptos" panose="020B00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ptos" panose="020B00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3000" r="-9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ptos" panose="020B0004020202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3000" r="-9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rial" panose="020B0604020202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2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3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9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7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BAC23CE-89C4-CF99-AF4F-DF8726B9DEDD}"/>
              </a:ext>
            </a:extLst>
          </p:cNvPr>
          <p:cNvSpPr/>
          <p:nvPr/>
        </p:nvSpPr>
        <p:spPr>
          <a:xfrm>
            <a:off x="208279" y="300562"/>
            <a:ext cx="9591503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CEAA1C-0E04-6405-F5FF-8E716F40F870}"/>
              </a:ext>
            </a:extLst>
          </p:cNvPr>
          <p:cNvSpPr txBox="1">
            <a:spLocks/>
          </p:cNvSpPr>
          <p:nvPr/>
        </p:nvSpPr>
        <p:spPr>
          <a:xfrm>
            <a:off x="416560" y="288855"/>
            <a:ext cx="8066049" cy="661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Lecture 7 – Transport Layer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4E24902-37DA-CC9E-C2B4-7AE289F1E2B3}"/>
              </a:ext>
            </a:extLst>
          </p:cNvPr>
          <p:cNvSpPr txBox="1">
            <a:spLocks/>
          </p:cNvSpPr>
          <p:nvPr/>
        </p:nvSpPr>
        <p:spPr>
          <a:xfrm>
            <a:off x="415740" y="811457"/>
            <a:ext cx="8067025" cy="41507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NZ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COMPX234 | Irfan Ahmad | AI | Data Science | Computer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C578-7C73-0D21-0364-94FEBC54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300561"/>
            <a:ext cx="2392217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F400A-BB6B-CB58-0931-6006A393F791}"/>
              </a:ext>
            </a:extLst>
          </p:cNvPr>
          <p:cNvSpPr/>
          <p:nvPr/>
        </p:nvSpPr>
        <p:spPr>
          <a:xfrm>
            <a:off x="0" y="300561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733087-D419-1EBB-E512-03D88A030AA9}"/>
              </a:ext>
            </a:extLst>
          </p:cNvPr>
          <p:cNvSpPr/>
          <p:nvPr/>
        </p:nvSpPr>
        <p:spPr>
          <a:xfrm>
            <a:off x="208281" y="6046543"/>
            <a:ext cx="2900680" cy="646331"/>
          </a:xfrm>
          <a:prstGeom prst="roundRect">
            <a:avLst/>
          </a:prstGeom>
          <a:solidFill>
            <a:srgbClr val="FAF3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934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Ppts From Marinho Barcellos</a:t>
            </a:r>
          </a:p>
          <a:p>
            <a:pPr algn="ctr"/>
            <a:r>
              <a:rPr lang="en-US" sz="1600" dirty="0">
                <a:solidFill>
                  <a:srgbClr val="1934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Edited by Irfan Ahmad</a:t>
            </a:r>
          </a:p>
        </p:txBody>
      </p:sp>
    </p:spTree>
    <p:extLst>
      <p:ext uri="{BB962C8B-B14F-4D97-AF65-F5344CB8AC3E}">
        <p14:creationId xmlns:p14="http://schemas.microsoft.com/office/powerpoint/2010/main" val="191814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7A984-6C21-3324-E03B-1FA9F83C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2B530F-4EEE-435D-D09A-8E57314FC711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04DE1B-0AF3-4855-E6BE-C39A3D040438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Transport Layer Actions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53B5B-ECE2-780A-5B28-6CBF55DC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99D3B7-00C7-A97F-42F0-A4338E53FB77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0F6B5-D76D-AA15-D4CD-C9AE50C9AC6F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BCD2F5-0D24-5063-D871-22A53B01E908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99B740B8-EB3C-B546-8CF1-AC3524CDAD75}"/>
              </a:ext>
            </a:extLst>
          </p:cNvPr>
          <p:cNvGrpSpPr/>
          <p:nvPr/>
        </p:nvGrpSpPr>
        <p:grpSpPr>
          <a:xfrm>
            <a:off x="2748146" y="4976955"/>
            <a:ext cx="6866725" cy="1028731"/>
            <a:chOff x="2578811" y="4965666"/>
            <a:chExt cx="6866725" cy="1028731"/>
          </a:xfrm>
        </p:grpSpPr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B6E02EE-2D58-E7E3-2F67-4369878CD0E2}"/>
                </a:ext>
              </a:extLst>
            </p:cNvPr>
            <p:cNvCxnSpPr>
              <a:cxnSpLocks/>
            </p:cNvCxnSpPr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333212E2-744F-2149-E921-A01068F7390A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DEC90E05-F07D-5333-CB61-1287E1FCCD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5" name="Freeform 296">
                <a:extLst>
                  <a:ext uri="{FF2B5EF4-FFF2-40B4-BE49-F238E27FC236}">
                    <a16:creationId xmlns:a16="http://schemas.microsoft.com/office/drawing/2014/main" id="{085131C0-CB7F-8CA1-77A9-A24611685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456" name="Freeform 103">
            <a:extLst>
              <a:ext uri="{FF2B5EF4-FFF2-40B4-BE49-F238E27FC236}">
                <a16:creationId xmlns:a16="http://schemas.microsoft.com/office/drawing/2014/main" id="{004A8B81-F414-1A62-14F5-FE3353E452E8}"/>
              </a:ext>
            </a:extLst>
          </p:cNvPr>
          <p:cNvSpPr>
            <a:spLocks/>
          </p:cNvSpPr>
          <p:nvPr/>
        </p:nvSpPr>
        <p:spPr bwMode="auto">
          <a:xfrm>
            <a:off x="10464347" y="2178761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7" name="Freeform 70">
            <a:extLst>
              <a:ext uri="{FF2B5EF4-FFF2-40B4-BE49-F238E27FC236}">
                <a16:creationId xmlns:a16="http://schemas.microsoft.com/office/drawing/2014/main" id="{EE24DBFE-1DD9-AC13-2762-18B1AB273B47}"/>
              </a:ext>
            </a:extLst>
          </p:cNvPr>
          <p:cNvSpPr>
            <a:spLocks/>
          </p:cNvSpPr>
          <p:nvPr/>
        </p:nvSpPr>
        <p:spPr bwMode="auto">
          <a:xfrm>
            <a:off x="1023684" y="2267944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58" name="Group 185">
            <a:extLst>
              <a:ext uri="{FF2B5EF4-FFF2-40B4-BE49-F238E27FC236}">
                <a16:creationId xmlns:a16="http://schemas.microsoft.com/office/drawing/2014/main" id="{16992174-2120-99D3-BA9A-A779C96FEFF6}"/>
              </a:ext>
            </a:extLst>
          </p:cNvPr>
          <p:cNvGrpSpPr>
            <a:grpSpLocks/>
          </p:cNvGrpSpPr>
          <p:nvPr/>
        </p:nvGrpSpPr>
        <p:grpSpPr bwMode="auto">
          <a:xfrm>
            <a:off x="11125023" y="4258048"/>
            <a:ext cx="549832" cy="1070215"/>
            <a:chOff x="4140" y="429"/>
            <a:chExt cx="1425" cy="2396"/>
          </a:xfrm>
        </p:grpSpPr>
        <p:sp>
          <p:nvSpPr>
            <p:cNvPr id="459" name="Freeform 186">
              <a:extLst>
                <a:ext uri="{FF2B5EF4-FFF2-40B4-BE49-F238E27FC236}">
                  <a16:creationId xmlns:a16="http://schemas.microsoft.com/office/drawing/2014/main" id="{A5E5A2BB-3BEE-9F9D-2B53-5103765BD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0" name="Rectangle 187">
              <a:extLst>
                <a:ext uri="{FF2B5EF4-FFF2-40B4-BE49-F238E27FC236}">
                  <a16:creationId xmlns:a16="http://schemas.microsoft.com/office/drawing/2014/main" id="{BEE60D65-282A-00B8-79E9-10012D1B9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61" name="Freeform 188">
              <a:extLst>
                <a:ext uri="{FF2B5EF4-FFF2-40B4-BE49-F238E27FC236}">
                  <a16:creationId xmlns:a16="http://schemas.microsoft.com/office/drawing/2014/main" id="{8A5EB8D5-C071-4733-C964-BA4BBB1A8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2" name="Freeform 189">
              <a:extLst>
                <a:ext uri="{FF2B5EF4-FFF2-40B4-BE49-F238E27FC236}">
                  <a16:creationId xmlns:a16="http://schemas.microsoft.com/office/drawing/2014/main" id="{13DD41DE-08A9-5D30-80B2-D599B3CD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3" name="Rectangle 190">
              <a:extLst>
                <a:ext uri="{FF2B5EF4-FFF2-40B4-BE49-F238E27FC236}">
                  <a16:creationId xmlns:a16="http://schemas.microsoft.com/office/drawing/2014/main" id="{7F19D471-C31E-860D-9DD5-0E815FDEF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64" name="Group 191">
              <a:extLst>
                <a:ext uri="{FF2B5EF4-FFF2-40B4-BE49-F238E27FC236}">
                  <a16:creationId xmlns:a16="http://schemas.microsoft.com/office/drawing/2014/main" id="{AB36BCE1-7AB7-76FB-B7F6-6D4C6A4CE1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89" name="AutoShape 192">
                <a:extLst>
                  <a:ext uri="{FF2B5EF4-FFF2-40B4-BE49-F238E27FC236}">
                    <a16:creationId xmlns:a16="http://schemas.microsoft.com/office/drawing/2014/main" id="{ADEB6162-613F-03AE-7F53-573D269BA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0" name="AutoShape 193">
                <a:extLst>
                  <a:ext uri="{FF2B5EF4-FFF2-40B4-BE49-F238E27FC236}">
                    <a16:creationId xmlns:a16="http://schemas.microsoft.com/office/drawing/2014/main" id="{50E47083-11B9-CA8E-02BA-2EAB0F084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65" name="Rectangle 194">
              <a:extLst>
                <a:ext uri="{FF2B5EF4-FFF2-40B4-BE49-F238E27FC236}">
                  <a16:creationId xmlns:a16="http://schemas.microsoft.com/office/drawing/2014/main" id="{E70F57E5-C4D3-0984-8685-61B08B379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66" name="Group 195">
              <a:extLst>
                <a:ext uri="{FF2B5EF4-FFF2-40B4-BE49-F238E27FC236}">
                  <a16:creationId xmlns:a16="http://schemas.microsoft.com/office/drawing/2014/main" id="{E9D2A540-EAA1-AEF5-2E8C-59F19CC3FE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87" name="AutoShape 196">
                <a:extLst>
                  <a:ext uri="{FF2B5EF4-FFF2-40B4-BE49-F238E27FC236}">
                    <a16:creationId xmlns:a16="http://schemas.microsoft.com/office/drawing/2014/main" id="{5F6DC822-C3F7-FF49-6A3B-E99A17E28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8" name="AutoShape 197">
                <a:extLst>
                  <a:ext uri="{FF2B5EF4-FFF2-40B4-BE49-F238E27FC236}">
                    <a16:creationId xmlns:a16="http://schemas.microsoft.com/office/drawing/2014/main" id="{71B40E2B-7163-165C-2EEB-3AA6E1A46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67" name="Rectangle 198">
              <a:extLst>
                <a:ext uri="{FF2B5EF4-FFF2-40B4-BE49-F238E27FC236}">
                  <a16:creationId xmlns:a16="http://schemas.microsoft.com/office/drawing/2014/main" id="{6CD1021C-A004-6BD7-8F88-F4C6D934C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68" name="Rectangle 199">
              <a:extLst>
                <a:ext uri="{FF2B5EF4-FFF2-40B4-BE49-F238E27FC236}">
                  <a16:creationId xmlns:a16="http://schemas.microsoft.com/office/drawing/2014/main" id="{18AB103C-94F9-337B-C9C1-387E19B12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69" name="Group 200">
              <a:extLst>
                <a:ext uri="{FF2B5EF4-FFF2-40B4-BE49-F238E27FC236}">
                  <a16:creationId xmlns:a16="http://schemas.microsoft.com/office/drawing/2014/main" id="{BF2C9CA6-F415-361A-496D-F77420F666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85" name="AutoShape 201">
                <a:extLst>
                  <a:ext uri="{FF2B5EF4-FFF2-40B4-BE49-F238E27FC236}">
                    <a16:creationId xmlns:a16="http://schemas.microsoft.com/office/drawing/2014/main" id="{D710CD7C-7E42-4FD6-C081-F02E889B2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6" name="AutoShape 202">
                <a:extLst>
                  <a:ext uri="{FF2B5EF4-FFF2-40B4-BE49-F238E27FC236}">
                    <a16:creationId xmlns:a16="http://schemas.microsoft.com/office/drawing/2014/main" id="{F58484EC-67CD-6F67-DD09-4542BEC33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70" name="Freeform 203">
              <a:extLst>
                <a:ext uri="{FF2B5EF4-FFF2-40B4-BE49-F238E27FC236}">
                  <a16:creationId xmlns:a16="http://schemas.microsoft.com/office/drawing/2014/main" id="{CBF3E94B-94A7-594B-2851-BF11BE01C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71" name="Group 204">
              <a:extLst>
                <a:ext uri="{FF2B5EF4-FFF2-40B4-BE49-F238E27FC236}">
                  <a16:creationId xmlns:a16="http://schemas.microsoft.com/office/drawing/2014/main" id="{DE2F036A-A53A-9419-8684-1A84E30F02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83" name="AutoShape 205">
                <a:extLst>
                  <a:ext uri="{FF2B5EF4-FFF2-40B4-BE49-F238E27FC236}">
                    <a16:creationId xmlns:a16="http://schemas.microsoft.com/office/drawing/2014/main" id="{E94D1F6C-D4D9-6809-0C93-912E1999D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4" name="AutoShape 206">
                <a:extLst>
                  <a:ext uri="{FF2B5EF4-FFF2-40B4-BE49-F238E27FC236}">
                    <a16:creationId xmlns:a16="http://schemas.microsoft.com/office/drawing/2014/main" id="{50C25A3B-858C-36B6-5CA8-BC85A436C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72" name="Rectangle 207">
              <a:extLst>
                <a:ext uri="{FF2B5EF4-FFF2-40B4-BE49-F238E27FC236}">
                  <a16:creationId xmlns:a16="http://schemas.microsoft.com/office/drawing/2014/main" id="{AAE6A387-4481-B1F1-28F2-770D6B1E7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73" name="Freeform 208">
              <a:extLst>
                <a:ext uri="{FF2B5EF4-FFF2-40B4-BE49-F238E27FC236}">
                  <a16:creationId xmlns:a16="http://schemas.microsoft.com/office/drawing/2014/main" id="{AC738532-62CF-A087-E133-32A9F0045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4" name="Freeform 209">
              <a:extLst>
                <a:ext uri="{FF2B5EF4-FFF2-40B4-BE49-F238E27FC236}">
                  <a16:creationId xmlns:a16="http://schemas.microsoft.com/office/drawing/2014/main" id="{95207613-8267-4BD3-2FF9-B98FA0C2D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5" name="Oval 210">
              <a:extLst>
                <a:ext uri="{FF2B5EF4-FFF2-40B4-BE49-F238E27FC236}">
                  <a16:creationId xmlns:a16="http://schemas.microsoft.com/office/drawing/2014/main" id="{C25838F8-E997-B97D-397B-7D100BEEA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76" name="Freeform 211">
              <a:extLst>
                <a:ext uri="{FF2B5EF4-FFF2-40B4-BE49-F238E27FC236}">
                  <a16:creationId xmlns:a16="http://schemas.microsoft.com/office/drawing/2014/main" id="{562CD512-3CE0-501B-2F76-912879A3B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7" name="AutoShape 212">
              <a:extLst>
                <a:ext uri="{FF2B5EF4-FFF2-40B4-BE49-F238E27FC236}">
                  <a16:creationId xmlns:a16="http://schemas.microsoft.com/office/drawing/2014/main" id="{676B5DDF-1317-925F-A831-10930D737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78" name="AutoShape 213">
              <a:extLst>
                <a:ext uri="{FF2B5EF4-FFF2-40B4-BE49-F238E27FC236}">
                  <a16:creationId xmlns:a16="http://schemas.microsoft.com/office/drawing/2014/main" id="{67F1A9A9-1371-9108-2C15-374693DB7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79" name="Oval 214">
              <a:extLst>
                <a:ext uri="{FF2B5EF4-FFF2-40B4-BE49-F238E27FC236}">
                  <a16:creationId xmlns:a16="http://schemas.microsoft.com/office/drawing/2014/main" id="{81E0ABFC-7E6C-7B81-F0B3-FD256637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80" name="Oval 215">
              <a:extLst>
                <a:ext uri="{FF2B5EF4-FFF2-40B4-BE49-F238E27FC236}">
                  <a16:creationId xmlns:a16="http://schemas.microsoft.com/office/drawing/2014/main" id="{4DA48609-1F21-8B31-6A68-184EC858D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81" name="Oval 216">
              <a:extLst>
                <a:ext uri="{FF2B5EF4-FFF2-40B4-BE49-F238E27FC236}">
                  <a16:creationId xmlns:a16="http://schemas.microsoft.com/office/drawing/2014/main" id="{2AB4F3DF-1BD5-DF70-816B-8B30DA6E6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82" name="Rectangle 217">
              <a:extLst>
                <a:ext uri="{FF2B5EF4-FFF2-40B4-BE49-F238E27FC236}">
                  <a16:creationId xmlns:a16="http://schemas.microsoft.com/office/drawing/2014/main" id="{4ABAA226-C698-F6A4-EB39-63081ADE5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3EBBD5CF-E4DE-0FDE-6055-7AFB17111556}"/>
              </a:ext>
            </a:extLst>
          </p:cNvPr>
          <p:cNvGrpSpPr/>
          <p:nvPr/>
        </p:nvGrpSpPr>
        <p:grpSpPr>
          <a:xfrm>
            <a:off x="8679687" y="2089577"/>
            <a:ext cx="1946338" cy="2912558"/>
            <a:chOff x="8091785" y="2078288"/>
            <a:chExt cx="2364905" cy="2912558"/>
          </a:xfrm>
        </p:grpSpPr>
        <p:sp>
          <p:nvSpPr>
            <p:cNvPr id="492" name="Rectangle 23">
              <a:extLst>
                <a:ext uri="{FF2B5EF4-FFF2-40B4-BE49-F238E27FC236}">
                  <a16:creationId xmlns:a16="http://schemas.microsoft.com/office/drawing/2014/main" id="{A455E151-7C95-43DB-A058-AB440E6DB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3" name="Rectangle 24">
              <a:extLst>
                <a:ext uri="{FF2B5EF4-FFF2-40B4-BE49-F238E27FC236}">
                  <a16:creationId xmlns:a16="http://schemas.microsoft.com/office/drawing/2014/main" id="{E022DB21-29FF-9A3D-284F-1E9F80241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4" name="Line 25">
              <a:extLst>
                <a:ext uri="{FF2B5EF4-FFF2-40B4-BE49-F238E27FC236}">
                  <a16:creationId xmlns:a16="http://schemas.microsoft.com/office/drawing/2014/main" id="{AE177C39-A146-F361-39F2-C30C190C3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5" name="Line 27">
              <a:extLst>
                <a:ext uri="{FF2B5EF4-FFF2-40B4-BE49-F238E27FC236}">
                  <a16:creationId xmlns:a16="http://schemas.microsoft.com/office/drawing/2014/main" id="{BF4BA62A-B493-21E8-2626-039764998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6" name="Text Box 26">
              <a:extLst>
                <a:ext uri="{FF2B5EF4-FFF2-40B4-BE49-F238E27FC236}">
                  <a16:creationId xmlns:a16="http://schemas.microsoft.com/office/drawing/2014/main" id="{991687DA-E80C-ECAF-6C5B-DD1C27DFD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497" name="Text Box 26">
              <a:extLst>
                <a:ext uri="{FF2B5EF4-FFF2-40B4-BE49-F238E27FC236}">
                  <a16:creationId xmlns:a16="http://schemas.microsoft.com/office/drawing/2014/main" id="{C101EE47-746C-9878-FF0F-D6D930EF8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498" name="Text Box 26">
              <a:extLst>
                <a:ext uri="{FF2B5EF4-FFF2-40B4-BE49-F238E27FC236}">
                  <a16:creationId xmlns:a16="http://schemas.microsoft.com/office/drawing/2014/main" id="{9117D692-F8C6-34BF-DAFB-056DAFE6B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499" name="Line 27">
              <a:extLst>
                <a:ext uri="{FF2B5EF4-FFF2-40B4-BE49-F238E27FC236}">
                  <a16:creationId xmlns:a16="http://schemas.microsoft.com/office/drawing/2014/main" id="{F02D2B9C-CB20-A14E-3F45-4DE5DEAE1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0" name="Line 27">
              <a:extLst>
                <a:ext uri="{FF2B5EF4-FFF2-40B4-BE49-F238E27FC236}">
                  <a16:creationId xmlns:a16="http://schemas.microsoft.com/office/drawing/2014/main" id="{D18B569D-2ADF-F7EC-45A1-8724CEC5C7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1" name="Text Box 26">
              <a:extLst>
                <a:ext uri="{FF2B5EF4-FFF2-40B4-BE49-F238E27FC236}">
                  <a16:creationId xmlns:a16="http://schemas.microsoft.com/office/drawing/2014/main" id="{84EDB514-146B-B4E6-6A24-64CFF6CF5A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49307845-D33E-F01C-2C1E-8B43E58A32EB}"/>
              </a:ext>
            </a:extLst>
          </p:cNvPr>
          <p:cNvGrpSpPr/>
          <p:nvPr/>
        </p:nvGrpSpPr>
        <p:grpSpPr>
          <a:xfrm>
            <a:off x="1857105" y="2178761"/>
            <a:ext cx="2131701" cy="2912558"/>
            <a:chOff x="8091785" y="2078288"/>
            <a:chExt cx="2364905" cy="2912558"/>
          </a:xfrm>
        </p:grpSpPr>
        <p:sp>
          <p:nvSpPr>
            <p:cNvPr id="503" name="Rectangle 23">
              <a:extLst>
                <a:ext uri="{FF2B5EF4-FFF2-40B4-BE49-F238E27FC236}">
                  <a16:creationId xmlns:a16="http://schemas.microsoft.com/office/drawing/2014/main" id="{F9D30EB6-D35F-4653-E68C-31DF54670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4" name="Rectangle 24">
              <a:extLst>
                <a:ext uri="{FF2B5EF4-FFF2-40B4-BE49-F238E27FC236}">
                  <a16:creationId xmlns:a16="http://schemas.microsoft.com/office/drawing/2014/main" id="{9712E9A8-781A-8338-128B-81146A64E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5" name="Line 25">
              <a:extLst>
                <a:ext uri="{FF2B5EF4-FFF2-40B4-BE49-F238E27FC236}">
                  <a16:creationId xmlns:a16="http://schemas.microsoft.com/office/drawing/2014/main" id="{C52250AE-8DC1-D4E9-5266-DA4F7A3F3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6" name="Line 27">
              <a:extLst>
                <a:ext uri="{FF2B5EF4-FFF2-40B4-BE49-F238E27FC236}">
                  <a16:creationId xmlns:a16="http://schemas.microsoft.com/office/drawing/2014/main" id="{FB271E29-C778-CF8C-8238-E91995031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7" name="Text Box 26">
              <a:extLst>
                <a:ext uri="{FF2B5EF4-FFF2-40B4-BE49-F238E27FC236}">
                  <a16:creationId xmlns:a16="http://schemas.microsoft.com/office/drawing/2014/main" id="{1D778029-7C71-7EDB-C0EB-CF4492FB3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508" name="Text Box 26">
              <a:extLst>
                <a:ext uri="{FF2B5EF4-FFF2-40B4-BE49-F238E27FC236}">
                  <a16:creationId xmlns:a16="http://schemas.microsoft.com/office/drawing/2014/main" id="{BD361857-6DB2-858B-C53D-74FA2B88D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509" name="Text Box 26">
              <a:extLst>
                <a:ext uri="{FF2B5EF4-FFF2-40B4-BE49-F238E27FC236}">
                  <a16:creationId xmlns:a16="http://schemas.microsoft.com/office/drawing/2014/main" id="{1737AFC5-66A7-1E95-828C-0CBBC7643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513" name="Line 27">
              <a:extLst>
                <a:ext uri="{FF2B5EF4-FFF2-40B4-BE49-F238E27FC236}">
                  <a16:creationId xmlns:a16="http://schemas.microsoft.com/office/drawing/2014/main" id="{BFD3F0D2-24B4-4DFF-A964-654C0799D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5" name="Line 27">
              <a:extLst>
                <a:ext uri="{FF2B5EF4-FFF2-40B4-BE49-F238E27FC236}">
                  <a16:creationId xmlns:a16="http://schemas.microsoft.com/office/drawing/2014/main" id="{B35F89DC-BC6A-9E92-745A-35A07A2DC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6" name="Text Box 26">
              <a:extLst>
                <a:ext uri="{FF2B5EF4-FFF2-40B4-BE49-F238E27FC236}">
                  <a16:creationId xmlns:a16="http://schemas.microsoft.com/office/drawing/2014/main" id="{33FA4DF5-3C3B-DA2E-1201-737502C47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sp>
        <p:nvSpPr>
          <p:cNvPr id="517" name="Text Box 26">
            <a:extLst>
              <a:ext uri="{FF2B5EF4-FFF2-40B4-BE49-F238E27FC236}">
                <a16:creationId xmlns:a16="http://schemas.microsoft.com/office/drawing/2014/main" id="{4B051737-2018-CD95-B026-55AFE5FE4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1862" y="3005117"/>
            <a:ext cx="1401811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CEE2B6B7-D5DC-9AD1-40D8-3929B962FF35}"/>
              </a:ext>
            </a:extLst>
          </p:cNvPr>
          <p:cNvGrpSpPr/>
          <p:nvPr/>
        </p:nvGrpSpPr>
        <p:grpSpPr>
          <a:xfrm>
            <a:off x="670069" y="4954869"/>
            <a:ext cx="1026523" cy="597153"/>
            <a:chOff x="7493876" y="2774731"/>
            <a:chExt cx="1481958" cy="894622"/>
          </a:xfrm>
        </p:grpSpPr>
        <p:sp>
          <p:nvSpPr>
            <p:cNvPr id="519" name="Freeform 106">
              <a:extLst>
                <a:ext uri="{FF2B5EF4-FFF2-40B4-BE49-F238E27FC236}">
                  <a16:creationId xmlns:a16="http://schemas.microsoft.com/office/drawing/2014/main" id="{E1007F74-CFE6-F321-0D47-A18D4506D6B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923BB3C1-9CA8-A9DB-1861-A300D79DD60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6B42C1D2-BF2E-560A-441E-6D6843A3F3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2" name="Freeform 109">
                <a:extLst>
                  <a:ext uri="{FF2B5EF4-FFF2-40B4-BE49-F238E27FC236}">
                    <a16:creationId xmlns:a16="http://schemas.microsoft.com/office/drawing/2014/main" id="{816D3229-B414-89B1-6141-07902D727C7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3" name="Freeform 110">
                <a:extLst>
                  <a:ext uri="{FF2B5EF4-FFF2-40B4-BE49-F238E27FC236}">
                    <a16:creationId xmlns:a16="http://schemas.microsoft.com/office/drawing/2014/main" id="{D2261EEF-580D-A994-18DB-2A4CEF9645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4" name="Freeform 111">
                <a:extLst>
                  <a:ext uri="{FF2B5EF4-FFF2-40B4-BE49-F238E27FC236}">
                    <a16:creationId xmlns:a16="http://schemas.microsoft.com/office/drawing/2014/main" id="{A425B98F-F244-8D00-C275-43E831290EC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5" name="Freeform 112">
                <a:extLst>
                  <a:ext uri="{FF2B5EF4-FFF2-40B4-BE49-F238E27FC236}">
                    <a16:creationId xmlns:a16="http://schemas.microsoft.com/office/drawing/2014/main" id="{138FEC18-2B27-5EA5-4139-049EB514D3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6" name="Group 149">
            <a:extLst>
              <a:ext uri="{FF2B5EF4-FFF2-40B4-BE49-F238E27FC236}">
                <a16:creationId xmlns:a16="http://schemas.microsoft.com/office/drawing/2014/main" id="{6801B6D5-31D4-4E1F-7E1B-454AAAF74D7E}"/>
              </a:ext>
            </a:extLst>
          </p:cNvPr>
          <p:cNvGrpSpPr>
            <a:grpSpLocks/>
          </p:cNvGrpSpPr>
          <p:nvPr/>
        </p:nvGrpSpPr>
        <p:grpSpPr bwMode="auto">
          <a:xfrm>
            <a:off x="2631542" y="2767312"/>
            <a:ext cx="412750" cy="158750"/>
            <a:chOff x="1287" y="2524"/>
            <a:chExt cx="260" cy="100"/>
          </a:xfrm>
        </p:grpSpPr>
        <p:sp>
          <p:nvSpPr>
            <p:cNvPr id="527" name="Rectangle 73">
              <a:extLst>
                <a:ext uri="{FF2B5EF4-FFF2-40B4-BE49-F238E27FC236}">
                  <a16:creationId xmlns:a16="http://schemas.microsoft.com/office/drawing/2014/main" id="{782FEB51-7F70-0081-5BB6-0028FE5FD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28" name="Rectangle 74">
              <a:extLst>
                <a:ext uri="{FF2B5EF4-FFF2-40B4-BE49-F238E27FC236}">
                  <a16:creationId xmlns:a16="http://schemas.microsoft.com/office/drawing/2014/main" id="{C81DB149-F1B6-5BFF-4B2A-B5269E58E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29" name="Rectangle 75">
              <a:extLst>
                <a:ext uri="{FF2B5EF4-FFF2-40B4-BE49-F238E27FC236}">
                  <a16:creationId xmlns:a16="http://schemas.microsoft.com/office/drawing/2014/main" id="{503D1DEF-E0AD-1806-C1F3-724BC3220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30" name="Rectangle 129">
              <a:extLst>
                <a:ext uri="{FF2B5EF4-FFF2-40B4-BE49-F238E27FC236}">
                  <a16:creationId xmlns:a16="http://schemas.microsoft.com/office/drawing/2014/main" id="{979F1470-4A68-440F-61BA-15004CB4C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31" name="Group 149">
            <a:extLst>
              <a:ext uri="{FF2B5EF4-FFF2-40B4-BE49-F238E27FC236}">
                <a16:creationId xmlns:a16="http://schemas.microsoft.com/office/drawing/2014/main" id="{AE3D1B3E-5CBC-31D1-9D79-A16701932DCE}"/>
              </a:ext>
            </a:extLst>
          </p:cNvPr>
          <p:cNvGrpSpPr>
            <a:grpSpLocks/>
          </p:cNvGrpSpPr>
          <p:nvPr/>
        </p:nvGrpSpPr>
        <p:grpSpPr bwMode="auto">
          <a:xfrm>
            <a:off x="9850479" y="2684899"/>
            <a:ext cx="412750" cy="158750"/>
            <a:chOff x="1287" y="2524"/>
            <a:chExt cx="260" cy="100"/>
          </a:xfrm>
        </p:grpSpPr>
        <p:sp>
          <p:nvSpPr>
            <p:cNvPr id="532" name="Rectangle 73">
              <a:extLst>
                <a:ext uri="{FF2B5EF4-FFF2-40B4-BE49-F238E27FC236}">
                  <a16:creationId xmlns:a16="http://schemas.microsoft.com/office/drawing/2014/main" id="{3BA54325-5445-E46D-6618-2AB5F167D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33" name="Rectangle 74">
              <a:extLst>
                <a:ext uri="{FF2B5EF4-FFF2-40B4-BE49-F238E27FC236}">
                  <a16:creationId xmlns:a16="http://schemas.microsoft.com/office/drawing/2014/main" id="{CD7C53D6-AD1B-901F-9892-244561A0F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34" name="Rectangle 75">
              <a:extLst>
                <a:ext uri="{FF2B5EF4-FFF2-40B4-BE49-F238E27FC236}">
                  <a16:creationId xmlns:a16="http://schemas.microsoft.com/office/drawing/2014/main" id="{F41C37A5-CFA6-10EC-858B-30240EE9D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35" name="Rectangle 129">
              <a:extLst>
                <a:ext uri="{FF2B5EF4-FFF2-40B4-BE49-F238E27FC236}">
                  <a16:creationId xmlns:a16="http://schemas.microsoft.com/office/drawing/2014/main" id="{6C7C866A-DBAA-BEF7-C0F2-000B23112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36" name="TextBox 535">
            <a:extLst>
              <a:ext uri="{FF2B5EF4-FFF2-40B4-BE49-F238E27FC236}">
                <a16:creationId xmlns:a16="http://schemas.microsoft.com/office/drawing/2014/main" id="{ADBCE0E6-977D-EED4-D2B4-0F9B6586ACC3}"/>
              </a:ext>
            </a:extLst>
          </p:cNvPr>
          <p:cNvSpPr txBox="1"/>
          <p:nvPr/>
        </p:nvSpPr>
        <p:spPr>
          <a:xfrm>
            <a:off x="4381812" y="1841990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Sender: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027253FB-FE14-8353-71FC-22B2E62DACC2}"/>
              </a:ext>
            </a:extLst>
          </p:cNvPr>
          <p:cNvSpPr/>
          <p:nvPr/>
        </p:nvSpPr>
        <p:spPr>
          <a:xfrm>
            <a:off x="8240481" y="2089576"/>
            <a:ext cx="2415414" cy="33694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C83906F4-A675-62E1-AA90-DA0F293E09CF}"/>
              </a:ext>
            </a:extLst>
          </p:cNvPr>
          <p:cNvGrpSpPr/>
          <p:nvPr/>
        </p:nvGrpSpPr>
        <p:grpSpPr>
          <a:xfrm>
            <a:off x="9299499" y="2314395"/>
            <a:ext cx="1259074" cy="369332"/>
            <a:chOff x="8934916" y="2775692"/>
            <a:chExt cx="1259074" cy="369332"/>
          </a:xfrm>
        </p:grpSpPr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D2D55B61-6375-C856-777F-D58F8F437630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A9972271-F5A8-0C69-4E35-A6C3CDA4C1EE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app. msg</a:t>
              </a:r>
            </a:p>
          </p:txBody>
        </p:sp>
      </p:grpSp>
      <p:sp>
        <p:nvSpPr>
          <p:cNvPr id="541" name="TextBox 540">
            <a:extLst>
              <a:ext uri="{FF2B5EF4-FFF2-40B4-BE49-F238E27FC236}">
                <a16:creationId xmlns:a16="http://schemas.microsoft.com/office/drawing/2014/main" id="{E142C791-7389-F7FF-9990-96B98A5798B3}"/>
              </a:ext>
            </a:extLst>
          </p:cNvPr>
          <p:cNvSpPr txBox="1"/>
          <p:nvPr/>
        </p:nvSpPr>
        <p:spPr>
          <a:xfrm>
            <a:off x="4560879" y="2336388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given an application-layer message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2CC43C7C-F48A-4AAE-4446-4DD64CA21270}"/>
              </a:ext>
            </a:extLst>
          </p:cNvPr>
          <p:cNvSpPr txBox="1"/>
          <p:nvPr/>
        </p:nvSpPr>
        <p:spPr>
          <a:xfrm>
            <a:off x="4557521" y="3002205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determines segment header fields values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A2D083B1-B8F3-C8C3-A0C4-996C8B5E82DC}"/>
              </a:ext>
            </a:extLst>
          </p:cNvPr>
          <p:cNvSpPr txBox="1"/>
          <p:nvPr/>
        </p:nvSpPr>
        <p:spPr>
          <a:xfrm>
            <a:off x="4546027" y="3604152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segment</a:t>
            </a: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7E97D607-FC40-2E66-2308-B1BEB9925B91}"/>
              </a:ext>
            </a:extLst>
          </p:cNvPr>
          <p:cNvSpPr txBox="1"/>
          <p:nvPr/>
        </p:nvSpPr>
        <p:spPr>
          <a:xfrm>
            <a:off x="4550704" y="4036452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passes segment to IP</a:t>
            </a:r>
          </a:p>
        </p:txBody>
      </p:sp>
      <p:sp>
        <p:nvSpPr>
          <p:cNvPr id="545" name="Text Box 26">
            <a:extLst>
              <a:ext uri="{FF2B5EF4-FFF2-40B4-BE49-F238E27FC236}">
                <a16:creationId xmlns:a16="http://schemas.microsoft.com/office/drawing/2014/main" id="{1DDCFC6F-647C-E6D0-5AA2-2F39F4C85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3694" y="3097869"/>
            <a:ext cx="1535315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7185645C-AED8-6E59-71C7-906A07147068}"/>
              </a:ext>
            </a:extLst>
          </p:cNvPr>
          <p:cNvSpPr/>
          <p:nvPr/>
        </p:nvSpPr>
        <p:spPr>
          <a:xfrm>
            <a:off x="440116" y="1655481"/>
            <a:ext cx="3715697" cy="40520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B58F9BDD-DA4F-FC61-92D4-D88542994CD5}"/>
              </a:ext>
            </a:extLst>
          </p:cNvPr>
          <p:cNvGrpSpPr/>
          <p:nvPr/>
        </p:nvGrpSpPr>
        <p:grpSpPr>
          <a:xfrm>
            <a:off x="8642891" y="3003795"/>
            <a:ext cx="1259074" cy="338554"/>
            <a:chOff x="8964789" y="2639236"/>
            <a:chExt cx="1259074" cy="338554"/>
          </a:xfrm>
        </p:grpSpPr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1B97DCAE-DA84-151A-EDB6-5B87B2752244}"/>
                </a:ext>
              </a:extLst>
            </p:cNvPr>
            <p:cNvSpPr/>
            <p:nvPr/>
          </p:nvSpPr>
          <p:spPr>
            <a:xfrm>
              <a:off x="9032744" y="2707400"/>
              <a:ext cx="543189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9" name="TextBox 548">
              <a:extLst>
                <a:ext uri="{FF2B5EF4-FFF2-40B4-BE49-F238E27FC236}">
                  <a16:creationId xmlns:a16="http://schemas.microsoft.com/office/drawing/2014/main" id="{2DF468BA-2B6B-3A2E-AA18-144681EAA7CA}"/>
                </a:ext>
              </a:extLst>
            </p:cNvPr>
            <p:cNvSpPr txBox="1"/>
            <p:nvPr/>
          </p:nvSpPr>
          <p:spPr>
            <a:xfrm>
              <a:off x="8964789" y="2639236"/>
              <a:ext cx="1259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T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B14EFC7-33DD-C07D-32DD-B6C2DD3CCC5F}"/>
              </a:ext>
            </a:extLst>
          </p:cNvPr>
          <p:cNvGrpSpPr/>
          <p:nvPr/>
        </p:nvGrpSpPr>
        <p:grpSpPr>
          <a:xfrm>
            <a:off x="8718826" y="3010336"/>
            <a:ext cx="1818022" cy="369332"/>
            <a:chOff x="7863122" y="5632673"/>
            <a:chExt cx="1818022" cy="369332"/>
          </a:xfrm>
        </p:grpSpPr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id="{0632BCB0-13E4-CD95-4A8C-F7DC5852950E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6AEC8AE3-FDC1-15D9-C60C-42867C93EFC4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6" name="TextBox 555">
                <a:extLst>
                  <a:ext uri="{FF2B5EF4-FFF2-40B4-BE49-F238E27FC236}">
                    <a16:creationId xmlns:a16="http://schemas.microsoft.com/office/drawing/2014/main" id="{21B7EDC5-CD9C-7B33-2FF1-15DEC6F1980C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T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25AFBD1B-9B3D-8E83-8FDF-639D060661C6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33652E9E-88F1-6D9C-C3DC-0AB51BD76C61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4" name="TextBox 553">
                <a:extLst>
                  <a:ext uri="{FF2B5EF4-FFF2-40B4-BE49-F238E27FC236}">
                    <a16:creationId xmlns:a16="http://schemas.microsoft.com/office/drawing/2014/main" id="{1539312B-365C-449A-5AC9-BDBEEF47533B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app. msg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46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0.1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0.00052 0.0930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5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9306 C -0.00013 0.14931 -0.00091 0.20347 -0.00169 0.26181 L -0.11432 0.32593 L -0.43333 0.31991 C -0.47513 0.3044 -0.51719 0.27778 -0.55846 0.26366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43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 animBg="1"/>
      <p:bldP spid="541" grpId="0"/>
      <p:bldP spid="542" grpId="0"/>
      <p:bldP spid="543" grpId="0"/>
      <p:bldP spid="5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622BE-072D-1C94-B496-CBC4F51C0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C81053-12BA-D392-33BC-F066F06340C7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C9650-EEC4-75FD-C389-1332000DF622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Transport Layer Actions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013BF-BF48-1EA3-69CE-A8F20E80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F358C3-4E9B-586C-8D59-83F16D68243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451905-7441-BD2C-4AAC-F7B5BC99F14A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530536-7188-66FD-2D5F-632FDB1FB7A3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22675E-5F96-F319-7F56-638C906CC54D}"/>
              </a:ext>
            </a:extLst>
          </p:cNvPr>
          <p:cNvGrpSpPr/>
          <p:nvPr/>
        </p:nvGrpSpPr>
        <p:grpSpPr>
          <a:xfrm>
            <a:off x="2657834" y="4965666"/>
            <a:ext cx="6866725" cy="1028731"/>
            <a:chOff x="2578811" y="4965666"/>
            <a:chExt cx="6866725" cy="10287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6CE7BE5-C32A-89B2-2F6A-11EC46D94B53}"/>
                </a:ext>
              </a:extLst>
            </p:cNvPr>
            <p:cNvCxnSpPr>
              <a:cxnSpLocks/>
            </p:cNvCxnSpPr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25576C-D726-5671-9AA0-DE209DD0CBC8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E39E284-1963-3A26-6BD1-6D960C1B3B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Freeform 296">
                <a:extLst>
                  <a:ext uri="{FF2B5EF4-FFF2-40B4-BE49-F238E27FC236}">
                    <a16:creationId xmlns:a16="http://schemas.microsoft.com/office/drawing/2014/main" id="{0D0BA4D0-9697-6728-FA4F-BD4B21C3D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13" name="Freeform 103">
            <a:extLst>
              <a:ext uri="{FF2B5EF4-FFF2-40B4-BE49-F238E27FC236}">
                <a16:creationId xmlns:a16="http://schemas.microsoft.com/office/drawing/2014/main" id="{49B33BAF-B183-A57A-A2AF-4AEBE4E232AB}"/>
              </a:ext>
            </a:extLst>
          </p:cNvPr>
          <p:cNvSpPr>
            <a:spLocks/>
          </p:cNvSpPr>
          <p:nvPr/>
        </p:nvSpPr>
        <p:spPr bwMode="auto">
          <a:xfrm>
            <a:off x="10374035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Freeform 70">
            <a:extLst>
              <a:ext uri="{FF2B5EF4-FFF2-40B4-BE49-F238E27FC236}">
                <a16:creationId xmlns:a16="http://schemas.microsoft.com/office/drawing/2014/main" id="{C721CFF7-1930-9762-0666-BB84B81B6B46}"/>
              </a:ext>
            </a:extLst>
          </p:cNvPr>
          <p:cNvSpPr>
            <a:spLocks/>
          </p:cNvSpPr>
          <p:nvPr/>
        </p:nvSpPr>
        <p:spPr bwMode="auto">
          <a:xfrm>
            <a:off x="933372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5" name="Group 185">
            <a:extLst>
              <a:ext uri="{FF2B5EF4-FFF2-40B4-BE49-F238E27FC236}">
                <a16:creationId xmlns:a16="http://schemas.microsoft.com/office/drawing/2014/main" id="{DCBC1BF5-B427-CD94-CBDC-004403259C74}"/>
              </a:ext>
            </a:extLst>
          </p:cNvPr>
          <p:cNvGrpSpPr>
            <a:grpSpLocks/>
          </p:cNvGrpSpPr>
          <p:nvPr/>
        </p:nvGrpSpPr>
        <p:grpSpPr bwMode="auto">
          <a:xfrm>
            <a:off x="11034711" y="4246759"/>
            <a:ext cx="549832" cy="1070215"/>
            <a:chOff x="4140" y="429"/>
            <a:chExt cx="1425" cy="2396"/>
          </a:xfrm>
        </p:grpSpPr>
        <p:sp>
          <p:nvSpPr>
            <p:cNvPr id="16" name="Freeform 186">
              <a:extLst>
                <a:ext uri="{FF2B5EF4-FFF2-40B4-BE49-F238E27FC236}">
                  <a16:creationId xmlns:a16="http://schemas.microsoft.com/office/drawing/2014/main" id="{B5918153-2111-4FE3-4BC8-59702823A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Rectangle 187">
              <a:extLst>
                <a:ext uri="{FF2B5EF4-FFF2-40B4-BE49-F238E27FC236}">
                  <a16:creationId xmlns:a16="http://schemas.microsoft.com/office/drawing/2014/main" id="{D35BF0E4-01B9-0B33-CB75-2665B96C6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" name="Freeform 188">
              <a:extLst>
                <a:ext uri="{FF2B5EF4-FFF2-40B4-BE49-F238E27FC236}">
                  <a16:creationId xmlns:a16="http://schemas.microsoft.com/office/drawing/2014/main" id="{C698644A-B237-EBF3-AFCA-1EEA835B6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" name="Freeform 189">
              <a:extLst>
                <a:ext uri="{FF2B5EF4-FFF2-40B4-BE49-F238E27FC236}">
                  <a16:creationId xmlns:a16="http://schemas.microsoft.com/office/drawing/2014/main" id="{EC049000-ECA4-E7E7-FDEB-17E09179D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Rectangle 190">
              <a:extLst>
                <a:ext uri="{FF2B5EF4-FFF2-40B4-BE49-F238E27FC236}">
                  <a16:creationId xmlns:a16="http://schemas.microsoft.com/office/drawing/2014/main" id="{F02D00A0-845F-B6CB-2C79-2C5A77B0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1" name="Group 191">
              <a:extLst>
                <a:ext uri="{FF2B5EF4-FFF2-40B4-BE49-F238E27FC236}">
                  <a16:creationId xmlns:a16="http://schemas.microsoft.com/office/drawing/2014/main" id="{C94A8207-32D7-0A1D-16BA-4D9F2D8C32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6" name="AutoShape 192">
                <a:extLst>
                  <a:ext uri="{FF2B5EF4-FFF2-40B4-BE49-F238E27FC236}">
                    <a16:creationId xmlns:a16="http://schemas.microsoft.com/office/drawing/2014/main" id="{2DD3453F-2566-614E-52CE-703D55C02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" name="AutoShape 193">
                <a:extLst>
                  <a:ext uri="{FF2B5EF4-FFF2-40B4-BE49-F238E27FC236}">
                    <a16:creationId xmlns:a16="http://schemas.microsoft.com/office/drawing/2014/main" id="{845AA325-A9E3-C550-01B0-8E78E6AC2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" name="Rectangle 194">
              <a:extLst>
                <a:ext uri="{FF2B5EF4-FFF2-40B4-BE49-F238E27FC236}">
                  <a16:creationId xmlns:a16="http://schemas.microsoft.com/office/drawing/2014/main" id="{1E34B799-B1B5-D1E7-F51D-125FA1902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" name="Group 195">
              <a:extLst>
                <a:ext uri="{FF2B5EF4-FFF2-40B4-BE49-F238E27FC236}">
                  <a16:creationId xmlns:a16="http://schemas.microsoft.com/office/drawing/2014/main" id="{8F06BD6B-6863-28E5-05BC-56942BC8D0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" name="AutoShape 196">
                <a:extLst>
                  <a:ext uri="{FF2B5EF4-FFF2-40B4-BE49-F238E27FC236}">
                    <a16:creationId xmlns:a16="http://schemas.microsoft.com/office/drawing/2014/main" id="{1D48C0D9-F2BB-DF83-B0AE-D36543E79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" name="AutoShape 197">
                <a:extLst>
                  <a:ext uri="{FF2B5EF4-FFF2-40B4-BE49-F238E27FC236}">
                    <a16:creationId xmlns:a16="http://schemas.microsoft.com/office/drawing/2014/main" id="{D1C28E1B-EE48-267A-32FB-398B13AF1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" name="Rectangle 198">
              <a:extLst>
                <a:ext uri="{FF2B5EF4-FFF2-40B4-BE49-F238E27FC236}">
                  <a16:creationId xmlns:a16="http://schemas.microsoft.com/office/drawing/2014/main" id="{208A8867-DA0B-1AD0-1E4D-3D1BB9F81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" name="Rectangle 199">
              <a:extLst>
                <a:ext uri="{FF2B5EF4-FFF2-40B4-BE49-F238E27FC236}">
                  <a16:creationId xmlns:a16="http://schemas.microsoft.com/office/drawing/2014/main" id="{FCDD04ED-346C-4216-0518-443F9D3C1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6" name="Group 200">
              <a:extLst>
                <a:ext uri="{FF2B5EF4-FFF2-40B4-BE49-F238E27FC236}">
                  <a16:creationId xmlns:a16="http://schemas.microsoft.com/office/drawing/2014/main" id="{B65446C5-6087-4FDA-3584-8F4C8B0F07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" name="AutoShape 201">
                <a:extLst>
                  <a:ext uri="{FF2B5EF4-FFF2-40B4-BE49-F238E27FC236}">
                    <a16:creationId xmlns:a16="http://schemas.microsoft.com/office/drawing/2014/main" id="{1917ABD9-424A-95F8-867C-AA61808F4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" name="AutoShape 202">
                <a:extLst>
                  <a:ext uri="{FF2B5EF4-FFF2-40B4-BE49-F238E27FC236}">
                    <a16:creationId xmlns:a16="http://schemas.microsoft.com/office/drawing/2014/main" id="{100FC6D2-B588-6CDA-C949-DCB35BF95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7" name="Freeform 203">
              <a:extLst>
                <a:ext uri="{FF2B5EF4-FFF2-40B4-BE49-F238E27FC236}">
                  <a16:creationId xmlns:a16="http://schemas.microsoft.com/office/drawing/2014/main" id="{E8DF6F01-7E4F-AC47-2876-3CF326AD1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8" name="Group 204">
              <a:extLst>
                <a:ext uri="{FF2B5EF4-FFF2-40B4-BE49-F238E27FC236}">
                  <a16:creationId xmlns:a16="http://schemas.microsoft.com/office/drawing/2014/main" id="{74C487F7-9D97-96B3-8899-02D3399637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0" name="AutoShape 205">
                <a:extLst>
                  <a:ext uri="{FF2B5EF4-FFF2-40B4-BE49-F238E27FC236}">
                    <a16:creationId xmlns:a16="http://schemas.microsoft.com/office/drawing/2014/main" id="{7C1C1F27-EDCD-D5DB-6484-09DFDA735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" name="AutoShape 206">
                <a:extLst>
                  <a:ext uri="{FF2B5EF4-FFF2-40B4-BE49-F238E27FC236}">
                    <a16:creationId xmlns:a16="http://schemas.microsoft.com/office/drawing/2014/main" id="{7B4B03CD-3855-346D-4DF0-23AB0807A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9" name="Rectangle 207">
              <a:extLst>
                <a:ext uri="{FF2B5EF4-FFF2-40B4-BE49-F238E27FC236}">
                  <a16:creationId xmlns:a16="http://schemas.microsoft.com/office/drawing/2014/main" id="{8A6C1A3A-7447-D681-5A1C-64F7020A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Freeform 208">
              <a:extLst>
                <a:ext uri="{FF2B5EF4-FFF2-40B4-BE49-F238E27FC236}">
                  <a16:creationId xmlns:a16="http://schemas.microsoft.com/office/drawing/2014/main" id="{D33554C4-C481-FE29-FACF-A1FC6762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Freeform 209">
              <a:extLst>
                <a:ext uri="{FF2B5EF4-FFF2-40B4-BE49-F238E27FC236}">
                  <a16:creationId xmlns:a16="http://schemas.microsoft.com/office/drawing/2014/main" id="{0B9B58A8-8506-80B2-DB51-18D05A94C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210">
              <a:extLst>
                <a:ext uri="{FF2B5EF4-FFF2-40B4-BE49-F238E27FC236}">
                  <a16:creationId xmlns:a16="http://schemas.microsoft.com/office/drawing/2014/main" id="{DB211697-D973-5DD0-3177-A1C5EEB93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" name="Freeform 211">
              <a:extLst>
                <a:ext uri="{FF2B5EF4-FFF2-40B4-BE49-F238E27FC236}">
                  <a16:creationId xmlns:a16="http://schemas.microsoft.com/office/drawing/2014/main" id="{D605C35E-A597-AC03-D165-C3F78B2C9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AutoShape 212">
              <a:extLst>
                <a:ext uri="{FF2B5EF4-FFF2-40B4-BE49-F238E27FC236}">
                  <a16:creationId xmlns:a16="http://schemas.microsoft.com/office/drawing/2014/main" id="{CC34E49F-6AC4-2810-9A46-DBDD67FA9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AutoShape 213">
              <a:extLst>
                <a:ext uri="{FF2B5EF4-FFF2-40B4-BE49-F238E27FC236}">
                  <a16:creationId xmlns:a16="http://schemas.microsoft.com/office/drawing/2014/main" id="{9F84B522-8D1E-4D1F-EF61-DB338518E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Oval 214">
              <a:extLst>
                <a:ext uri="{FF2B5EF4-FFF2-40B4-BE49-F238E27FC236}">
                  <a16:creationId xmlns:a16="http://schemas.microsoft.com/office/drawing/2014/main" id="{8C79C25A-5B38-BAF1-F948-C5CCDD745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" name="Oval 215">
              <a:extLst>
                <a:ext uri="{FF2B5EF4-FFF2-40B4-BE49-F238E27FC236}">
                  <a16:creationId xmlns:a16="http://schemas.microsoft.com/office/drawing/2014/main" id="{23E10A57-5BCA-3930-E108-A25420E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8" name="Oval 216">
              <a:extLst>
                <a:ext uri="{FF2B5EF4-FFF2-40B4-BE49-F238E27FC236}">
                  <a16:creationId xmlns:a16="http://schemas.microsoft.com/office/drawing/2014/main" id="{220BA2C3-4114-9A0A-204C-111759091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Rectangle 217">
              <a:extLst>
                <a:ext uri="{FF2B5EF4-FFF2-40B4-BE49-F238E27FC236}">
                  <a16:creationId xmlns:a16="http://schemas.microsoft.com/office/drawing/2014/main" id="{95C3209B-BDD3-4A38-199F-2DD90BFEA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DF59CC-6110-CB9E-747A-413F649D89EB}"/>
              </a:ext>
            </a:extLst>
          </p:cNvPr>
          <p:cNvGrpSpPr/>
          <p:nvPr/>
        </p:nvGrpSpPr>
        <p:grpSpPr>
          <a:xfrm>
            <a:off x="8589375" y="2078288"/>
            <a:ext cx="1946338" cy="2912558"/>
            <a:chOff x="8091785" y="2078288"/>
            <a:chExt cx="2364905" cy="2912558"/>
          </a:xfrm>
        </p:grpSpPr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847F6E37-799A-4AD5-8A4E-25CFFA854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24">
              <a:extLst>
                <a:ext uri="{FF2B5EF4-FFF2-40B4-BE49-F238E27FC236}">
                  <a16:creationId xmlns:a16="http://schemas.microsoft.com/office/drawing/2014/main" id="{A2AB2FE1-C513-297B-4C66-16211DF37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Line 25">
              <a:extLst>
                <a:ext uri="{FF2B5EF4-FFF2-40B4-BE49-F238E27FC236}">
                  <a16:creationId xmlns:a16="http://schemas.microsoft.com/office/drawing/2014/main" id="{8D0028F9-D843-FE1E-EF56-6F23E8C31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Line 27">
              <a:extLst>
                <a:ext uri="{FF2B5EF4-FFF2-40B4-BE49-F238E27FC236}">
                  <a16:creationId xmlns:a16="http://schemas.microsoft.com/office/drawing/2014/main" id="{40EA6553-2CE2-1B50-B631-010FDB367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Text Box 26">
              <a:extLst>
                <a:ext uri="{FF2B5EF4-FFF2-40B4-BE49-F238E27FC236}">
                  <a16:creationId xmlns:a16="http://schemas.microsoft.com/office/drawing/2014/main" id="{0E1FDA8F-DFF4-923D-5F21-E7FA33BA00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54" name="Text Box 26">
              <a:extLst>
                <a:ext uri="{FF2B5EF4-FFF2-40B4-BE49-F238E27FC236}">
                  <a16:creationId xmlns:a16="http://schemas.microsoft.com/office/drawing/2014/main" id="{64A925F1-695B-FBAB-928E-1600D6387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EF53133E-59F4-4AC5-568C-9FE7A6743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56" name="Line 27">
              <a:extLst>
                <a:ext uri="{FF2B5EF4-FFF2-40B4-BE49-F238E27FC236}">
                  <a16:creationId xmlns:a16="http://schemas.microsoft.com/office/drawing/2014/main" id="{74B1089C-9103-0605-B6F5-86105E6D0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Line 27">
              <a:extLst>
                <a:ext uri="{FF2B5EF4-FFF2-40B4-BE49-F238E27FC236}">
                  <a16:creationId xmlns:a16="http://schemas.microsoft.com/office/drawing/2014/main" id="{8EF6ECFD-9B9A-E3E1-554F-329EE6C73E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Text Box 26">
              <a:extLst>
                <a:ext uri="{FF2B5EF4-FFF2-40B4-BE49-F238E27FC236}">
                  <a16:creationId xmlns:a16="http://schemas.microsoft.com/office/drawing/2014/main" id="{AC43DB89-5103-0FC5-E213-18EBE9249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D6DD3B-E287-64CE-3D3F-A70F87803E47}"/>
              </a:ext>
            </a:extLst>
          </p:cNvPr>
          <p:cNvGrpSpPr/>
          <p:nvPr/>
        </p:nvGrpSpPr>
        <p:grpSpPr>
          <a:xfrm>
            <a:off x="1766793" y="2167472"/>
            <a:ext cx="2131701" cy="2912558"/>
            <a:chOff x="8091785" y="2078288"/>
            <a:chExt cx="2364905" cy="2912558"/>
          </a:xfrm>
        </p:grpSpPr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7B222EBA-15B0-EAA4-85AF-BA093DDCB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Rectangle 24">
              <a:extLst>
                <a:ext uri="{FF2B5EF4-FFF2-40B4-BE49-F238E27FC236}">
                  <a16:creationId xmlns:a16="http://schemas.microsoft.com/office/drawing/2014/main" id="{DC7152A2-6BAD-FBFC-E9A1-7B9F2799D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Line 25">
              <a:extLst>
                <a:ext uri="{FF2B5EF4-FFF2-40B4-BE49-F238E27FC236}">
                  <a16:creationId xmlns:a16="http://schemas.microsoft.com/office/drawing/2014/main" id="{36CCC754-FE8E-DD41-CF44-2F8D950BC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Line 27">
              <a:extLst>
                <a:ext uri="{FF2B5EF4-FFF2-40B4-BE49-F238E27FC236}">
                  <a16:creationId xmlns:a16="http://schemas.microsoft.com/office/drawing/2014/main" id="{244B3B57-DB23-9857-AC44-6518DC8C7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Text Box 26">
              <a:extLst>
                <a:ext uri="{FF2B5EF4-FFF2-40B4-BE49-F238E27FC236}">
                  <a16:creationId xmlns:a16="http://schemas.microsoft.com/office/drawing/2014/main" id="{B1DF3AFD-9EED-CC8A-108D-16F6EDEC1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449" name="Text Box 26">
              <a:extLst>
                <a:ext uri="{FF2B5EF4-FFF2-40B4-BE49-F238E27FC236}">
                  <a16:creationId xmlns:a16="http://schemas.microsoft.com/office/drawing/2014/main" id="{C4B5FC47-436E-FC39-9F11-4ED10BCE1B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450" name="Text Box 26">
              <a:extLst>
                <a:ext uri="{FF2B5EF4-FFF2-40B4-BE49-F238E27FC236}">
                  <a16:creationId xmlns:a16="http://schemas.microsoft.com/office/drawing/2014/main" id="{7C80040B-0E1B-EFE5-1EBA-0120F1483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510" name="Line 27">
              <a:extLst>
                <a:ext uri="{FF2B5EF4-FFF2-40B4-BE49-F238E27FC236}">
                  <a16:creationId xmlns:a16="http://schemas.microsoft.com/office/drawing/2014/main" id="{B9775299-C4DB-6C99-21DC-43ECCE1F7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1" name="Line 27">
              <a:extLst>
                <a:ext uri="{FF2B5EF4-FFF2-40B4-BE49-F238E27FC236}">
                  <a16:creationId xmlns:a16="http://schemas.microsoft.com/office/drawing/2014/main" id="{30B080C3-AB5B-4536-5D8C-FA1D73ACD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2" name="Text Box 26">
              <a:extLst>
                <a:ext uri="{FF2B5EF4-FFF2-40B4-BE49-F238E27FC236}">
                  <a16:creationId xmlns:a16="http://schemas.microsoft.com/office/drawing/2014/main" id="{EA483753-AC71-71CA-1C31-D3D882927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sp>
        <p:nvSpPr>
          <p:cNvPr id="514" name="Text Box 26">
            <a:extLst>
              <a:ext uri="{FF2B5EF4-FFF2-40B4-BE49-F238E27FC236}">
                <a16:creationId xmlns:a16="http://schemas.microsoft.com/office/drawing/2014/main" id="{6FB7C9EE-8D86-8389-0F34-9F34AF012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1550" y="2993828"/>
            <a:ext cx="1401811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705DA8B2-2D26-804E-41F2-294AC03AFCC5}"/>
              </a:ext>
            </a:extLst>
          </p:cNvPr>
          <p:cNvGrpSpPr/>
          <p:nvPr/>
        </p:nvGrpSpPr>
        <p:grpSpPr>
          <a:xfrm>
            <a:off x="579757" y="4943580"/>
            <a:ext cx="1026523" cy="597153"/>
            <a:chOff x="7493876" y="2774731"/>
            <a:chExt cx="1481958" cy="894622"/>
          </a:xfrm>
        </p:grpSpPr>
        <p:sp>
          <p:nvSpPr>
            <p:cNvPr id="558" name="Freeform 106">
              <a:extLst>
                <a:ext uri="{FF2B5EF4-FFF2-40B4-BE49-F238E27FC236}">
                  <a16:creationId xmlns:a16="http://schemas.microsoft.com/office/drawing/2014/main" id="{33BF82DC-F0C3-F98E-168A-2AAFCABD73F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41ADF44-554E-93BC-10D0-4F60A56B31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5D635D2C-33F8-4672-6A61-AE1B436615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61" name="Freeform 109">
                <a:extLst>
                  <a:ext uri="{FF2B5EF4-FFF2-40B4-BE49-F238E27FC236}">
                    <a16:creationId xmlns:a16="http://schemas.microsoft.com/office/drawing/2014/main" id="{FF667567-1A11-9D37-8D75-CE9862D7ED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2" name="Freeform 110">
                <a:extLst>
                  <a:ext uri="{FF2B5EF4-FFF2-40B4-BE49-F238E27FC236}">
                    <a16:creationId xmlns:a16="http://schemas.microsoft.com/office/drawing/2014/main" id="{86F8E4CD-8B96-B3F0-34DF-FDCE584CB8D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3" name="Freeform 111">
                <a:extLst>
                  <a:ext uri="{FF2B5EF4-FFF2-40B4-BE49-F238E27FC236}">
                    <a16:creationId xmlns:a16="http://schemas.microsoft.com/office/drawing/2014/main" id="{61EB3E2C-5486-533B-84B3-C69AE88B9CF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4" name="Freeform 112">
                <a:extLst>
                  <a:ext uri="{FF2B5EF4-FFF2-40B4-BE49-F238E27FC236}">
                    <a16:creationId xmlns:a16="http://schemas.microsoft.com/office/drawing/2014/main" id="{F0EBCE8B-DD77-5391-1F51-C84DB6C445C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5" name="Group 149">
            <a:extLst>
              <a:ext uri="{FF2B5EF4-FFF2-40B4-BE49-F238E27FC236}">
                <a16:creationId xmlns:a16="http://schemas.microsoft.com/office/drawing/2014/main" id="{AB897EEB-AD00-A21A-4E0C-D13A1364AD97}"/>
              </a:ext>
            </a:extLst>
          </p:cNvPr>
          <p:cNvGrpSpPr>
            <a:grpSpLocks/>
          </p:cNvGrpSpPr>
          <p:nvPr/>
        </p:nvGrpSpPr>
        <p:grpSpPr bwMode="auto">
          <a:xfrm>
            <a:off x="2541230" y="2756023"/>
            <a:ext cx="412750" cy="158750"/>
            <a:chOff x="1287" y="2524"/>
            <a:chExt cx="260" cy="100"/>
          </a:xfrm>
        </p:grpSpPr>
        <p:sp>
          <p:nvSpPr>
            <p:cNvPr id="566" name="Rectangle 73">
              <a:extLst>
                <a:ext uri="{FF2B5EF4-FFF2-40B4-BE49-F238E27FC236}">
                  <a16:creationId xmlns:a16="http://schemas.microsoft.com/office/drawing/2014/main" id="{75009EB3-6139-253D-C4D1-649834B10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7" name="Rectangle 74">
              <a:extLst>
                <a:ext uri="{FF2B5EF4-FFF2-40B4-BE49-F238E27FC236}">
                  <a16:creationId xmlns:a16="http://schemas.microsoft.com/office/drawing/2014/main" id="{6B84F96D-427D-59CB-C52E-C530B9065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8" name="Rectangle 75">
              <a:extLst>
                <a:ext uri="{FF2B5EF4-FFF2-40B4-BE49-F238E27FC236}">
                  <a16:creationId xmlns:a16="http://schemas.microsoft.com/office/drawing/2014/main" id="{7FAEFA62-1A9C-3832-B528-EFF46F62F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9" name="Rectangle 129">
              <a:extLst>
                <a:ext uri="{FF2B5EF4-FFF2-40B4-BE49-F238E27FC236}">
                  <a16:creationId xmlns:a16="http://schemas.microsoft.com/office/drawing/2014/main" id="{BC2ED756-CCF1-CCE1-DA57-9268F5B79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70" name="Group 149">
            <a:extLst>
              <a:ext uri="{FF2B5EF4-FFF2-40B4-BE49-F238E27FC236}">
                <a16:creationId xmlns:a16="http://schemas.microsoft.com/office/drawing/2014/main" id="{88798E12-4BD1-CD94-E2E9-6EC962085F3B}"/>
              </a:ext>
            </a:extLst>
          </p:cNvPr>
          <p:cNvGrpSpPr>
            <a:grpSpLocks/>
          </p:cNvGrpSpPr>
          <p:nvPr/>
        </p:nvGrpSpPr>
        <p:grpSpPr bwMode="auto">
          <a:xfrm>
            <a:off x="9760167" y="2673610"/>
            <a:ext cx="412750" cy="158750"/>
            <a:chOff x="1287" y="2524"/>
            <a:chExt cx="260" cy="100"/>
          </a:xfrm>
        </p:grpSpPr>
        <p:sp>
          <p:nvSpPr>
            <p:cNvPr id="571" name="Rectangle 73">
              <a:extLst>
                <a:ext uri="{FF2B5EF4-FFF2-40B4-BE49-F238E27FC236}">
                  <a16:creationId xmlns:a16="http://schemas.microsoft.com/office/drawing/2014/main" id="{63639F76-E16A-5582-6282-D6E8C65B0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2" name="Rectangle 74">
              <a:extLst>
                <a:ext uri="{FF2B5EF4-FFF2-40B4-BE49-F238E27FC236}">
                  <a16:creationId xmlns:a16="http://schemas.microsoft.com/office/drawing/2014/main" id="{EDC0A8C4-AB67-1591-972C-94634E6D3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3" name="Rectangle 75">
              <a:extLst>
                <a:ext uri="{FF2B5EF4-FFF2-40B4-BE49-F238E27FC236}">
                  <a16:creationId xmlns:a16="http://schemas.microsoft.com/office/drawing/2014/main" id="{C73EB976-17DF-DA35-9276-FE01664EC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4" name="Rectangle 129">
              <a:extLst>
                <a:ext uri="{FF2B5EF4-FFF2-40B4-BE49-F238E27FC236}">
                  <a16:creationId xmlns:a16="http://schemas.microsoft.com/office/drawing/2014/main" id="{F58A33CA-C8EA-0E49-DB01-6FE581FA5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49EF87AA-8848-E8E9-818D-53B92EBCF044}"/>
              </a:ext>
            </a:extLst>
          </p:cNvPr>
          <p:cNvSpPr/>
          <p:nvPr/>
        </p:nvSpPr>
        <p:spPr>
          <a:xfrm>
            <a:off x="8122571" y="2078287"/>
            <a:ext cx="2443011" cy="33694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6" name="Text Box 26">
            <a:extLst>
              <a:ext uri="{FF2B5EF4-FFF2-40B4-BE49-F238E27FC236}">
                <a16:creationId xmlns:a16="http://schemas.microsoft.com/office/drawing/2014/main" id="{44CC130B-79BD-B586-17AA-209655AC5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82" y="3086580"/>
            <a:ext cx="1535315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grpSp>
        <p:nvGrpSpPr>
          <p:cNvPr id="577" name="Group 149">
            <a:extLst>
              <a:ext uri="{FF2B5EF4-FFF2-40B4-BE49-F238E27FC236}">
                <a16:creationId xmlns:a16="http://schemas.microsoft.com/office/drawing/2014/main" id="{3E0F98EE-57EE-A190-E3AE-F840801B7A5E}"/>
              </a:ext>
            </a:extLst>
          </p:cNvPr>
          <p:cNvGrpSpPr>
            <a:grpSpLocks/>
          </p:cNvGrpSpPr>
          <p:nvPr/>
        </p:nvGrpSpPr>
        <p:grpSpPr bwMode="auto">
          <a:xfrm>
            <a:off x="2541230" y="2756023"/>
            <a:ext cx="412750" cy="158750"/>
            <a:chOff x="1287" y="2524"/>
            <a:chExt cx="260" cy="100"/>
          </a:xfrm>
        </p:grpSpPr>
        <p:sp>
          <p:nvSpPr>
            <p:cNvPr id="578" name="Rectangle 73">
              <a:extLst>
                <a:ext uri="{FF2B5EF4-FFF2-40B4-BE49-F238E27FC236}">
                  <a16:creationId xmlns:a16="http://schemas.microsoft.com/office/drawing/2014/main" id="{A0A612BF-B787-41AC-E5A2-4C8EF90DC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9" name="Rectangle 74">
              <a:extLst>
                <a:ext uri="{FF2B5EF4-FFF2-40B4-BE49-F238E27FC236}">
                  <a16:creationId xmlns:a16="http://schemas.microsoft.com/office/drawing/2014/main" id="{FCECE666-2D4C-7D54-BE22-C004F0F75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0" name="Rectangle 75">
              <a:extLst>
                <a:ext uri="{FF2B5EF4-FFF2-40B4-BE49-F238E27FC236}">
                  <a16:creationId xmlns:a16="http://schemas.microsoft.com/office/drawing/2014/main" id="{E1967701-C37E-52AF-C776-AE0EA3298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1" name="Rectangle 129">
              <a:extLst>
                <a:ext uri="{FF2B5EF4-FFF2-40B4-BE49-F238E27FC236}">
                  <a16:creationId xmlns:a16="http://schemas.microsoft.com/office/drawing/2014/main" id="{A85907F6-AA0C-65F8-2156-60C276BCE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82" name="TextBox 581">
            <a:extLst>
              <a:ext uri="{FF2B5EF4-FFF2-40B4-BE49-F238E27FC236}">
                <a16:creationId xmlns:a16="http://schemas.microsoft.com/office/drawing/2014/main" id="{0B4E6817-45C5-8FEC-C3A3-B910C798397F}"/>
              </a:ext>
            </a:extLst>
          </p:cNvPr>
          <p:cNvSpPr txBox="1"/>
          <p:nvPr/>
        </p:nvSpPr>
        <p:spPr>
          <a:xfrm>
            <a:off x="4291500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Receiver: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A26AD3BC-6927-6308-8DA0-DDE1FB9564C8}"/>
              </a:ext>
            </a:extLst>
          </p:cNvPr>
          <p:cNvGrpSpPr/>
          <p:nvPr/>
        </p:nvGrpSpPr>
        <p:grpSpPr>
          <a:xfrm>
            <a:off x="2434717" y="3088859"/>
            <a:ext cx="1259074" cy="369332"/>
            <a:chOff x="8934916" y="2775692"/>
            <a:chExt cx="1259074" cy="369332"/>
          </a:xfrm>
        </p:grpSpPr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C69AD3F9-B5B4-98B3-D49F-A582194E438C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8C9FDBC0-D459-513E-4717-42A1FEC63702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app.  msg</a:t>
              </a:r>
            </a:p>
          </p:txBody>
        </p:sp>
      </p:grpSp>
      <p:sp>
        <p:nvSpPr>
          <p:cNvPr id="586" name="TextBox 585">
            <a:extLst>
              <a:ext uri="{FF2B5EF4-FFF2-40B4-BE49-F238E27FC236}">
                <a16:creationId xmlns:a16="http://schemas.microsoft.com/office/drawing/2014/main" id="{7B225813-CA63-2569-9826-4EB0D39B4B58}"/>
              </a:ext>
            </a:extLst>
          </p:cNvPr>
          <p:cNvSpPr txBox="1"/>
          <p:nvPr/>
        </p:nvSpPr>
        <p:spPr>
          <a:xfrm>
            <a:off x="4470064" y="3125909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extracts application-layer message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EFC3ED23-FED0-537D-68C1-B41990EC3468}"/>
              </a:ext>
            </a:extLst>
          </p:cNvPr>
          <p:cNvSpPr txBox="1"/>
          <p:nvPr/>
        </p:nvSpPr>
        <p:spPr>
          <a:xfrm>
            <a:off x="4468126" y="2734423"/>
            <a:ext cx="382545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checks header values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15DB39E8-2719-E61F-8F73-EA5339FF4D16}"/>
              </a:ext>
            </a:extLst>
          </p:cNvPr>
          <p:cNvSpPr txBox="1"/>
          <p:nvPr/>
        </p:nvSpPr>
        <p:spPr>
          <a:xfrm>
            <a:off x="4467126" y="2278130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receives segment from IP</a:t>
            </a: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9FC8500F-A27B-BA5E-6513-386E84905D48}"/>
              </a:ext>
            </a:extLst>
          </p:cNvPr>
          <p:cNvGrpSpPr/>
          <p:nvPr/>
        </p:nvGrpSpPr>
        <p:grpSpPr>
          <a:xfrm>
            <a:off x="1824760" y="4814948"/>
            <a:ext cx="1818022" cy="369332"/>
            <a:chOff x="7863122" y="5632673"/>
            <a:chExt cx="1818022" cy="369332"/>
          </a:xfrm>
        </p:grpSpPr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88E4FBE2-F535-9F8D-6D9E-09C61CDDC27A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E033503B-6B75-2576-0FF0-FA37720862AE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5" name="TextBox 594">
                <a:extLst>
                  <a:ext uri="{FF2B5EF4-FFF2-40B4-BE49-F238E27FC236}">
                    <a16:creationId xmlns:a16="http://schemas.microsoft.com/office/drawing/2014/main" id="{B465EB5D-0E4A-2839-2FD8-E2F973E68A51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T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F36FAB5F-9AB0-C9C2-CAE6-BCA2F12FBC8D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592" name="Rectangle 591">
                <a:extLst>
                  <a:ext uri="{FF2B5EF4-FFF2-40B4-BE49-F238E27FC236}">
                    <a16:creationId xmlns:a16="http://schemas.microsoft.com/office/drawing/2014/main" id="{58047B42-1B00-4441-BD80-4DCAE4D56A09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3" name="TextBox 592">
                <a:extLst>
                  <a:ext uri="{FF2B5EF4-FFF2-40B4-BE49-F238E27FC236}">
                    <a16:creationId xmlns:a16="http://schemas.microsoft.com/office/drawing/2014/main" id="{A88AD363-2CCB-CE67-4370-17D4660F6A83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app. msg</a:t>
                </a:r>
              </a:p>
            </p:txBody>
          </p:sp>
        </p:grpSp>
      </p:grpSp>
      <p:sp>
        <p:nvSpPr>
          <p:cNvPr id="596" name="TextBox 595">
            <a:extLst>
              <a:ext uri="{FF2B5EF4-FFF2-40B4-BE49-F238E27FC236}">
                <a16:creationId xmlns:a16="http://schemas.microsoft.com/office/drawing/2014/main" id="{94F6E0AB-84C0-62B3-A837-9C1980CFB534}"/>
              </a:ext>
            </a:extLst>
          </p:cNvPr>
          <p:cNvSpPr txBox="1"/>
          <p:nvPr/>
        </p:nvSpPr>
        <p:spPr>
          <a:xfrm>
            <a:off x="4474885" y="3809729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demultiplexes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message up to application via socket</a:t>
            </a:r>
          </a:p>
        </p:txBody>
      </p:sp>
      <p:sp>
        <p:nvSpPr>
          <p:cNvPr id="597" name="Oval 596">
            <a:extLst>
              <a:ext uri="{FF2B5EF4-FFF2-40B4-BE49-F238E27FC236}">
                <a16:creationId xmlns:a16="http://schemas.microsoft.com/office/drawing/2014/main" id="{CDBCA99F-1B0A-B6F0-907B-B1315F0FDF17}"/>
              </a:ext>
            </a:extLst>
          </p:cNvPr>
          <p:cNvSpPr/>
          <p:nvPr/>
        </p:nvSpPr>
        <p:spPr>
          <a:xfrm>
            <a:off x="1820390" y="2989161"/>
            <a:ext cx="763166" cy="541031"/>
          </a:xfrm>
          <a:prstGeom prst="ellipse">
            <a:avLst/>
          </a:prstGeom>
          <a:noFill/>
          <a:ln w="2540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35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00039 -0.24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1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0013 -0.1076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0"/>
      <p:bldP spid="587" grpId="0"/>
      <p:bldP spid="588" grpId="0"/>
      <p:bldP spid="596" grpId="0"/>
      <p:bldP spid="597" grpId="0" animBg="1"/>
      <p:bldP spid="59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D3C019-1DED-DD0B-4D4C-02D1C6F1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67F4EA-AB68-2F43-6AD4-A3AE5A8A9CA3}"/>
              </a:ext>
            </a:extLst>
          </p:cNvPr>
          <p:cNvSpPr/>
          <p:nvPr/>
        </p:nvSpPr>
        <p:spPr>
          <a:xfrm>
            <a:off x="0" y="2753307"/>
            <a:ext cx="12192000" cy="1064579"/>
          </a:xfrm>
          <a:prstGeom prst="rect">
            <a:avLst/>
          </a:prstGeom>
          <a:solidFill>
            <a:srgbClr val="FAF3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8D3F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910E0A-7594-7AC4-F20F-36D6F632AD5F}"/>
              </a:ext>
            </a:extLst>
          </p:cNvPr>
          <p:cNvSpPr txBox="1">
            <a:spLocks/>
          </p:cNvSpPr>
          <p:nvPr/>
        </p:nvSpPr>
        <p:spPr>
          <a:xfrm>
            <a:off x="416560" y="2741601"/>
            <a:ext cx="8066049" cy="107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Multiplexing and Demultiplexing</a:t>
            </a:r>
          </a:p>
        </p:txBody>
      </p:sp>
    </p:spTree>
    <p:extLst>
      <p:ext uri="{BB962C8B-B14F-4D97-AF65-F5344CB8AC3E}">
        <p14:creationId xmlns:p14="http://schemas.microsoft.com/office/powerpoint/2010/main" val="306332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45FB9-645E-6A56-41CD-631438024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59FB31-02DA-3DB4-0FA2-1658BA45AAC3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88E1B8-0CFA-1556-F2AA-DDE6DE500F49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Suppose Firefox requests a page from Apache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855580-DB58-29AE-42D3-E4B6657E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AEBF31-CF01-41A1-BDC2-301718C06643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161FF4-545F-52AC-6CA2-9ADB0EF99E3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3A117A-DD8F-4910-EB37-46948BC58CBB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303763-B8C4-8F54-2478-198DD98EDC57}"/>
              </a:ext>
            </a:extLst>
          </p:cNvPr>
          <p:cNvGrpSpPr/>
          <p:nvPr/>
        </p:nvGrpSpPr>
        <p:grpSpPr>
          <a:xfrm>
            <a:off x="141514" y="1188562"/>
            <a:ext cx="11908971" cy="4739615"/>
            <a:chOff x="2511281" y="3262667"/>
            <a:chExt cx="7770812" cy="3121540"/>
          </a:xfrm>
        </p:grpSpPr>
        <p:sp>
          <p:nvSpPr>
            <p:cNvPr id="9" name="Freeform 157">
              <a:extLst>
                <a:ext uri="{FF2B5EF4-FFF2-40B4-BE49-F238E27FC236}">
                  <a16:creationId xmlns:a16="http://schemas.microsoft.com/office/drawing/2014/main" id="{CBE2A787-7317-2A25-A962-6331C296A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EEAE327-FBA7-6A9E-C829-C82DC4F9E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Rectangle 24">
              <a:extLst>
                <a:ext uri="{FF2B5EF4-FFF2-40B4-BE49-F238E27FC236}">
                  <a16:creationId xmlns:a16="http://schemas.microsoft.com/office/drawing/2014/main" id="{BDFE220C-AE33-CD24-C3B2-56CDB08F1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" name="Line 25">
              <a:extLst>
                <a:ext uri="{FF2B5EF4-FFF2-40B4-BE49-F238E27FC236}">
                  <a16:creationId xmlns:a16="http://schemas.microsoft.com/office/drawing/2014/main" id="{9FEA9AAC-2B68-ED8E-83A7-47F1D3718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Text Box 26">
              <a:extLst>
                <a:ext uri="{FF2B5EF4-FFF2-40B4-BE49-F238E27FC236}">
                  <a16:creationId xmlns:a16="http://schemas.microsoft.com/office/drawing/2014/main" id="{A91EDAF2-BBB6-8194-4948-AA5E9EFEC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6" name="Line 27">
              <a:extLst>
                <a:ext uri="{FF2B5EF4-FFF2-40B4-BE49-F238E27FC236}">
                  <a16:creationId xmlns:a16="http://schemas.microsoft.com/office/drawing/2014/main" id="{5C19236D-0CAC-816B-78C1-E20FE7BA05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Text Box 26">
              <a:extLst>
                <a:ext uri="{FF2B5EF4-FFF2-40B4-BE49-F238E27FC236}">
                  <a16:creationId xmlns:a16="http://schemas.microsoft.com/office/drawing/2014/main" id="{C263A81F-1F44-328D-0609-840D4ACAC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8" name="Text Box 26">
              <a:extLst>
                <a:ext uri="{FF2B5EF4-FFF2-40B4-BE49-F238E27FC236}">
                  <a16:creationId xmlns:a16="http://schemas.microsoft.com/office/drawing/2014/main" id="{3E273E89-DC39-5D40-C455-1C171A94F4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9" name="Text Box 26">
              <a:extLst>
                <a:ext uri="{FF2B5EF4-FFF2-40B4-BE49-F238E27FC236}">
                  <a16:creationId xmlns:a16="http://schemas.microsoft.com/office/drawing/2014/main" id="{DA6ECB68-1008-6BF4-162F-6A38003E4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6E5BD990-8B89-8B87-9558-608FFF67E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Line 27">
              <a:extLst>
                <a:ext uri="{FF2B5EF4-FFF2-40B4-BE49-F238E27FC236}">
                  <a16:creationId xmlns:a16="http://schemas.microsoft.com/office/drawing/2014/main" id="{A00EB7DC-08BC-47AD-ACD0-ADD16E71C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8A80DDE3-1957-80DF-D318-C2F1FFC55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720F9FF7-6393-9088-664C-221BE155F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Line 25">
              <a:extLst>
                <a:ext uri="{FF2B5EF4-FFF2-40B4-BE49-F238E27FC236}">
                  <a16:creationId xmlns:a16="http://schemas.microsoft.com/office/drawing/2014/main" id="{F958A8AE-445C-A8EB-1E56-B12E7895B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Text Box 26">
              <a:extLst>
                <a:ext uri="{FF2B5EF4-FFF2-40B4-BE49-F238E27FC236}">
                  <a16:creationId xmlns:a16="http://schemas.microsoft.com/office/drawing/2014/main" id="{0898611E-31E1-8986-14DA-F7824505BC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26" name="Line 27">
              <a:extLst>
                <a:ext uri="{FF2B5EF4-FFF2-40B4-BE49-F238E27FC236}">
                  <a16:creationId xmlns:a16="http://schemas.microsoft.com/office/drawing/2014/main" id="{19DFEE81-575D-7092-C278-954562B9B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Line 28">
              <a:extLst>
                <a:ext uri="{FF2B5EF4-FFF2-40B4-BE49-F238E27FC236}">
                  <a16:creationId xmlns:a16="http://schemas.microsoft.com/office/drawing/2014/main" id="{3AD4D9CF-8F79-BCE2-EBD8-01F12F372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Line 29">
              <a:extLst>
                <a:ext uri="{FF2B5EF4-FFF2-40B4-BE49-F238E27FC236}">
                  <a16:creationId xmlns:a16="http://schemas.microsoft.com/office/drawing/2014/main" id="{379E6B2F-C9C0-F2EF-A629-49AE61235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82BA294B-7EAB-AD55-F07B-70BBF2AC1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30" name="Text Box 26">
              <a:extLst>
                <a:ext uri="{FF2B5EF4-FFF2-40B4-BE49-F238E27FC236}">
                  <a16:creationId xmlns:a16="http://schemas.microsoft.com/office/drawing/2014/main" id="{E785C776-11B1-CF9E-39F0-D9DC96C968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78986488-3775-FD42-2963-3CF8BCC987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AF3AF800-A736-F746-280B-186B871BD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A925386E-B08E-AA20-8EED-6E0C05F85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0DEE5C4E-F6BA-0F22-31AB-12583A1E0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FFA6E5BA-B5E4-B40C-E8B1-E8595ED13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43D43DAC-3A42-9BCB-2B18-9CC4EBB91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Line 25">
              <a:extLst>
                <a:ext uri="{FF2B5EF4-FFF2-40B4-BE49-F238E27FC236}">
                  <a16:creationId xmlns:a16="http://schemas.microsoft.com/office/drawing/2014/main" id="{2D49FBA7-EA9B-41C0-DF90-4707DB4CA0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Text Box 26">
              <a:extLst>
                <a:ext uri="{FF2B5EF4-FFF2-40B4-BE49-F238E27FC236}">
                  <a16:creationId xmlns:a16="http://schemas.microsoft.com/office/drawing/2014/main" id="{8E591A8D-D1CA-0DCB-D991-4731CCD28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39" name="Line 27">
              <a:extLst>
                <a:ext uri="{FF2B5EF4-FFF2-40B4-BE49-F238E27FC236}">
                  <a16:creationId xmlns:a16="http://schemas.microsoft.com/office/drawing/2014/main" id="{4624DED4-EDD1-1D3D-D47F-001DA02A9E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Line 28">
              <a:extLst>
                <a:ext uri="{FF2B5EF4-FFF2-40B4-BE49-F238E27FC236}">
                  <a16:creationId xmlns:a16="http://schemas.microsoft.com/office/drawing/2014/main" id="{98B6D371-8FE1-2D41-0DF3-699A4F6AC4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Line 29">
              <a:extLst>
                <a:ext uri="{FF2B5EF4-FFF2-40B4-BE49-F238E27FC236}">
                  <a16:creationId xmlns:a16="http://schemas.microsoft.com/office/drawing/2014/main" id="{BEBC4D9B-800F-B7DD-ADF9-4FFF9A1D06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Text Box 26">
              <a:extLst>
                <a:ext uri="{FF2B5EF4-FFF2-40B4-BE49-F238E27FC236}">
                  <a16:creationId xmlns:a16="http://schemas.microsoft.com/office/drawing/2014/main" id="{73FAC2F1-9BD1-8774-8656-7A598E054F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43" name="Text Box 26">
              <a:extLst>
                <a:ext uri="{FF2B5EF4-FFF2-40B4-BE49-F238E27FC236}">
                  <a16:creationId xmlns:a16="http://schemas.microsoft.com/office/drawing/2014/main" id="{589F3247-6419-E92A-BDFB-7286E7110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44" name="Text Box 26">
              <a:extLst>
                <a:ext uri="{FF2B5EF4-FFF2-40B4-BE49-F238E27FC236}">
                  <a16:creationId xmlns:a16="http://schemas.microsoft.com/office/drawing/2014/main" id="{78367E71-AC19-CE7E-77B3-E359E156F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45" name="Text Box 26">
              <a:extLst>
                <a:ext uri="{FF2B5EF4-FFF2-40B4-BE49-F238E27FC236}">
                  <a16:creationId xmlns:a16="http://schemas.microsoft.com/office/drawing/2014/main" id="{15113767-C697-EC31-9964-21440DB19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46" name="Group 179">
              <a:extLst>
                <a:ext uri="{FF2B5EF4-FFF2-40B4-BE49-F238E27FC236}">
                  <a16:creationId xmlns:a16="http://schemas.microsoft.com/office/drawing/2014/main" id="{FF200F5F-CDBB-93B9-ECC4-A613401286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90" name="Picture 180" descr="desktop_computer_stylized_medium">
                <a:extLst>
                  <a:ext uri="{FF2B5EF4-FFF2-40B4-BE49-F238E27FC236}">
                    <a16:creationId xmlns:a16="http://schemas.microsoft.com/office/drawing/2014/main" id="{793BCBFD-299D-8650-2398-5CC5E51405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1" name="Freeform 181">
                <a:extLst>
                  <a:ext uri="{FF2B5EF4-FFF2-40B4-BE49-F238E27FC236}">
                    <a16:creationId xmlns:a16="http://schemas.microsoft.com/office/drawing/2014/main" id="{8F7E6DC5-9A5E-7891-8CE5-D1B0A208667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7" name="Group 182">
              <a:extLst>
                <a:ext uri="{FF2B5EF4-FFF2-40B4-BE49-F238E27FC236}">
                  <a16:creationId xmlns:a16="http://schemas.microsoft.com/office/drawing/2014/main" id="{E3237EC2-0C13-108A-AB42-2245A67A8A3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88" name="Picture 183" descr="desktop_computer_stylized_medium">
                <a:extLst>
                  <a:ext uri="{FF2B5EF4-FFF2-40B4-BE49-F238E27FC236}">
                    <a16:creationId xmlns:a16="http://schemas.microsoft.com/office/drawing/2014/main" id="{97B594AE-8AFB-03F2-3F8C-E57FCCFCBF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9" name="Freeform 184">
                <a:extLst>
                  <a:ext uri="{FF2B5EF4-FFF2-40B4-BE49-F238E27FC236}">
                    <a16:creationId xmlns:a16="http://schemas.microsoft.com/office/drawing/2014/main" id="{1E06FE8C-31B5-34A0-7F84-6BB828FA55D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8" name="Group 185">
              <a:extLst>
                <a:ext uri="{FF2B5EF4-FFF2-40B4-BE49-F238E27FC236}">
                  <a16:creationId xmlns:a16="http://schemas.microsoft.com/office/drawing/2014/main" id="{79FF9519-41F5-6866-E7C5-2386D6BE21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56" name="Freeform 186">
                <a:extLst>
                  <a:ext uri="{FF2B5EF4-FFF2-40B4-BE49-F238E27FC236}">
                    <a16:creationId xmlns:a16="http://schemas.microsoft.com/office/drawing/2014/main" id="{006ED248-0FB1-B1BF-3B6A-A9B82F77C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" name="Rectangle 187">
                <a:extLst>
                  <a:ext uri="{FF2B5EF4-FFF2-40B4-BE49-F238E27FC236}">
                    <a16:creationId xmlns:a16="http://schemas.microsoft.com/office/drawing/2014/main" id="{161C19CB-A213-CA21-99E2-0A7DE8588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" name="Freeform 188">
                <a:extLst>
                  <a:ext uri="{FF2B5EF4-FFF2-40B4-BE49-F238E27FC236}">
                    <a16:creationId xmlns:a16="http://schemas.microsoft.com/office/drawing/2014/main" id="{295A7016-5F85-DABB-275D-E3450C657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Freeform 189">
                <a:extLst>
                  <a:ext uri="{FF2B5EF4-FFF2-40B4-BE49-F238E27FC236}">
                    <a16:creationId xmlns:a16="http://schemas.microsoft.com/office/drawing/2014/main" id="{D7B9F400-1877-64F7-71E5-6E03677AC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0" name="Rectangle 190">
                <a:extLst>
                  <a:ext uri="{FF2B5EF4-FFF2-40B4-BE49-F238E27FC236}">
                    <a16:creationId xmlns:a16="http://schemas.microsoft.com/office/drawing/2014/main" id="{7A8A6256-57F6-D27C-3823-1FDBB3C4C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1" name="Group 191">
                <a:extLst>
                  <a:ext uri="{FF2B5EF4-FFF2-40B4-BE49-F238E27FC236}">
                    <a16:creationId xmlns:a16="http://schemas.microsoft.com/office/drawing/2014/main" id="{D0D34D02-1F5F-0324-8AA9-1E0FDDDEB8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6" name="AutoShape 192">
                  <a:extLst>
                    <a:ext uri="{FF2B5EF4-FFF2-40B4-BE49-F238E27FC236}">
                      <a16:creationId xmlns:a16="http://schemas.microsoft.com/office/drawing/2014/main" id="{7546047A-6523-A608-4092-33D24C1237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7" name="AutoShape 193">
                  <a:extLst>
                    <a:ext uri="{FF2B5EF4-FFF2-40B4-BE49-F238E27FC236}">
                      <a16:creationId xmlns:a16="http://schemas.microsoft.com/office/drawing/2014/main" id="{A62ACAE0-EAEB-C412-A046-825E074EBB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2" name="Rectangle 194">
                <a:extLst>
                  <a:ext uri="{FF2B5EF4-FFF2-40B4-BE49-F238E27FC236}">
                    <a16:creationId xmlns:a16="http://schemas.microsoft.com/office/drawing/2014/main" id="{9BF940FC-D4B9-9B48-C7DD-634A918E3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3" name="Group 195">
                <a:extLst>
                  <a:ext uri="{FF2B5EF4-FFF2-40B4-BE49-F238E27FC236}">
                    <a16:creationId xmlns:a16="http://schemas.microsoft.com/office/drawing/2014/main" id="{690205ED-C1E4-5193-CEF6-B2C1800AAF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4" name="AutoShape 196">
                  <a:extLst>
                    <a:ext uri="{FF2B5EF4-FFF2-40B4-BE49-F238E27FC236}">
                      <a16:creationId xmlns:a16="http://schemas.microsoft.com/office/drawing/2014/main" id="{FE5352D5-C811-2B8A-0640-FF7A54E10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5" name="AutoShape 197">
                  <a:extLst>
                    <a:ext uri="{FF2B5EF4-FFF2-40B4-BE49-F238E27FC236}">
                      <a16:creationId xmlns:a16="http://schemas.microsoft.com/office/drawing/2014/main" id="{3BBFAB29-6148-41EE-1194-091AAADE48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4" name="Rectangle 198">
                <a:extLst>
                  <a:ext uri="{FF2B5EF4-FFF2-40B4-BE49-F238E27FC236}">
                    <a16:creationId xmlns:a16="http://schemas.microsoft.com/office/drawing/2014/main" id="{426EBA97-BA66-6FF3-7B70-D1EC2B4B0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" name="Rectangle 199">
                <a:extLst>
                  <a:ext uri="{FF2B5EF4-FFF2-40B4-BE49-F238E27FC236}">
                    <a16:creationId xmlns:a16="http://schemas.microsoft.com/office/drawing/2014/main" id="{599CAD8D-9AA6-8880-87C6-F0A162E67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66" name="Group 200">
                <a:extLst>
                  <a:ext uri="{FF2B5EF4-FFF2-40B4-BE49-F238E27FC236}">
                    <a16:creationId xmlns:a16="http://schemas.microsoft.com/office/drawing/2014/main" id="{7E7AA1EE-7CDC-5841-1654-49D1037A39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2" name="AutoShape 201">
                  <a:extLst>
                    <a:ext uri="{FF2B5EF4-FFF2-40B4-BE49-F238E27FC236}">
                      <a16:creationId xmlns:a16="http://schemas.microsoft.com/office/drawing/2014/main" id="{163B4598-E8FF-C946-E610-A49B4AD644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3" name="AutoShape 202">
                  <a:extLst>
                    <a:ext uri="{FF2B5EF4-FFF2-40B4-BE49-F238E27FC236}">
                      <a16:creationId xmlns:a16="http://schemas.microsoft.com/office/drawing/2014/main" id="{B7AA1371-811C-B43D-374B-92B4DACFE3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7" name="Freeform 203">
                <a:extLst>
                  <a:ext uri="{FF2B5EF4-FFF2-40B4-BE49-F238E27FC236}">
                    <a16:creationId xmlns:a16="http://schemas.microsoft.com/office/drawing/2014/main" id="{510510FF-0D0E-BEF3-C64D-3EC3304A7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68" name="Group 204">
                <a:extLst>
                  <a:ext uri="{FF2B5EF4-FFF2-40B4-BE49-F238E27FC236}">
                    <a16:creationId xmlns:a16="http://schemas.microsoft.com/office/drawing/2014/main" id="{D624F925-E480-B3B6-7A31-5DB23DD889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0" name="AutoShape 205">
                  <a:extLst>
                    <a:ext uri="{FF2B5EF4-FFF2-40B4-BE49-F238E27FC236}">
                      <a16:creationId xmlns:a16="http://schemas.microsoft.com/office/drawing/2014/main" id="{294AB87C-6D10-F756-7305-0D5B4E87BD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1" name="AutoShape 206">
                  <a:extLst>
                    <a:ext uri="{FF2B5EF4-FFF2-40B4-BE49-F238E27FC236}">
                      <a16:creationId xmlns:a16="http://schemas.microsoft.com/office/drawing/2014/main" id="{BA018367-91B9-D964-00A6-94FECE874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69" name="Rectangle 207">
                <a:extLst>
                  <a:ext uri="{FF2B5EF4-FFF2-40B4-BE49-F238E27FC236}">
                    <a16:creationId xmlns:a16="http://schemas.microsoft.com/office/drawing/2014/main" id="{A989F09F-CC6B-EDEE-318F-C41CFBF91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0" name="Freeform 208">
                <a:extLst>
                  <a:ext uri="{FF2B5EF4-FFF2-40B4-BE49-F238E27FC236}">
                    <a16:creationId xmlns:a16="http://schemas.microsoft.com/office/drawing/2014/main" id="{EFE0F5A1-DB90-04DA-DFE8-4736BCA58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" name="Freeform 209">
                <a:extLst>
                  <a:ext uri="{FF2B5EF4-FFF2-40B4-BE49-F238E27FC236}">
                    <a16:creationId xmlns:a16="http://schemas.microsoft.com/office/drawing/2014/main" id="{D805787D-5C1E-8B0E-8857-F5C99CFBF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2" name="Oval 210">
                <a:extLst>
                  <a:ext uri="{FF2B5EF4-FFF2-40B4-BE49-F238E27FC236}">
                    <a16:creationId xmlns:a16="http://schemas.microsoft.com/office/drawing/2014/main" id="{1371538E-FDA2-F521-630C-379C734DF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" name="Freeform 211">
                <a:extLst>
                  <a:ext uri="{FF2B5EF4-FFF2-40B4-BE49-F238E27FC236}">
                    <a16:creationId xmlns:a16="http://schemas.microsoft.com/office/drawing/2014/main" id="{25BA4D8E-91CF-7B39-DF9A-E312CAEC3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AutoShape 212">
                <a:extLst>
                  <a:ext uri="{FF2B5EF4-FFF2-40B4-BE49-F238E27FC236}">
                    <a16:creationId xmlns:a16="http://schemas.microsoft.com/office/drawing/2014/main" id="{AF9CE7AE-0D37-1E71-3CB4-BCC268652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" name="AutoShape 213">
                <a:extLst>
                  <a:ext uri="{FF2B5EF4-FFF2-40B4-BE49-F238E27FC236}">
                    <a16:creationId xmlns:a16="http://schemas.microsoft.com/office/drawing/2014/main" id="{71A44094-C6B8-FB15-436B-1EA7DD0C5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6" name="Oval 214">
                <a:extLst>
                  <a:ext uri="{FF2B5EF4-FFF2-40B4-BE49-F238E27FC236}">
                    <a16:creationId xmlns:a16="http://schemas.microsoft.com/office/drawing/2014/main" id="{BD6BEAEC-7BDA-7FCE-084C-4736ACF30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7" name="Oval 215">
                <a:extLst>
                  <a:ext uri="{FF2B5EF4-FFF2-40B4-BE49-F238E27FC236}">
                    <a16:creationId xmlns:a16="http://schemas.microsoft.com/office/drawing/2014/main" id="{509AD00F-EC99-722A-3268-A8979FDB0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8" name="Oval 216">
                <a:extLst>
                  <a:ext uri="{FF2B5EF4-FFF2-40B4-BE49-F238E27FC236}">
                    <a16:creationId xmlns:a16="http://schemas.microsoft.com/office/drawing/2014/main" id="{F2A19B68-3682-A212-F0FE-C5655787D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" name="Rectangle 217">
                <a:extLst>
                  <a:ext uri="{FF2B5EF4-FFF2-40B4-BE49-F238E27FC236}">
                    <a16:creationId xmlns:a16="http://schemas.microsoft.com/office/drawing/2014/main" id="{989BEFE3-C982-2119-A570-58F31EDEB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49" name="Picture 2" descr="Image result for firefox logo">
              <a:extLst>
                <a:ext uri="{FF2B5EF4-FFF2-40B4-BE49-F238E27FC236}">
                  <a16:creationId xmlns:a16="http://schemas.microsoft.com/office/drawing/2014/main" id="{62ED3B4F-1EB9-3A89-589A-F9ECBF913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30DD74-C1EC-74A7-4BCA-FF1770DAC632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server</a:t>
              </a:r>
            </a:p>
          </p:txBody>
        </p:sp>
        <p:pic>
          <p:nvPicPr>
            <p:cNvPr id="51" name="Picture 4" descr="Image result for apache web server logo">
              <a:extLst>
                <a:ext uri="{FF2B5EF4-FFF2-40B4-BE49-F238E27FC236}">
                  <a16:creationId xmlns:a16="http://schemas.microsoft.com/office/drawing/2014/main" id="{2075C3AA-A94A-0F4E-D0CC-063CB07D1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Image result for firefox logo">
              <a:extLst>
                <a:ext uri="{FF2B5EF4-FFF2-40B4-BE49-F238E27FC236}">
                  <a16:creationId xmlns:a16="http://schemas.microsoft.com/office/drawing/2014/main" id="{227B8763-A97D-7EB2-FAC0-0DB64637B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8" descr="Image result for skype logo">
              <a:extLst>
                <a:ext uri="{FF2B5EF4-FFF2-40B4-BE49-F238E27FC236}">
                  <a16:creationId xmlns:a16="http://schemas.microsoft.com/office/drawing/2014/main" id="{11094B19-E32A-6B1A-92E5-6AF694FB7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EC3B221-BD4A-373F-8D3A-F58B72ACC104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</a:t>
              </a:r>
            </a:p>
          </p:txBody>
        </p:sp>
        <p:pic>
          <p:nvPicPr>
            <p:cNvPr id="55" name="Picture 10" descr="Image result for netflix logo png">
              <a:extLst>
                <a:ext uri="{FF2B5EF4-FFF2-40B4-BE49-F238E27FC236}">
                  <a16:creationId xmlns:a16="http://schemas.microsoft.com/office/drawing/2014/main" id="{FEAB38AD-56D8-1323-1E5A-52A5C8D4D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Freeform 296">
            <a:extLst>
              <a:ext uri="{FF2B5EF4-FFF2-40B4-BE49-F238E27FC236}">
                <a16:creationId xmlns:a16="http://schemas.microsoft.com/office/drawing/2014/main" id="{93CF47D7-D254-0AC3-FE0B-1BE147B3F29B}"/>
              </a:ext>
            </a:extLst>
          </p:cNvPr>
          <p:cNvSpPr>
            <a:spLocks/>
          </p:cNvSpPr>
          <p:nvPr/>
        </p:nvSpPr>
        <p:spPr bwMode="auto">
          <a:xfrm>
            <a:off x="4356586" y="5326914"/>
            <a:ext cx="3127375" cy="1288376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17FF197-7F05-ED68-6827-478002730F9F}"/>
              </a:ext>
            </a:extLst>
          </p:cNvPr>
          <p:cNvSpPr/>
          <p:nvPr/>
        </p:nvSpPr>
        <p:spPr>
          <a:xfrm>
            <a:off x="4944218" y="3037179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02DF2AF-24EE-8F6F-D9FE-A468E44D4CBC}"/>
              </a:ext>
            </a:extLst>
          </p:cNvPr>
          <p:cNvCxnSpPr>
            <a:cxnSpLocks/>
          </p:cNvCxnSpPr>
          <p:nvPr/>
        </p:nvCxnSpPr>
        <p:spPr>
          <a:xfrm flipV="1">
            <a:off x="3204457" y="3356842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96EF478-CE17-6584-C621-2B1F3C22E8BF}"/>
              </a:ext>
            </a:extLst>
          </p:cNvPr>
          <p:cNvGrpSpPr/>
          <p:nvPr/>
        </p:nvGrpSpPr>
        <p:grpSpPr>
          <a:xfrm>
            <a:off x="5844802" y="2652926"/>
            <a:ext cx="1108206" cy="369332"/>
            <a:chOff x="5844802" y="2291678"/>
            <a:chExt cx="1108206" cy="36933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CD67E9B-B47D-9D61-1E0E-F5D2DFBBA6F7}"/>
                </a:ext>
              </a:extLst>
            </p:cNvPr>
            <p:cNvSpPr/>
            <p:nvPr/>
          </p:nvSpPr>
          <p:spPr>
            <a:xfrm>
              <a:off x="5864224" y="2340021"/>
              <a:ext cx="1063879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2A0C8ED-D6E0-3259-BF3F-D01FD69FBFC1}"/>
                </a:ext>
              </a:extLst>
            </p:cNvPr>
            <p:cNvSpPr txBox="1"/>
            <p:nvPr/>
          </p:nvSpPr>
          <p:spPr>
            <a:xfrm>
              <a:off x="5844802" y="2291678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1D52EA-A6EC-6310-6F9E-816964E09F22}"/>
              </a:ext>
            </a:extLst>
          </p:cNvPr>
          <p:cNvCxnSpPr>
            <a:cxnSpLocks/>
          </p:cNvCxnSpPr>
          <p:nvPr/>
        </p:nvCxnSpPr>
        <p:spPr>
          <a:xfrm>
            <a:off x="7011397" y="2845387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C99A851-4303-8CE5-4D31-062518AA4B8A}"/>
              </a:ext>
            </a:extLst>
          </p:cNvPr>
          <p:cNvCxnSpPr>
            <a:cxnSpLocks/>
          </p:cNvCxnSpPr>
          <p:nvPr/>
        </p:nvCxnSpPr>
        <p:spPr>
          <a:xfrm>
            <a:off x="3184573" y="5839921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463F46B-1946-BBE0-6E6A-69023DA37E84}"/>
              </a:ext>
            </a:extLst>
          </p:cNvPr>
          <p:cNvGrpSpPr/>
          <p:nvPr/>
        </p:nvGrpSpPr>
        <p:grpSpPr>
          <a:xfrm>
            <a:off x="5528837" y="3046623"/>
            <a:ext cx="1404036" cy="384588"/>
            <a:chOff x="8597346" y="692270"/>
            <a:chExt cx="1404036" cy="3845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3CFCFFE-4716-7A79-954A-574B4259FD24}"/>
                </a:ext>
              </a:extLst>
            </p:cNvPr>
            <p:cNvSpPr/>
            <p:nvPr/>
          </p:nvSpPr>
          <p:spPr>
            <a:xfrm>
              <a:off x="8597936" y="756182"/>
              <a:ext cx="1403446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7C270F8-C18B-8562-B2B2-4F3680B9F908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B09D12-69AA-C154-6624-4EA314DA389E}"/>
                </a:ext>
              </a:extLst>
            </p:cNvPr>
            <p:cNvSpPr txBox="1"/>
            <p:nvPr/>
          </p:nvSpPr>
          <p:spPr>
            <a:xfrm>
              <a:off x="8597346" y="692270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1B95EEF-7F04-828A-7F46-203E3215D71E}"/>
              </a:ext>
            </a:extLst>
          </p:cNvPr>
          <p:cNvGrpSpPr/>
          <p:nvPr/>
        </p:nvGrpSpPr>
        <p:grpSpPr>
          <a:xfrm>
            <a:off x="5272320" y="3506587"/>
            <a:ext cx="1651423" cy="389371"/>
            <a:chOff x="8349959" y="687487"/>
            <a:chExt cx="1651423" cy="38937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3D5442D-C8FA-BA10-9C7E-474B5D96C316}"/>
                </a:ext>
              </a:extLst>
            </p:cNvPr>
            <p:cNvSpPr/>
            <p:nvPr/>
          </p:nvSpPr>
          <p:spPr>
            <a:xfrm>
              <a:off x="8369532" y="756182"/>
              <a:ext cx="1631850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43D38F0-1049-0D2C-CFDB-F7F8A36E61C7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CA7FEC-5143-D0B8-AE68-BFD5FDF0B10F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8C8AB06-2BA9-41A3-DF31-6E5BC1E7D584}"/>
                </a:ext>
              </a:extLst>
            </p:cNvPr>
            <p:cNvSpPr txBox="1"/>
            <p:nvPr/>
          </p:nvSpPr>
          <p:spPr>
            <a:xfrm>
              <a:off x="8349959" y="687487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7196D66-8222-764A-6C28-07E39E69881A}"/>
              </a:ext>
            </a:extLst>
          </p:cNvPr>
          <p:cNvGrpSpPr/>
          <p:nvPr/>
        </p:nvGrpSpPr>
        <p:grpSpPr>
          <a:xfrm>
            <a:off x="4107096" y="5923079"/>
            <a:ext cx="1651423" cy="389371"/>
            <a:chOff x="8349959" y="687487"/>
            <a:chExt cx="1651423" cy="38937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74ED7F-D9FC-6E44-3F40-8C108E714BC9}"/>
                </a:ext>
              </a:extLst>
            </p:cNvPr>
            <p:cNvSpPr/>
            <p:nvPr/>
          </p:nvSpPr>
          <p:spPr>
            <a:xfrm>
              <a:off x="8369532" y="756182"/>
              <a:ext cx="1631850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9857F9A-47BB-9E41-93E4-CCA28C77E518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93A5BF7-4F1E-9ADF-C671-F1C7DEE9F65E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9D68126-4109-585C-C6E8-8126F9849140}"/>
                </a:ext>
              </a:extLst>
            </p:cNvPr>
            <p:cNvSpPr txBox="1"/>
            <p:nvPr/>
          </p:nvSpPr>
          <p:spPr>
            <a:xfrm>
              <a:off x="8349959" y="687487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5D97BD2-CB39-A9F9-60BF-004A59702609}"/>
              </a:ext>
            </a:extLst>
          </p:cNvPr>
          <p:cNvCxnSpPr>
            <a:cxnSpLocks/>
          </p:cNvCxnSpPr>
          <p:nvPr/>
        </p:nvCxnSpPr>
        <p:spPr>
          <a:xfrm>
            <a:off x="3184573" y="5839921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5A38DBC-C715-2CE7-6457-BD4E0743ADB2}"/>
              </a:ext>
            </a:extLst>
          </p:cNvPr>
          <p:cNvCxnSpPr/>
          <p:nvPr/>
        </p:nvCxnSpPr>
        <p:spPr>
          <a:xfrm flipH="1">
            <a:off x="3701909" y="6135862"/>
            <a:ext cx="3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42F7057-C0B2-2C7D-A112-6D62AA1F9DCA}"/>
              </a:ext>
            </a:extLst>
          </p:cNvPr>
          <p:cNvGrpSpPr/>
          <p:nvPr/>
        </p:nvGrpSpPr>
        <p:grpSpPr>
          <a:xfrm>
            <a:off x="1825736" y="4055227"/>
            <a:ext cx="1651423" cy="389371"/>
            <a:chOff x="8349959" y="687487"/>
            <a:chExt cx="1651423" cy="38937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670BE97-FAD9-13D3-ECE1-5E15E1D3B52B}"/>
                </a:ext>
              </a:extLst>
            </p:cNvPr>
            <p:cNvSpPr/>
            <p:nvPr/>
          </p:nvSpPr>
          <p:spPr>
            <a:xfrm>
              <a:off x="8369532" y="756182"/>
              <a:ext cx="1631850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0BD53D5-8628-BE30-555A-A17E05D5A3A3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2A865FA-2636-6899-CCE3-7718D09E7BB2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BA2D42E-3439-818E-92B6-85DF66C1666A}"/>
                </a:ext>
              </a:extLst>
            </p:cNvPr>
            <p:cNvSpPr txBox="1"/>
            <p:nvPr/>
          </p:nvSpPr>
          <p:spPr>
            <a:xfrm>
              <a:off x="8349959" y="687487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01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9CE92-52AB-2899-70C3-83FCB1F6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A583DB-6FD7-CD81-83CE-CF09ADB1CE63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0F93B0-613F-1451-E3D4-D5D694BA84B8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Suppose Firefox requests a page from Apache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D98F3-F9EC-E4B5-5952-DC02861B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B40BA-2D98-13A3-9777-30BCB1CDCF04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77181E-6969-B268-E894-9B43C08C7D2A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B4B15A-06AB-3D5D-FA44-87139612B86D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30B948-E94C-28A2-8D24-34D8DAB909E0}"/>
              </a:ext>
            </a:extLst>
          </p:cNvPr>
          <p:cNvGrpSpPr/>
          <p:nvPr/>
        </p:nvGrpSpPr>
        <p:grpSpPr>
          <a:xfrm>
            <a:off x="141514" y="1490035"/>
            <a:ext cx="11908971" cy="4268807"/>
            <a:chOff x="2511281" y="3572744"/>
            <a:chExt cx="7770812" cy="2811463"/>
          </a:xfrm>
        </p:grpSpPr>
        <p:sp>
          <p:nvSpPr>
            <p:cNvPr id="5" name="Freeform 157">
              <a:extLst>
                <a:ext uri="{FF2B5EF4-FFF2-40B4-BE49-F238E27FC236}">
                  <a16:creationId xmlns:a16="http://schemas.microsoft.com/office/drawing/2014/main" id="{24421B69-B37E-4763-0DD8-0E9C4B385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Rectangle 23">
              <a:extLst>
                <a:ext uri="{FF2B5EF4-FFF2-40B4-BE49-F238E27FC236}">
                  <a16:creationId xmlns:a16="http://schemas.microsoft.com/office/drawing/2014/main" id="{60BC4E5C-87C2-1405-9636-0CA1F1CD0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Rectangle 24">
              <a:extLst>
                <a:ext uri="{FF2B5EF4-FFF2-40B4-BE49-F238E27FC236}">
                  <a16:creationId xmlns:a16="http://schemas.microsoft.com/office/drawing/2014/main" id="{D631CF54-F243-C436-4EF1-F38A2853F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Line 25">
              <a:extLst>
                <a:ext uri="{FF2B5EF4-FFF2-40B4-BE49-F238E27FC236}">
                  <a16:creationId xmlns:a16="http://schemas.microsoft.com/office/drawing/2014/main" id="{490254A2-7D71-1269-7727-4EC84E943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Text Box 26">
              <a:extLst>
                <a:ext uri="{FF2B5EF4-FFF2-40B4-BE49-F238E27FC236}">
                  <a16:creationId xmlns:a16="http://schemas.microsoft.com/office/drawing/2014/main" id="{04570145-9355-555A-2DCB-50EDAD4BE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25" name="Line 27">
              <a:extLst>
                <a:ext uri="{FF2B5EF4-FFF2-40B4-BE49-F238E27FC236}">
                  <a16:creationId xmlns:a16="http://schemas.microsoft.com/office/drawing/2014/main" id="{3A7E22B7-BFEB-620A-F1DB-22EE744F4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Text Box 26">
              <a:extLst>
                <a:ext uri="{FF2B5EF4-FFF2-40B4-BE49-F238E27FC236}">
                  <a16:creationId xmlns:a16="http://schemas.microsoft.com/office/drawing/2014/main" id="{5A234237-730E-64CA-73A9-59339CDA6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27" name="Text Box 26">
              <a:extLst>
                <a:ext uri="{FF2B5EF4-FFF2-40B4-BE49-F238E27FC236}">
                  <a16:creationId xmlns:a16="http://schemas.microsoft.com/office/drawing/2014/main" id="{B28178B1-F79A-48B8-BEF1-DE66B8BB0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28" name="Text Box 26">
              <a:extLst>
                <a:ext uri="{FF2B5EF4-FFF2-40B4-BE49-F238E27FC236}">
                  <a16:creationId xmlns:a16="http://schemas.microsoft.com/office/drawing/2014/main" id="{6BFC81F3-2818-25DD-5538-7A2C43B86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29" name="Line 27">
              <a:extLst>
                <a:ext uri="{FF2B5EF4-FFF2-40B4-BE49-F238E27FC236}">
                  <a16:creationId xmlns:a16="http://schemas.microsoft.com/office/drawing/2014/main" id="{F48DBB9B-7D54-3942-54EF-CB26BADF8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Line 27">
              <a:extLst>
                <a:ext uri="{FF2B5EF4-FFF2-40B4-BE49-F238E27FC236}">
                  <a16:creationId xmlns:a16="http://schemas.microsoft.com/office/drawing/2014/main" id="{16FBB9B0-4569-BEC1-F707-2A4E479937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Rectangle 23">
              <a:extLst>
                <a:ext uri="{FF2B5EF4-FFF2-40B4-BE49-F238E27FC236}">
                  <a16:creationId xmlns:a16="http://schemas.microsoft.com/office/drawing/2014/main" id="{945F7832-945C-960E-51AC-4E914CFA0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Rectangle 24">
              <a:extLst>
                <a:ext uri="{FF2B5EF4-FFF2-40B4-BE49-F238E27FC236}">
                  <a16:creationId xmlns:a16="http://schemas.microsoft.com/office/drawing/2014/main" id="{3B739707-EBC5-DC17-A208-9DADF44C8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Line 25">
              <a:extLst>
                <a:ext uri="{FF2B5EF4-FFF2-40B4-BE49-F238E27FC236}">
                  <a16:creationId xmlns:a16="http://schemas.microsoft.com/office/drawing/2014/main" id="{0EC544D1-DD37-1607-A6E7-2753EC5FE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Text Box 26">
              <a:extLst>
                <a:ext uri="{FF2B5EF4-FFF2-40B4-BE49-F238E27FC236}">
                  <a16:creationId xmlns:a16="http://schemas.microsoft.com/office/drawing/2014/main" id="{A67442D9-E594-B4CB-408E-9AC6EA8DD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35" name="Line 27">
              <a:extLst>
                <a:ext uri="{FF2B5EF4-FFF2-40B4-BE49-F238E27FC236}">
                  <a16:creationId xmlns:a16="http://schemas.microsoft.com/office/drawing/2014/main" id="{9B9D7733-41E6-4451-20E8-AE782B8F4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" name="Line 28">
              <a:extLst>
                <a:ext uri="{FF2B5EF4-FFF2-40B4-BE49-F238E27FC236}">
                  <a16:creationId xmlns:a16="http://schemas.microsoft.com/office/drawing/2014/main" id="{22DB32A2-C991-E440-C8BB-B2D36F22C9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Line 29">
              <a:extLst>
                <a:ext uri="{FF2B5EF4-FFF2-40B4-BE49-F238E27FC236}">
                  <a16:creationId xmlns:a16="http://schemas.microsoft.com/office/drawing/2014/main" id="{477E48C6-B6BD-F817-2501-484510CBF3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Text Box 26">
              <a:extLst>
                <a:ext uri="{FF2B5EF4-FFF2-40B4-BE49-F238E27FC236}">
                  <a16:creationId xmlns:a16="http://schemas.microsoft.com/office/drawing/2014/main" id="{8311A5A6-D139-CC6A-1E7E-9F5E18A1C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39" name="Text Box 26">
              <a:extLst>
                <a:ext uri="{FF2B5EF4-FFF2-40B4-BE49-F238E27FC236}">
                  <a16:creationId xmlns:a16="http://schemas.microsoft.com/office/drawing/2014/main" id="{47262E0C-3011-3F31-BF94-C2EDAC92E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40" name="Text Box 26">
              <a:extLst>
                <a:ext uri="{FF2B5EF4-FFF2-40B4-BE49-F238E27FC236}">
                  <a16:creationId xmlns:a16="http://schemas.microsoft.com/office/drawing/2014/main" id="{6EE54F2D-3977-1231-73E8-F58207B6C4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41" name="Text Box 26">
              <a:extLst>
                <a:ext uri="{FF2B5EF4-FFF2-40B4-BE49-F238E27FC236}">
                  <a16:creationId xmlns:a16="http://schemas.microsoft.com/office/drawing/2014/main" id="{26107DA9-1257-FE89-754F-9D40C436A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42" name="Freeform 103">
              <a:extLst>
                <a:ext uri="{FF2B5EF4-FFF2-40B4-BE49-F238E27FC236}">
                  <a16:creationId xmlns:a16="http://schemas.microsoft.com/office/drawing/2014/main" id="{A2F7098E-6248-1B11-D73F-B8AB23EDB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Freeform 70">
              <a:extLst>
                <a:ext uri="{FF2B5EF4-FFF2-40B4-BE49-F238E27FC236}">
                  <a16:creationId xmlns:a16="http://schemas.microsoft.com/office/drawing/2014/main" id="{5F89180E-198A-71C6-F94B-F04F49CD8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4" name="Rectangle 23">
              <a:extLst>
                <a:ext uri="{FF2B5EF4-FFF2-40B4-BE49-F238E27FC236}">
                  <a16:creationId xmlns:a16="http://schemas.microsoft.com/office/drawing/2014/main" id="{EB2AC30E-AA3C-F8FC-7F11-267DED9B6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ectangle 24">
              <a:extLst>
                <a:ext uri="{FF2B5EF4-FFF2-40B4-BE49-F238E27FC236}">
                  <a16:creationId xmlns:a16="http://schemas.microsoft.com/office/drawing/2014/main" id="{42583998-9A3D-65A9-EAD8-61BAC8532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Line 25">
              <a:extLst>
                <a:ext uri="{FF2B5EF4-FFF2-40B4-BE49-F238E27FC236}">
                  <a16:creationId xmlns:a16="http://schemas.microsoft.com/office/drawing/2014/main" id="{79523F04-3001-78FF-E8BF-0A5A2891D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Text Box 26">
              <a:extLst>
                <a:ext uri="{FF2B5EF4-FFF2-40B4-BE49-F238E27FC236}">
                  <a16:creationId xmlns:a16="http://schemas.microsoft.com/office/drawing/2014/main" id="{0FB21FD7-B57C-A10D-8982-68D17A2FA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8" name="Line 27">
              <a:extLst>
                <a:ext uri="{FF2B5EF4-FFF2-40B4-BE49-F238E27FC236}">
                  <a16:creationId xmlns:a16="http://schemas.microsoft.com/office/drawing/2014/main" id="{F83ED00E-5FA9-BD0A-6DF1-C6312EAE9B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Line 28">
              <a:extLst>
                <a:ext uri="{FF2B5EF4-FFF2-40B4-BE49-F238E27FC236}">
                  <a16:creationId xmlns:a16="http://schemas.microsoft.com/office/drawing/2014/main" id="{C5193427-45F4-79E9-E8B8-786AF8C43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Line 29">
              <a:extLst>
                <a:ext uri="{FF2B5EF4-FFF2-40B4-BE49-F238E27FC236}">
                  <a16:creationId xmlns:a16="http://schemas.microsoft.com/office/drawing/2014/main" id="{AC4F5F91-7B6B-3D98-6605-8650462CE7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C02D210C-A875-5C2F-D86D-6AC3C5603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CEE6ED2E-D143-BF52-2C7C-F1F95CFE3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B8FC923E-CD00-94B8-44DF-3D4F1FCBC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4" name="Text Box 26">
              <a:extLst>
                <a:ext uri="{FF2B5EF4-FFF2-40B4-BE49-F238E27FC236}">
                  <a16:creationId xmlns:a16="http://schemas.microsoft.com/office/drawing/2014/main" id="{B1FF8218-CB45-5A84-7D0F-7174AF1DA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155" name="Group 179">
              <a:extLst>
                <a:ext uri="{FF2B5EF4-FFF2-40B4-BE49-F238E27FC236}">
                  <a16:creationId xmlns:a16="http://schemas.microsoft.com/office/drawing/2014/main" id="{BA0966E3-BD2E-B4BE-33D3-723D0BB95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198" name="Picture 180" descr="desktop_computer_stylized_medium">
                <a:extLst>
                  <a:ext uri="{FF2B5EF4-FFF2-40B4-BE49-F238E27FC236}">
                    <a16:creationId xmlns:a16="http://schemas.microsoft.com/office/drawing/2014/main" id="{6347D3AA-01BA-2E07-718B-3293EA4A8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9" name="Freeform 181">
                <a:extLst>
                  <a:ext uri="{FF2B5EF4-FFF2-40B4-BE49-F238E27FC236}">
                    <a16:creationId xmlns:a16="http://schemas.microsoft.com/office/drawing/2014/main" id="{0FBF1F7C-C2C6-A1C5-67E4-2DD24CF0DB1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56" name="Group 182">
              <a:extLst>
                <a:ext uri="{FF2B5EF4-FFF2-40B4-BE49-F238E27FC236}">
                  <a16:creationId xmlns:a16="http://schemas.microsoft.com/office/drawing/2014/main" id="{C9644A0C-2144-520F-2596-A8C3DCB1263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196" name="Picture 183" descr="desktop_computer_stylized_medium">
                <a:extLst>
                  <a:ext uri="{FF2B5EF4-FFF2-40B4-BE49-F238E27FC236}">
                    <a16:creationId xmlns:a16="http://schemas.microsoft.com/office/drawing/2014/main" id="{D776B05E-CA2B-C824-8C7F-1DAFD97423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7" name="Freeform 184">
                <a:extLst>
                  <a:ext uri="{FF2B5EF4-FFF2-40B4-BE49-F238E27FC236}">
                    <a16:creationId xmlns:a16="http://schemas.microsoft.com/office/drawing/2014/main" id="{9E62334A-6A8D-F17E-01D8-59AB5095A4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57" name="Group 185">
              <a:extLst>
                <a:ext uri="{FF2B5EF4-FFF2-40B4-BE49-F238E27FC236}">
                  <a16:creationId xmlns:a16="http://schemas.microsoft.com/office/drawing/2014/main" id="{A3E0C515-86F2-F1F4-0791-0B89F7EEB2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164" name="Freeform 186">
                <a:extLst>
                  <a:ext uri="{FF2B5EF4-FFF2-40B4-BE49-F238E27FC236}">
                    <a16:creationId xmlns:a16="http://schemas.microsoft.com/office/drawing/2014/main" id="{C92A48AD-6BDD-9D95-89A0-20044E322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5" name="Rectangle 187">
                <a:extLst>
                  <a:ext uri="{FF2B5EF4-FFF2-40B4-BE49-F238E27FC236}">
                    <a16:creationId xmlns:a16="http://schemas.microsoft.com/office/drawing/2014/main" id="{63F435BA-01E0-CE5F-3804-F5B9337C2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6" name="Freeform 188">
                <a:extLst>
                  <a:ext uri="{FF2B5EF4-FFF2-40B4-BE49-F238E27FC236}">
                    <a16:creationId xmlns:a16="http://schemas.microsoft.com/office/drawing/2014/main" id="{A548B4C6-84F6-8F5F-FCF5-B5B76076E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7" name="Freeform 189">
                <a:extLst>
                  <a:ext uri="{FF2B5EF4-FFF2-40B4-BE49-F238E27FC236}">
                    <a16:creationId xmlns:a16="http://schemas.microsoft.com/office/drawing/2014/main" id="{AED5ABEB-E756-AC34-9EBA-CDDD2F646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8" name="Rectangle 190">
                <a:extLst>
                  <a:ext uri="{FF2B5EF4-FFF2-40B4-BE49-F238E27FC236}">
                    <a16:creationId xmlns:a16="http://schemas.microsoft.com/office/drawing/2014/main" id="{3A86B456-709C-FF7E-FA31-E05EAABB0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69" name="Group 191">
                <a:extLst>
                  <a:ext uri="{FF2B5EF4-FFF2-40B4-BE49-F238E27FC236}">
                    <a16:creationId xmlns:a16="http://schemas.microsoft.com/office/drawing/2014/main" id="{4089E302-6077-68B7-B80B-EE0AA8E95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4" name="AutoShape 192">
                  <a:extLst>
                    <a:ext uri="{FF2B5EF4-FFF2-40B4-BE49-F238E27FC236}">
                      <a16:creationId xmlns:a16="http://schemas.microsoft.com/office/drawing/2014/main" id="{AEF8A427-04F1-183A-CB78-5C9E596FE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AutoShape 193">
                  <a:extLst>
                    <a:ext uri="{FF2B5EF4-FFF2-40B4-BE49-F238E27FC236}">
                      <a16:creationId xmlns:a16="http://schemas.microsoft.com/office/drawing/2014/main" id="{A00B8DEB-79AA-7FE0-ABFD-E399133326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70" name="Rectangle 194">
                <a:extLst>
                  <a:ext uri="{FF2B5EF4-FFF2-40B4-BE49-F238E27FC236}">
                    <a16:creationId xmlns:a16="http://schemas.microsoft.com/office/drawing/2014/main" id="{2FE869D0-68ED-DC43-1D7B-3463B5D98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71" name="Group 195">
                <a:extLst>
                  <a:ext uri="{FF2B5EF4-FFF2-40B4-BE49-F238E27FC236}">
                    <a16:creationId xmlns:a16="http://schemas.microsoft.com/office/drawing/2014/main" id="{3719C5B8-2FAB-D80E-24AD-4C9471207B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2" name="AutoShape 196">
                  <a:extLst>
                    <a:ext uri="{FF2B5EF4-FFF2-40B4-BE49-F238E27FC236}">
                      <a16:creationId xmlns:a16="http://schemas.microsoft.com/office/drawing/2014/main" id="{50871079-15FA-7996-1CC8-661989392D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AutoShape 197">
                  <a:extLst>
                    <a:ext uri="{FF2B5EF4-FFF2-40B4-BE49-F238E27FC236}">
                      <a16:creationId xmlns:a16="http://schemas.microsoft.com/office/drawing/2014/main" id="{3151EC6E-9F62-7932-B13B-581221415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72" name="Rectangle 198">
                <a:extLst>
                  <a:ext uri="{FF2B5EF4-FFF2-40B4-BE49-F238E27FC236}">
                    <a16:creationId xmlns:a16="http://schemas.microsoft.com/office/drawing/2014/main" id="{64E3D270-74FC-456F-96C7-A0D1ED0BC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3" name="Rectangle 199">
                <a:extLst>
                  <a:ext uri="{FF2B5EF4-FFF2-40B4-BE49-F238E27FC236}">
                    <a16:creationId xmlns:a16="http://schemas.microsoft.com/office/drawing/2014/main" id="{E040B276-4A63-31E9-17EE-D881310AC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74" name="Group 200">
                <a:extLst>
                  <a:ext uri="{FF2B5EF4-FFF2-40B4-BE49-F238E27FC236}">
                    <a16:creationId xmlns:a16="http://schemas.microsoft.com/office/drawing/2014/main" id="{E70E4230-13C5-44F3-BFB6-9F6C8996AE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0" name="AutoShape 201">
                  <a:extLst>
                    <a:ext uri="{FF2B5EF4-FFF2-40B4-BE49-F238E27FC236}">
                      <a16:creationId xmlns:a16="http://schemas.microsoft.com/office/drawing/2014/main" id="{AA9A6628-29DF-5260-3A81-18AAEC8486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1" name="AutoShape 202">
                  <a:extLst>
                    <a:ext uri="{FF2B5EF4-FFF2-40B4-BE49-F238E27FC236}">
                      <a16:creationId xmlns:a16="http://schemas.microsoft.com/office/drawing/2014/main" id="{92930AAE-62E9-405E-3ACC-3B88C53C37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75" name="Freeform 203">
                <a:extLst>
                  <a:ext uri="{FF2B5EF4-FFF2-40B4-BE49-F238E27FC236}">
                    <a16:creationId xmlns:a16="http://schemas.microsoft.com/office/drawing/2014/main" id="{A0D09A2B-9630-097A-D121-C2C4DF018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76" name="Group 204">
                <a:extLst>
                  <a:ext uri="{FF2B5EF4-FFF2-40B4-BE49-F238E27FC236}">
                    <a16:creationId xmlns:a16="http://schemas.microsoft.com/office/drawing/2014/main" id="{27EA302E-713E-CF3F-1DE3-9BB7A39166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88" name="AutoShape 205">
                  <a:extLst>
                    <a:ext uri="{FF2B5EF4-FFF2-40B4-BE49-F238E27FC236}">
                      <a16:creationId xmlns:a16="http://schemas.microsoft.com/office/drawing/2014/main" id="{A2D52E3D-3826-F4AE-435E-DBB59D59B4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89" name="AutoShape 206">
                  <a:extLst>
                    <a:ext uri="{FF2B5EF4-FFF2-40B4-BE49-F238E27FC236}">
                      <a16:creationId xmlns:a16="http://schemas.microsoft.com/office/drawing/2014/main" id="{9FD8D681-CCBF-1898-2D0C-C16D1A2F6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77" name="Rectangle 207">
                <a:extLst>
                  <a:ext uri="{FF2B5EF4-FFF2-40B4-BE49-F238E27FC236}">
                    <a16:creationId xmlns:a16="http://schemas.microsoft.com/office/drawing/2014/main" id="{B76E4561-BEDC-16D5-0C50-1C75F3D12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8" name="Freeform 208">
                <a:extLst>
                  <a:ext uri="{FF2B5EF4-FFF2-40B4-BE49-F238E27FC236}">
                    <a16:creationId xmlns:a16="http://schemas.microsoft.com/office/drawing/2014/main" id="{E54E2F8E-365E-810F-31BB-8F28103A0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9" name="Freeform 209">
                <a:extLst>
                  <a:ext uri="{FF2B5EF4-FFF2-40B4-BE49-F238E27FC236}">
                    <a16:creationId xmlns:a16="http://schemas.microsoft.com/office/drawing/2014/main" id="{EB4A01A6-DB74-D353-D568-868FCBC34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0" name="Oval 210">
                <a:extLst>
                  <a:ext uri="{FF2B5EF4-FFF2-40B4-BE49-F238E27FC236}">
                    <a16:creationId xmlns:a16="http://schemas.microsoft.com/office/drawing/2014/main" id="{E9C78184-72D3-09CF-4FE3-DF8FF7018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1" name="Freeform 211">
                <a:extLst>
                  <a:ext uri="{FF2B5EF4-FFF2-40B4-BE49-F238E27FC236}">
                    <a16:creationId xmlns:a16="http://schemas.microsoft.com/office/drawing/2014/main" id="{7D57ECDD-B0F2-AAFF-3E52-3E76E5BFE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2" name="AutoShape 212">
                <a:extLst>
                  <a:ext uri="{FF2B5EF4-FFF2-40B4-BE49-F238E27FC236}">
                    <a16:creationId xmlns:a16="http://schemas.microsoft.com/office/drawing/2014/main" id="{83C1919E-D224-9E6D-324D-07100CC55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3" name="AutoShape 213">
                <a:extLst>
                  <a:ext uri="{FF2B5EF4-FFF2-40B4-BE49-F238E27FC236}">
                    <a16:creationId xmlns:a16="http://schemas.microsoft.com/office/drawing/2014/main" id="{044D8467-2207-2FD2-EBD2-5D1E35418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4" name="Oval 214">
                <a:extLst>
                  <a:ext uri="{FF2B5EF4-FFF2-40B4-BE49-F238E27FC236}">
                    <a16:creationId xmlns:a16="http://schemas.microsoft.com/office/drawing/2014/main" id="{692969AA-566C-AA2D-177B-EB8D98B96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5" name="Oval 215">
                <a:extLst>
                  <a:ext uri="{FF2B5EF4-FFF2-40B4-BE49-F238E27FC236}">
                    <a16:creationId xmlns:a16="http://schemas.microsoft.com/office/drawing/2014/main" id="{2AAFD9F3-47B5-DA82-006C-0D16FE8DC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6" name="Oval 216">
                <a:extLst>
                  <a:ext uri="{FF2B5EF4-FFF2-40B4-BE49-F238E27FC236}">
                    <a16:creationId xmlns:a16="http://schemas.microsoft.com/office/drawing/2014/main" id="{63E2E593-54CC-C8B1-6714-86520854D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7" name="Rectangle 217">
                <a:extLst>
                  <a:ext uri="{FF2B5EF4-FFF2-40B4-BE49-F238E27FC236}">
                    <a16:creationId xmlns:a16="http://schemas.microsoft.com/office/drawing/2014/main" id="{B15BED07-0081-CED7-89C7-81DF6EAD6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158" name="Picture 2" descr="Image result for firefox logo">
              <a:extLst>
                <a:ext uri="{FF2B5EF4-FFF2-40B4-BE49-F238E27FC236}">
                  <a16:creationId xmlns:a16="http://schemas.microsoft.com/office/drawing/2014/main" id="{F5792871-FFE8-1BF0-1F2C-48929CF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4" descr="Image result for apache web server logo">
              <a:extLst>
                <a:ext uri="{FF2B5EF4-FFF2-40B4-BE49-F238E27FC236}">
                  <a16:creationId xmlns:a16="http://schemas.microsoft.com/office/drawing/2014/main" id="{471A79CD-BAB9-B9AA-F05F-10D4D13FC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2" descr="Image result for firefox logo">
              <a:extLst>
                <a:ext uri="{FF2B5EF4-FFF2-40B4-BE49-F238E27FC236}">
                  <a16:creationId xmlns:a16="http://schemas.microsoft.com/office/drawing/2014/main" id="{3FADC183-E79D-F46C-E4D3-10DAD8317C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8" descr="Image result for skype logo">
              <a:extLst>
                <a:ext uri="{FF2B5EF4-FFF2-40B4-BE49-F238E27FC236}">
                  <a16:creationId xmlns:a16="http://schemas.microsoft.com/office/drawing/2014/main" id="{2A83CB5C-ED18-2C72-11DA-6D0F62A5B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6557A2C-DAC5-20DC-6BC6-C96600A9FC1F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</a:t>
              </a:r>
            </a:p>
          </p:txBody>
        </p:sp>
        <p:pic>
          <p:nvPicPr>
            <p:cNvPr id="163" name="Picture 10" descr="Image result for netflix logo png">
              <a:extLst>
                <a:ext uri="{FF2B5EF4-FFF2-40B4-BE49-F238E27FC236}">
                  <a16:creationId xmlns:a16="http://schemas.microsoft.com/office/drawing/2014/main" id="{943BB954-6AD6-E1EA-4C1D-2A0AD484F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0" name="Freeform 296">
            <a:extLst>
              <a:ext uri="{FF2B5EF4-FFF2-40B4-BE49-F238E27FC236}">
                <a16:creationId xmlns:a16="http://schemas.microsoft.com/office/drawing/2014/main" id="{86564E90-C55B-B441-75A7-8637F0A963DB}"/>
              </a:ext>
            </a:extLst>
          </p:cNvPr>
          <p:cNvSpPr>
            <a:spLocks/>
          </p:cNvSpPr>
          <p:nvPr/>
        </p:nvSpPr>
        <p:spPr bwMode="auto">
          <a:xfrm>
            <a:off x="4356586" y="5157579"/>
            <a:ext cx="3127375" cy="1327478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DDDE13E-91C9-0483-1E2A-AFA158CD2FBA}"/>
              </a:ext>
            </a:extLst>
          </p:cNvPr>
          <p:cNvSpPr/>
          <p:nvPr/>
        </p:nvSpPr>
        <p:spPr>
          <a:xfrm>
            <a:off x="4944218" y="2867844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A1E6217-A62C-BAEB-F9B1-C79AD3DA2B83}"/>
              </a:ext>
            </a:extLst>
          </p:cNvPr>
          <p:cNvCxnSpPr>
            <a:cxnSpLocks/>
          </p:cNvCxnSpPr>
          <p:nvPr/>
        </p:nvCxnSpPr>
        <p:spPr>
          <a:xfrm flipV="1">
            <a:off x="3204457" y="3187507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79A2EAF-4A0B-002F-24DE-D2F33E77BE9B}"/>
              </a:ext>
            </a:extLst>
          </p:cNvPr>
          <p:cNvGrpSpPr/>
          <p:nvPr/>
        </p:nvGrpSpPr>
        <p:grpSpPr>
          <a:xfrm>
            <a:off x="5525255" y="2875710"/>
            <a:ext cx="1407618" cy="386166"/>
            <a:chOff x="8593764" y="690692"/>
            <a:chExt cx="1407618" cy="386166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310952-3F0C-65CA-312A-99224D21C92F}"/>
                </a:ext>
              </a:extLst>
            </p:cNvPr>
            <p:cNvSpPr/>
            <p:nvPr/>
          </p:nvSpPr>
          <p:spPr>
            <a:xfrm>
              <a:off x="8597936" y="756182"/>
              <a:ext cx="1403446" cy="2661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F5515DB-0CF1-7815-72FF-B13CF0013E6A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9480D3-AC8A-CCC5-C04A-D65BCEAAD2AA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F2A9236-BBC5-5920-0D3E-199989111890}"/>
              </a:ext>
            </a:extLst>
          </p:cNvPr>
          <p:cNvSpPr/>
          <p:nvPr/>
        </p:nvSpPr>
        <p:spPr>
          <a:xfrm>
            <a:off x="5864224" y="2531934"/>
            <a:ext cx="1063879" cy="2661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183F2DA-8506-585B-E5B7-82095C28EAEC}"/>
              </a:ext>
            </a:extLst>
          </p:cNvPr>
          <p:cNvSpPr txBox="1"/>
          <p:nvPr/>
        </p:nvSpPr>
        <p:spPr>
          <a:xfrm>
            <a:off x="5819897" y="2483278"/>
            <a:ext cx="110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 msg</a:t>
            </a:r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5CCD3E9-3B04-BCE5-85A7-6997C796917A}"/>
              </a:ext>
            </a:extLst>
          </p:cNvPr>
          <p:cNvCxnSpPr>
            <a:cxnSpLocks/>
          </p:cNvCxnSpPr>
          <p:nvPr/>
        </p:nvCxnSpPr>
        <p:spPr>
          <a:xfrm>
            <a:off x="7011397" y="2676052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696E3C9-051A-B31D-CDC4-0110E723F339}"/>
              </a:ext>
            </a:extLst>
          </p:cNvPr>
          <p:cNvCxnSpPr>
            <a:cxnSpLocks/>
          </p:cNvCxnSpPr>
          <p:nvPr/>
        </p:nvCxnSpPr>
        <p:spPr>
          <a:xfrm>
            <a:off x="3184573" y="5670586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DCBEBDB-78D0-55BD-EC32-58A21BBCA319}"/>
              </a:ext>
            </a:extLst>
          </p:cNvPr>
          <p:cNvSpPr/>
          <p:nvPr/>
        </p:nvSpPr>
        <p:spPr>
          <a:xfrm>
            <a:off x="5864224" y="2483278"/>
            <a:ext cx="1063879" cy="3005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7CFFF45-061B-22BF-57FC-615F0D0E4A77}"/>
              </a:ext>
            </a:extLst>
          </p:cNvPr>
          <p:cNvSpPr/>
          <p:nvPr/>
        </p:nvSpPr>
        <p:spPr>
          <a:xfrm>
            <a:off x="5474955" y="2936432"/>
            <a:ext cx="1478052" cy="2842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B4C7AAA-BBA5-F2D7-BFC4-150A4106A77F}"/>
              </a:ext>
            </a:extLst>
          </p:cNvPr>
          <p:cNvSpPr/>
          <p:nvPr/>
        </p:nvSpPr>
        <p:spPr>
          <a:xfrm>
            <a:off x="1776642" y="3414139"/>
            <a:ext cx="1824687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1C8ADEA-825B-1B55-D5A3-2453EA1CDE74}"/>
              </a:ext>
            </a:extLst>
          </p:cNvPr>
          <p:cNvGrpSpPr/>
          <p:nvPr/>
        </p:nvGrpSpPr>
        <p:grpSpPr>
          <a:xfrm>
            <a:off x="3073015" y="2861038"/>
            <a:ext cx="1108206" cy="369332"/>
            <a:chOff x="8893175" y="707526"/>
            <a:chExt cx="1108206" cy="369332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C3C28ED-003A-32F0-8CAD-2DA290328DBD}"/>
                </a:ext>
              </a:extLst>
            </p:cNvPr>
            <p:cNvSpPr/>
            <p:nvPr/>
          </p:nvSpPr>
          <p:spPr>
            <a:xfrm>
              <a:off x="8934834" y="756182"/>
              <a:ext cx="1066547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DA621D1-ECAD-BF20-DD3D-8F9840438834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</p:grpSp>
      <p:pic>
        <p:nvPicPr>
          <p:cNvPr id="217" name="Picture 8" descr="Image result for blue question mark icon">
            <a:extLst>
              <a:ext uri="{FF2B5EF4-FFF2-40B4-BE49-F238E27FC236}">
                <a16:creationId xmlns:a16="http://schemas.microsoft.com/office/drawing/2014/main" id="{E12D9EE0-8A93-7423-8D01-26E1013A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6" y="5285710"/>
            <a:ext cx="1624375" cy="16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C57E94A1-1014-C8F5-9A2C-BAA4800CA33E}"/>
              </a:ext>
            </a:extLst>
          </p:cNvPr>
          <p:cNvSpPr txBox="1"/>
          <p:nvPr/>
        </p:nvSpPr>
        <p:spPr>
          <a:xfrm>
            <a:off x="1948624" y="5809431"/>
            <a:ext cx="9664700" cy="82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how did transport layer know to deliver message to Firefox browser process rather then Netflix process or Skype process?</a:t>
            </a:r>
          </a:p>
        </p:txBody>
      </p:sp>
    </p:spTree>
    <p:extLst>
      <p:ext uri="{BB962C8B-B14F-4D97-AF65-F5344CB8AC3E}">
        <p14:creationId xmlns:p14="http://schemas.microsoft.com/office/powerpoint/2010/main" val="351021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71E42-4ADB-DD53-4667-2525D5A0E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F034D3-3E7E-AC5B-7004-2423B1390EC1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1F53DF-2F0C-9812-0B29-3BAA25DE6E2A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Multiplexing/demultiplexing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B1FC12-7183-DB99-8DC4-67955643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0673B1-FF2C-9475-EBCE-AFD8AE0D4373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BB4ADC-C818-88E0-1E02-272F164A50F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ED56D9-A179-0D0A-1BCE-AF35D590E5BC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Freeform 157">
            <a:extLst>
              <a:ext uri="{FF2B5EF4-FFF2-40B4-BE49-F238E27FC236}">
                <a16:creationId xmlns:a16="http://schemas.microsoft.com/office/drawing/2014/main" id="{5AC945AE-F370-0828-8664-8E9D46205174}"/>
              </a:ext>
            </a:extLst>
          </p:cNvPr>
          <p:cNvSpPr>
            <a:spLocks/>
          </p:cNvSpPr>
          <p:nvPr/>
        </p:nvSpPr>
        <p:spPr bwMode="auto">
          <a:xfrm>
            <a:off x="4762001" y="3564806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Text Box 37">
            <a:extLst>
              <a:ext uri="{FF2B5EF4-FFF2-40B4-BE49-F238E27FC236}">
                <a16:creationId xmlns:a16="http://schemas.microsoft.com/office/drawing/2014/main" id="{19437109-254E-D72A-8134-AE0169B33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2338" y="4490319"/>
            <a:ext cx="895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process</a:t>
            </a:r>
          </a:p>
        </p:txBody>
      </p:sp>
      <p:sp>
        <p:nvSpPr>
          <p:cNvPr id="266" name="Text Box 38">
            <a:extLst>
              <a:ext uri="{FF2B5EF4-FFF2-40B4-BE49-F238E27FC236}">
                <a16:creationId xmlns:a16="http://schemas.microsoft.com/office/drawing/2014/main" id="{F792ED51-89B9-900C-9127-AF42F7EEE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6938" y="4088681"/>
            <a:ext cx="755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socket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D0499BD-9416-B1A4-69A1-4517AEE0050D}"/>
              </a:ext>
            </a:extLst>
          </p:cNvPr>
          <p:cNvGrpSpPr/>
          <p:nvPr/>
        </p:nvGrpSpPr>
        <p:grpSpPr>
          <a:xfrm>
            <a:off x="6670177" y="1647105"/>
            <a:ext cx="4836316" cy="1639889"/>
            <a:chOff x="7016607" y="1655043"/>
            <a:chExt cx="4836316" cy="1639889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F0C51F05-DED5-DD18-9E18-3B352F8535E8}"/>
                </a:ext>
              </a:extLst>
            </p:cNvPr>
            <p:cNvSpPr/>
            <p:nvPr/>
          </p:nvSpPr>
          <p:spPr>
            <a:xfrm>
              <a:off x="7016607" y="1945555"/>
              <a:ext cx="4508220" cy="12516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9" name="Group 177">
              <a:extLst>
                <a:ext uri="{FF2B5EF4-FFF2-40B4-BE49-F238E27FC236}">
                  <a16:creationId xmlns:a16="http://schemas.microsoft.com/office/drawing/2014/main" id="{65BC8C45-1802-6AFC-DC8E-6F9434B02F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2972" y="1655043"/>
              <a:ext cx="4679951" cy="1639889"/>
              <a:chOff x="2899" y="903"/>
              <a:chExt cx="2948" cy="1033"/>
            </a:xfrm>
          </p:grpSpPr>
          <p:sp>
            <p:nvSpPr>
              <p:cNvPr id="270" name="Rectangle 41">
                <a:extLst>
                  <a:ext uri="{FF2B5EF4-FFF2-40B4-BE49-F238E27FC236}">
                    <a16:creationId xmlns:a16="http://schemas.microsoft.com/office/drawing/2014/main" id="{C4A014E8-08BC-E8F2-8DA7-42EC24A86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1148"/>
                <a:ext cx="2892" cy="78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use header info to deliver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received segments to correct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socket</a:t>
                </a:r>
              </a:p>
            </p:txBody>
          </p:sp>
          <p:grpSp>
            <p:nvGrpSpPr>
              <p:cNvPr id="271" name="Group 42">
                <a:extLst>
                  <a:ext uri="{FF2B5EF4-FFF2-40B4-BE49-F238E27FC236}">
                    <a16:creationId xmlns:a16="http://schemas.microsoft.com/office/drawing/2014/main" id="{0C9C9B3A-B166-5AD1-C522-1DEB476A3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9" y="903"/>
                <a:ext cx="2553" cy="348"/>
                <a:chOff x="905" y="3594"/>
                <a:chExt cx="2049" cy="348"/>
              </a:xfrm>
            </p:grpSpPr>
            <p:sp>
              <p:nvSpPr>
                <p:cNvPr id="272" name="Rectangle 43">
                  <a:extLst>
                    <a:ext uri="{FF2B5EF4-FFF2-40B4-BE49-F238E27FC236}">
                      <a16:creationId xmlns:a16="http://schemas.microsoft.com/office/drawing/2014/main" id="{ACA6F66D-3DF5-9C0F-D57C-15D72AA94F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" y="3732"/>
                  <a:ext cx="1002" cy="21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73" name="Text Box 44">
                  <a:extLst>
                    <a:ext uri="{FF2B5EF4-FFF2-40B4-BE49-F238E27FC236}">
                      <a16:creationId xmlns:a16="http://schemas.microsoft.com/office/drawing/2014/main" id="{D6655B01-316D-C6ED-3144-A8519F016E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5" y="3594"/>
                  <a:ext cx="2049" cy="33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rPr>
                    <a:t>demultiplexing as receiver:</a:t>
                  </a:r>
                </a:p>
              </p:txBody>
            </p:sp>
          </p:grpSp>
        </p:grpSp>
      </p:grpSp>
      <p:grpSp>
        <p:nvGrpSpPr>
          <p:cNvPr id="274" name="Group 57">
            <a:extLst>
              <a:ext uri="{FF2B5EF4-FFF2-40B4-BE49-F238E27FC236}">
                <a16:creationId xmlns:a16="http://schemas.microsoft.com/office/drawing/2014/main" id="{36DB02BB-D666-0513-DACC-1DDA93596D40}"/>
              </a:ext>
            </a:extLst>
          </p:cNvPr>
          <p:cNvGrpSpPr>
            <a:grpSpLocks/>
          </p:cNvGrpSpPr>
          <p:nvPr/>
        </p:nvGrpSpPr>
        <p:grpSpPr bwMode="auto">
          <a:xfrm>
            <a:off x="9476876" y="4163294"/>
            <a:ext cx="533400" cy="206375"/>
            <a:chOff x="344" y="1846"/>
            <a:chExt cx="336" cy="130"/>
          </a:xfrm>
        </p:grpSpPr>
        <p:sp>
          <p:nvSpPr>
            <p:cNvPr id="275" name="Rectangle 35">
              <a:extLst>
                <a:ext uri="{FF2B5EF4-FFF2-40B4-BE49-F238E27FC236}">
                  <a16:creationId xmlns:a16="http://schemas.microsoft.com/office/drawing/2014/main" id="{AA2535B8-E8C5-15A8-8CCE-F78F8A95D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6" name="Rectangle 54">
              <a:extLst>
                <a:ext uri="{FF2B5EF4-FFF2-40B4-BE49-F238E27FC236}">
                  <a16:creationId xmlns:a16="http://schemas.microsoft.com/office/drawing/2014/main" id="{3BF59434-A723-241B-6490-E91AB8CB3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86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7" name="Rectangle 55">
              <a:extLst>
                <a:ext uri="{FF2B5EF4-FFF2-40B4-BE49-F238E27FC236}">
                  <a16:creationId xmlns:a16="http://schemas.microsoft.com/office/drawing/2014/main" id="{C8A735D3-9F86-DC1C-E9A6-89378226B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8" name="Rectangle 56">
              <a:extLst>
                <a:ext uri="{FF2B5EF4-FFF2-40B4-BE49-F238E27FC236}">
                  <a16:creationId xmlns:a16="http://schemas.microsoft.com/office/drawing/2014/main" id="{414EA83F-CF7E-4421-0BEA-647700F57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79" name="Rectangle 23">
            <a:extLst>
              <a:ext uri="{FF2B5EF4-FFF2-40B4-BE49-F238E27FC236}">
                <a16:creationId xmlns:a16="http://schemas.microsoft.com/office/drawing/2014/main" id="{A8D078A3-11AB-9482-E061-0CD771C57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688" y="3615606"/>
            <a:ext cx="1497013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0" name="Rectangle 24">
            <a:extLst>
              <a:ext uri="{FF2B5EF4-FFF2-40B4-BE49-F238E27FC236}">
                <a16:creationId xmlns:a16="http://schemas.microsoft.com/office/drawing/2014/main" id="{B2AC9988-CE2B-69C2-3739-DCCFCF8EB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4763" y="3669581"/>
            <a:ext cx="1473200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1" name="Line 25">
            <a:extLst>
              <a:ext uri="{FF2B5EF4-FFF2-40B4-BE49-F238E27FC236}">
                <a16:creationId xmlns:a16="http://schemas.microsoft.com/office/drawing/2014/main" id="{FB76A855-6069-3C3E-675D-DD80356582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1113" y="4439519"/>
            <a:ext cx="146050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2" name="Text Box 26">
            <a:extLst>
              <a:ext uri="{FF2B5EF4-FFF2-40B4-BE49-F238E27FC236}">
                <a16:creationId xmlns:a16="http://schemas.microsoft.com/office/drawing/2014/main" id="{C7784E48-8A49-2F92-B4E0-09AE80F58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2551" y="442205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283" name="Line 27">
            <a:extLst>
              <a:ext uri="{FF2B5EF4-FFF2-40B4-BE49-F238E27FC236}">
                <a16:creationId xmlns:a16="http://schemas.microsoft.com/office/drawing/2014/main" id="{261DFB90-EAEF-0CD7-03FB-108B3689C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2701" y="4757019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4" name="Text Box 26">
            <a:extLst>
              <a:ext uri="{FF2B5EF4-FFF2-40B4-BE49-F238E27FC236}">
                <a16:creationId xmlns:a16="http://schemas.microsoft.com/office/drawing/2014/main" id="{4769F319-935E-25DE-73B6-FF9BE1588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376" y="363624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285" name="Text Box 26">
            <a:extLst>
              <a:ext uri="{FF2B5EF4-FFF2-40B4-BE49-F238E27FC236}">
                <a16:creationId xmlns:a16="http://schemas.microsoft.com/office/drawing/2014/main" id="{90CEA0A1-137B-8F0E-FEE1-472505A6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201" y="532693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286" name="Text Box 26">
            <a:extLst>
              <a:ext uri="{FF2B5EF4-FFF2-40B4-BE49-F238E27FC236}">
                <a16:creationId xmlns:a16="http://schemas.microsoft.com/office/drawing/2014/main" id="{192E3CD8-BBD7-79C1-E201-E42570D46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201" y="504118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287" name="Text Box 26">
            <a:extLst>
              <a:ext uri="{FF2B5EF4-FFF2-40B4-BE49-F238E27FC236}">
                <a16:creationId xmlns:a16="http://schemas.microsoft.com/office/drawing/2014/main" id="{949F8CC8-9CED-486E-8BB2-AF1600AEC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201" y="474273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288" name="Oval 120">
            <a:extLst>
              <a:ext uri="{FF2B5EF4-FFF2-40B4-BE49-F238E27FC236}">
                <a16:creationId xmlns:a16="http://schemas.microsoft.com/office/drawing/2014/main" id="{E12A9DB4-0867-B829-8771-3EBF409C6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288" y="4010894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P2</a:t>
            </a:r>
          </a:p>
        </p:txBody>
      </p:sp>
      <p:sp>
        <p:nvSpPr>
          <p:cNvPr id="289" name="Line 27">
            <a:extLst>
              <a:ext uri="{FF2B5EF4-FFF2-40B4-BE49-F238E27FC236}">
                <a16:creationId xmlns:a16="http://schemas.microsoft.com/office/drawing/2014/main" id="{74E23580-DFC0-E024-02BB-0456BB511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9526" y="5068169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0" name="Line 27">
            <a:extLst>
              <a:ext uri="{FF2B5EF4-FFF2-40B4-BE49-F238E27FC236}">
                <a16:creationId xmlns:a16="http://schemas.microsoft.com/office/drawing/2014/main" id="{C0AB19A4-5A78-8632-8349-896C779D7B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6351" y="5366619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1" name="Oval 128">
            <a:extLst>
              <a:ext uri="{FF2B5EF4-FFF2-40B4-BE49-F238E27FC236}">
                <a16:creationId xmlns:a16="http://schemas.microsoft.com/office/drawing/2014/main" id="{BA13587B-5217-CCDB-A6A2-6A8E14C0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438" y="4010894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P1</a:t>
            </a:r>
          </a:p>
        </p:txBody>
      </p:sp>
      <p:grpSp>
        <p:nvGrpSpPr>
          <p:cNvPr id="292" name="Group 134">
            <a:extLst>
              <a:ext uri="{FF2B5EF4-FFF2-40B4-BE49-F238E27FC236}">
                <a16:creationId xmlns:a16="http://schemas.microsoft.com/office/drawing/2014/main" id="{68D56C76-F5DF-E42F-0373-5E1EAD74398D}"/>
              </a:ext>
            </a:extLst>
          </p:cNvPr>
          <p:cNvGrpSpPr>
            <a:grpSpLocks/>
          </p:cNvGrpSpPr>
          <p:nvPr/>
        </p:nvGrpSpPr>
        <p:grpSpPr bwMode="auto">
          <a:xfrm>
            <a:off x="6122488" y="4369669"/>
            <a:ext cx="412750" cy="158750"/>
            <a:chOff x="1383" y="2620"/>
            <a:chExt cx="260" cy="100"/>
          </a:xfrm>
        </p:grpSpPr>
        <p:sp>
          <p:nvSpPr>
            <p:cNvPr id="293" name="Rectangle 130">
              <a:extLst>
                <a:ext uri="{FF2B5EF4-FFF2-40B4-BE49-F238E27FC236}">
                  <a16:creationId xmlns:a16="http://schemas.microsoft.com/office/drawing/2014/main" id="{25747053-73D9-DCBE-7296-8C7D59665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4" name="Rectangle 131">
              <a:extLst>
                <a:ext uri="{FF2B5EF4-FFF2-40B4-BE49-F238E27FC236}">
                  <a16:creationId xmlns:a16="http://schemas.microsoft.com/office/drawing/2014/main" id="{844D1345-C5AC-2264-9471-D8A7D33DD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5" name="Rectangle 132">
              <a:extLst>
                <a:ext uri="{FF2B5EF4-FFF2-40B4-BE49-F238E27FC236}">
                  <a16:creationId xmlns:a16="http://schemas.microsoft.com/office/drawing/2014/main" id="{9F228762-78F5-827D-75AE-C26E5255A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6" name="Rectangle 133">
              <a:extLst>
                <a:ext uri="{FF2B5EF4-FFF2-40B4-BE49-F238E27FC236}">
                  <a16:creationId xmlns:a16="http://schemas.microsoft.com/office/drawing/2014/main" id="{0CEB855D-2101-466A-8F53-7273DEE52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97" name="Group 135">
            <a:extLst>
              <a:ext uri="{FF2B5EF4-FFF2-40B4-BE49-F238E27FC236}">
                <a16:creationId xmlns:a16="http://schemas.microsoft.com/office/drawing/2014/main" id="{2CC5AA27-3EEE-FF44-F8BD-7A46FD27060C}"/>
              </a:ext>
            </a:extLst>
          </p:cNvPr>
          <p:cNvGrpSpPr>
            <a:grpSpLocks/>
          </p:cNvGrpSpPr>
          <p:nvPr/>
        </p:nvGrpSpPr>
        <p:grpSpPr bwMode="auto">
          <a:xfrm>
            <a:off x="5420813" y="4361731"/>
            <a:ext cx="412750" cy="158750"/>
            <a:chOff x="1383" y="2620"/>
            <a:chExt cx="260" cy="100"/>
          </a:xfrm>
        </p:grpSpPr>
        <p:sp>
          <p:nvSpPr>
            <p:cNvPr id="298" name="Rectangle 136">
              <a:extLst>
                <a:ext uri="{FF2B5EF4-FFF2-40B4-BE49-F238E27FC236}">
                  <a16:creationId xmlns:a16="http://schemas.microsoft.com/office/drawing/2014/main" id="{ED24B909-3A6D-F238-913F-41477A06F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9" name="Rectangle 137">
              <a:extLst>
                <a:ext uri="{FF2B5EF4-FFF2-40B4-BE49-F238E27FC236}">
                  <a16:creationId xmlns:a16="http://schemas.microsoft.com/office/drawing/2014/main" id="{40B9603C-A528-BBE8-5CE9-7E8800213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0" name="Rectangle 138">
              <a:extLst>
                <a:ext uri="{FF2B5EF4-FFF2-40B4-BE49-F238E27FC236}">
                  <a16:creationId xmlns:a16="http://schemas.microsoft.com/office/drawing/2014/main" id="{B8083CD1-F2E9-351D-E8AE-117355E4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1" name="Rectangle 139">
              <a:extLst>
                <a:ext uri="{FF2B5EF4-FFF2-40B4-BE49-F238E27FC236}">
                  <a16:creationId xmlns:a16="http://schemas.microsoft.com/office/drawing/2014/main" id="{3C566A42-125A-F836-7072-AE6B9E49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02" name="Rectangle 23">
            <a:extLst>
              <a:ext uri="{FF2B5EF4-FFF2-40B4-BE49-F238E27FC236}">
                <a16:creationId xmlns:a16="http://schemas.microsoft.com/office/drawing/2014/main" id="{5DBE9C92-4806-AE70-B3A2-0EB2BED67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1876" y="3985494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3" name="Rectangle 24">
            <a:extLst>
              <a:ext uri="{FF2B5EF4-FFF2-40B4-BE49-F238E27FC236}">
                <a16:creationId xmlns:a16="http://schemas.microsoft.com/office/drawing/2014/main" id="{BD1E76C8-FA9D-25C1-B59D-F5B7482F2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776" y="4039469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4" name="Line 25">
            <a:extLst>
              <a:ext uri="{FF2B5EF4-FFF2-40B4-BE49-F238E27FC236}">
                <a16:creationId xmlns:a16="http://schemas.microsoft.com/office/drawing/2014/main" id="{F44A8546-D7E7-5BD1-7B72-09F3417304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301" y="479988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5" name="Text Box 26">
            <a:extLst>
              <a:ext uri="{FF2B5EF4-FFF2-40B4-BE49-F238E27FC236}">
                <a16:creationId xmlns:a16="http://schemas.microsoft.com/office/drawing/2014/main" id="{F375EE9F-8918-F591-E39C-F1C0D8C27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438" y="478241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306" name="Line 27">
            <a:extLst>
              <a:ext uri="{FF2B5EF4-FFF2-40B4-BE49-F238E27FC236}">
                <a16:creationId xmlns:a16="http://schemas.microsoft.com/office/drawing/2014/main" id="{C6311968-285E-6D47-E3D2-6432F992A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1238" y="5120556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" name="Line 28">
            <a:extLst>
              <a:ext uri="{FF2B5EF4-FFF2-40B4-BE49-F238E27FC236}">
                <a16:creationId xmlns:a16="http://schemas.microsoft.com/office/drawing/2014/main" id="{9E8E20A1-3A76-A4B2-97EE-2003E766A3E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6951" y="543011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Line 29">
            <a:extLst>
              <a:ext uri="{FF2B5EF4-FFF2-40B4-BE49-F238E27FC236}">
                <a16:creationId xmlns:a16="http://schemas.microsoft.com/office/drawing/2014/main" id="{398BA1B7-38FA-CF9A-631A-08993650A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6951" y="571586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9" name="Text Box 26">
            <a:extLst>
              <a:ext uri="{FF2B5EF4-FFF2-40B4-BE49-F238E27FC236}">
                <a16:creationId xmlns:a16="http://schemas.microsoft.com/office/drawing/2014/main" id="{CAC60E7F-4590-D79B-4981-94D1B228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363" y="402994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310" name="Text Box 26">
            <a:extLst>
              <a:ext uri="{FF2B5EF4-FFF2-40B4-BE49-F238E27FC236}">
                <a16:creationId xmlns:a16="http://schemas.microsoft.com/office/drawing/2014/main" id="{59BCF083-B240-3BF4-E287-F96589038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0913" y="568729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311" name="Text Box 26">
            <a:extLst>
              <a:ext uri="{FF2B5EF4-FFF2-40B4-BE49-F238E27FC236}">
                <a16:creationId xmlns:a16="http://schemas.microsoft.com/office/drawing/2014/main" id="{0EE1AE4F-EB78-E45E-F65A-78460ED72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963" y="540154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312" name="Text Box 26">
            <a:extLst>
              <a:ext uri="{FF2B5EF4-FFF2-40B4-BE49-F238E27FC236}">
                <a16:creationId xmlns:a16="http://schemas.microsoft.com/office/drawing/2014/main" id="{9EC7819A-8469-0F5C-C835-3A1ECC9AA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438" y="510626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313" name="Oval 101">
            <a:extLst>
              <a:ext uri="{FF2B5EF4-FFF2-40B4-BE49-F238E27FC236}">
                <a16:creationId xmlns:a16="http://schemas.microsoft.com/office/drawing/2014/main" id="{59D44C97-30CA-1642-3A2C-CEC54AB50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0326" y="4371256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P4</a:t>
            </a:r>
          </a:p>
        </p:txBody>
      </p:sp>
      <p:sp>
        <p:nvSpPr>
          <p:cNvPr id="314" name="Freeform 103">
            <a:extLst>
              <a:ext uri="{FF2B5EF4-FFF2-40B4-BE49-F238E27FC236}">
                <a16:creationId xmlns:a16="http://schemas.microsoft.com/office/drawing/2014/main" id="{E62407F4-D7B8-6949-2BCB-8D9022AEE066}"/>
              </a:ext>
            </a:extLst>
          </p:cNvPr>
          <p:cNvSpPr>
            <a:spLocks/>
          </p:cNvSpPr>
          <p:nvPr/>
        </p:nvSpPr>
        <p:spPr bwMode="auto">
          <a:xfrm>
            <a:off x="8819651" y="4017244"/>
            <a:ext cx="581025" cy="203835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5" name="Freeform 70">
            <a:extLst>
              <a:ext uri="{FF2B5EF4-FFF2-40B4-BE49-F238E27FC236}">
                <a16:creationId xmlns:a16="http://schemas.microsoft.com/office/drawing/2014/main" id="{9BA8368A-BCF4-F98A-4532-79E18F793A72}"/>
              </a:ext>
            </a:extLst>
          </p:cNvPr>
          <p:cNvSpPr>
            <a:spLocks/>
          </p:cNvSpPr>
          <p:nvPr/>
        </p:nvSpPr>
        <p:spPr bwMode="auto">
          <a:xfrm>
            <a:off x="2629988" y="4037881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6" name="Rectangle 23">
            <a:extLst>
              <a:ext uri="{FF2B5EF4-FFF2-40B4-BE49-F238E27FC236}">
                <a16:creationId xmlns:a16="http://schemas.microsoft.com/office/drawing/2014/main" id="{F07D4E35-7898-7ACD-3DBC-89E7EA052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888" y="3993431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" name="Rectangle 24">
            <a:extLst>
              <a:ext uri="{FF2B5EF4-FFF2-40B4-BE49-F238E27FC236}">
                <a16:creationId xmlns:a16="http://schemas.microsoft.com/office/drawing/2014/main" id="{F4354152-B9A1-B913-014E-F53D7A8CF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8788" y="4047406"/>
            <a:ext cx="12731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8" name="Line 25">
            <a:extLst>
              <a:ext uri="{FF2B5EF4-FFF2-40B4-BE49-F238E27FC236}">
                <a16:creationId xmlns:a16="http://schemas.microsoft.com/office/drawing/2014/main" id="{83978B5D-7CAA-1C68-B3F6-CDC05407A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313" y="480781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9" name="Text Box 26">
            <a:extLst>
              <a:ext uri="{FF2B5EF4-FFF2-40B4-BE49-F238E27FC236}">
                <a16:creationId xmlns:a16="http://schemas.microsoft.com/office/drawing/2014/main" id="{C3C3F4BD-9F11-AB5A-45C1-51AD39D4E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5451" y="479035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320" name="Line 27">
            <a:extLst>
              <a:ext uri="{FF2B5EF4-FFF2-40B4-BE49-F238E27FC236}">
                <a16:creationId xmlns:a16="http://schemas.microsoft.com/office/drawing/2014/main" id="{BE7B6BAF-BCF0-294E-B47D-86A52056A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6251" y="512849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1" name="Line 28">
            <a:extLst>
              <a:ext uri="{FF2B5EF4-FFF2-40B4-BE49-F238E27FC236}">
                <a16:creationId xmlns:a16="http://schemas.microsoft.com/office/drawing/2014/main" id="{AC2B5E3C-AF38-AA16-2204-6C36838828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1963" y="5438056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2" name="Line 29">
            <a:extLst>
              <a:ext uri="{FF2B5EF4-FFF2-40B4-BE49-F238E27FC236}">
                <a16:creationId xmlns:a16="http://schemas.microsoft.com/office/drawing/2014/main" id="{7961C049-6F08-113B-42C7-BA883C40CF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1963" y="5723806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Text Box 26">
            <a:extLst>
              <a:ext uri="{FF2B5EF4-FFF2-40B4-BE49-F238E27FC236}">
                <a16:creationId xmlns:a16="http://schemas.microsoft.com/office/drawing/2014/main" id="{1FBEEF4C-7791-F9CA-5959-36A01FCFB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376" y="403788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324" name="Text Box 26">
            <a:extLst>
              <a:ext uri="{FF2B5EF4-FFF2-40B4-BE49-F238E27FC236}">
                <a16:creationId xmlns:a16="http://schemas.microsoft.com/office/drawing/2014/main" id="{C412C9D7-979D-289D-D973-270CB4A56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5926" y="569523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325" name="Text Box 26">
            <a:extLst>
              <a:ext uri="{FF2B5EF4-FFF2-40B4-BE49-F238E27FC236}">
                <a16:creationId xmlns:a16="http://schemas.microsoft.com/office/drawing/2014/main" id="{385A3298-C521-C03C-FD84-41ECCD2B2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4976" y="540948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326" name="Text Box 26">
            <a:extLst>
              <a:ext uri="{FF2B5EF4-FFF2-40B4-BE49-F238E27FC236}">
                <a16:creationId xmlns:a16="http://schemas.microsoft.com/office/drawing/2014/main" id="{ABA70CAD-D18B-4113-DE30-AEF7505A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5451" y="511420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327" name="Oval 23">
            <a:extLst>
              <a:ext uri="{FF2B5EF4-FFF2-40B4-BE49-F238E27FC236}">
                <a16:creationId xmlns:a16="http://schemas.microsoft.com/office/drawing/2014/main" id="{14D4DABC-DC8C-8372-C67E-8C64C49A3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338" y="4379194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328" name="Group 149">
            <a:extLst>
              <a:ext uri="{FF2B5EF4-FFF2-40B4-BE49-F238E27FC236}">
                <a16:creationId xmlns:a16="http://schemas.microsoft.com/office/drawing/2014/main" id="{5589A80A-8F48-F0C9-BF35-7E0448E194F1}"/>
              </a:ext>
            </a:extLst>
          </p:cNvPr>
          <p:cNvGrpSpPr>
            <a:grpSpLocks/>
          </p:cNvGrpSpPr>
          <p:nvPr/>
        </p:nvGrpSpPr>
        <p:grpSpPr bwMode="auto">
          <a:xfrm>
            <a:off x="3615826" y="4717331"/>
            <a:ext cx="412750" cy="158750"/>
            <a:chOff x="1287" y="2524"/>
            <a:chExt cx="260" cy="100"/>
          </a:xfrm>
        </p:grpSpPr>
        <p:sp>
          <p:nvSpPr>
            <p:cNvPr id="329" name="Rectangle 73">
              <a:extLst>
                <a:ext uri="{FF2B5EF4-FFF2-40B4-BE49-F238E27FC236}">
                  <a16:creationId xmlns:a16="http://schemas.microsoft.com/office/drawing/2014/main" id="{1DE0B1EF-AFC7-0AA9-A500-E1685A4EF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0" name="Rectangle 74">
              <a:extLst>
                <a:ext uri="{FF2B5EF4-FFF2-40B4-BE49-F238E27FC236}">
                  <a16:creationId xmlns:a16="http://schemas.microsoft.com/office/drawing/2014/main" id="{B71B3DFA-F74B-BFAE-9788-2BD35CA17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1" name="Rectangle 75">
              <a:extLst>
                <a:ext uri="{FF2B5EF4-FFF2-40B4-BE49-F238E27FC236}">
                  <a16:creationId xmlns:a16="http://schemas.microsoft.com/office/drawing/2014/main" id="{07434052-1A04-5F81-B9C6-88F48AC9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2" name="Rectangle 129">
              <a:extLst>
                <a:ext uri="{FF2B5EF4-FFF2-40B4-BE49-F238E27FC236}">
                  <a16:creationId xmlns:a16="http://schemas.microsoft.com/office/drawing/2014/main" id="{2890D5C8-BD42-B1C4-74B4-484C4E9AE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33" name="Group 150">
            <a:extLst>
              <a:ext uri="{FF2B5EF4-FFF2-40B4-BE49-F238E27FC236}">
                <a16:creationId xmlns:a16="http://schemas.microsoft.com/office/drawing/2014/main" id="{209F0F93-0026-407E-9FA5-DDF31BB399AA}"/>
              </a:ext>
            </a:extLst>
          </p:cNvPr>
          <p:cNvGrpSpPr>
            <a:grpSpLocks/>
          </p:cNvGrpSpPr>
          <p:nvPr/>
        </p:nvGrpSpPr>
        <p:grpSpPr bwMode="auto">
          <a:xfrm>
            <a:off x="7956051" y="4715744"/>
            <a:ext cx="412750" cy="158750"/>
            <a:chOff x="1287" y="2524"/>
            <a:chExt cx="260" cy="100"/>
          </a:xfrm>
        </p:grpSpPr>
        <p:sp>
          <p:nvSpPr>
            <p:cNvPr id="334" name="Rectangle 151">
              <a:extLst>
                <a:ext uri="{FF2B5EF4-FFF2-40B4-BE49-F238E27FC236}">
                  <a16:creationId xmlns:a16="http://schemas.microsoft.com/office/drawing/2014/main" id="{4AFB6487-22C6-B44D-D4E1-C288CD9AE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5" name="Rectangle 152">
              <a:extLst>
                <a:ext uri="{FF2B5EF4-FFF2-40B4-BE49-F238E27FC236}">
                  <a16:creationId xmlns:a16="http://schemas.microsoft.com/office/drawing/2014/main" id="{4EFEF67F-2BCA-177D-0183-FC01C27BA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6" name="Rectangle 153">
              <a:extLst>
                <a:ext uri="{FF2B5EF4-FFF2-40B4-BE49-F238E27FC236}">
                  <a16:creationId xmlns:a16="http://schemas.microsoft.com/office/drawing/2014/main" id="{14123A9A-43E1-7516-F8FB-42F2E6375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7" name="Rectangle 154">
              <a:extLst>
                <a:ext uri="{FF2B5EF4-FFF2-40B4-BE49-F238E27FC236}">
                  <a16:creationId xmlns:a16="http://schemas.microsoft.com/office/drawing/2014/main" id="{B37360C4-A043-CC71-B648-5E60E1DAF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38" name="Freeform 146">
            <a:extLst>
              <a:ext uri="{FF2B5EF4-FFF2-40B4-BE49-F238E27FC236}">
                <a16:creationId xmlns:a16="http://schemas.microsoft.com/office/drawing/2014/main" id="{54484D22-CBC5-B286-A618-E482C14916D2}"/>
              </a:ext>
            </a:extLst>
          </p:cNvPr>
          <p:cNvSpPr>
            <a:spLocks/>
          </p:cNvSpPr>
          <p:nvPr/>
        </p:nvSpPr>
        <p:spPr bwMode="auto">
          <a:xfrm>
            <a:off x="6003426" y="4417294"/>
            <a:ext cx="2173287" cy="1989137"/>
          </a:xfrm>
          <a:custGeom>
            <a:avLst/>
            <a:gdLst>
              <a:gd name="T0" fmla="*/ 2147483647 w 1369"/>
              <a:gd name="T1" fmla="*/ 2147483647 h 1253"/>
              <a:gd name="T2" fmla="*/ 2147483647 w 1369"/>
              <a:gd name="T3" fmla="*/ 2147483647 h 1253"/>
              <a:gd name="T4" fmla="*/ 2147483647 w 1369"/>
              <a:gd name="T5" fmla="*/ 2147483647 h 1253"/>
              <a:gd name="T6" fmla="*/ 0 w 1369"/>
              <a:gd name="T7" fmla="*/ 2147483647 h 1253"/>
              <a:gd name="T8" fmla="*/ 2147483647 w 1369"/>
              <a:gd name="T9" fmla="*/ 0 h 12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69" h="1253">
                <a:moveTo>
                  <a:pt x="1369" y="216"/>
                </a:moveTo>
                <a:lnTo>
                  <a:pt x="1362" y="1252"/>
                </a:lnTo>
                <a:lnTo>
                  <a:pt x="16" y="1253"/>
                </a:lnTo>
                <a:lnTo>
                  <a:pt x="0" y="121"/>
                </a:lnTo>
                <a:lnTo>
                  <a:pt x="19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9" name="Freeform 147">
            <a:extLst>
              <a:ext uri="{FF2B5EF4-FFF2-40B4-BE49-F238E27FC236}">
                <a16:creationId xmlns:a16="http://schemas.microsoft.com/office/drawing/2014/main" id="{C5F15D92-5678-ED3B-B77E-AFE78A5FB928}"/>
              </a:ext>
            </a:extLst>
          </p:cNvPr>
          <p:cNvSpPr>
            <a:spLocks/>
          </p:cNvSpPr>
          <p:nvPr/>
        </p:nvSpPr>
        <p:spPr bwMode="auto">
          <a:xfrm>
            <a:off x="6122488" y="4449044"/>
            <a:ext cx="1984375" cy="1876425"/>
          </a:xfrm>
          <a:custGeom>
            <a:avLst/>
            <a:gdLst>
              <a:gd name="T0" fmla="*/ 2147483647 w 1250"/>
              <a:gd name="T1" fmla="*/ 2147483647 h 1182"/>
              <a:gd name="T2" fmla="*/ 2147483647 w 1250"/>
              <a:gd name="T3" fmla="*/ 2147483647 h 1182"/>
              <a:gd name="T4" fmla="*/ 2147483647 w 1250"/>
              <a:gd name="T5" fmla="*/ 2147483647 h 1182"/>
              <a:gd name="T6" fmla="*/ 0 w 1250"/>
              <a:gd name="T7" fmla="*/ 2147483647 h 1182"/>
              <a:gd name="T8" fmla="*/ 2147483647 w 1250"/>
              <a:gd name="T9" fmla="*/ 0 h 1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0" h="1182">
                <a:moveTo>
                  <a:pt x="1250" y="190"/>
                </a:moveTo>
                <a:lnTo>
                  <a:pt x="1244" y="1182"/>
                </a:lnTo>
                <a:lnTo>
                  <a:pt x="19" y="1181"/>
                </a:lnTo>
                <a:lnTo>
                  <a:pt x="0" y="155"/>
                </a:lnTo>
                <a:lnTo>
                  <a:pt x="17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Oval 36">
            <a:extLst>
              <a:ext uri="{FF2B5EF4-FFF2-40B4-BE49-F238E27FC236}">
                <a16:creationId xmlns:a16="http://schemas.microsoft.com/office/drawing/2014/main" id="{F08B7657-0D51-9EBA-410A-6B5DE0768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588" y="4528419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DC57C6E-7B08-1238-26B6-D578B24DCA26}"/>
              </a:ext>
            </a:extLst>
          </p:cNvPr>
          <p:cNvGrpSpPr/>
          <p:nvPr/>
        </p:nvGrpSpPr>
        <p:grpSpPr>
          <a:xfrm>
            <a:off x="5714501" y="4655393"/>
            <a:ext cx="555332" cy="71510"/>
            <a:chOff x="1420065" y="5012608"/>
            <a:chExt cx="555332" cy="71510"/>
          </a:xfrm>
        </p:grpSpPr>
        <p:sp>
          <p:nvSpPr>
            <p:cNvPr id="342" name="Oval 166">
              <a:extLst>
                <a:ext uri="{FF2B5EF4-FFF2-40B4-BE49-F238E27FC236}">
                  <a16:creationId xmlns:a16="http://schemas.microsoft.com/office/drawing/2014/main" id="{9A39DB5D-A6DF-50A5-E1AF-94AC0BEA5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065" y="5012608"/>
              <a:ext cx="196850" cy="6985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3" name="Oval 167">
              <a:extLst>
                <a:ext uri="{FF2B5EF4-FFF2-40B4-BE49-F238E27FC236}">
                  <a16:creationId xmlns:a16="http://schemas.microsoft.com/office/drawing/2014/main" id="{ADF34048-4069-5A71-0BA7-C2605D19C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547" y="5014268"/>
              <a:ext cx="196850" cy="6985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44" name="Freeform 168">
            <a:extLst>
              <a:ext uri="{FF2B5EF4-FFF2-40B4-BE49-F238E27FC236}">
                <a16:creationId xmlns:a16="http://schemas.microsoft.com/office/drawing/2014/main" id="{87B22D4E-718A-0868-B9E5-6478EAA6EB64}"/>
              </a:ext>
            </a:extLst>
          </p:cNvPr>
          <p:cNvSpPr>
            <a:spLocks/>
          </p:cNvSpPr>
          <p:nvPr/>
        </p:nvSpPr>
        <p:spPr bwMode="auto">
          <a:xfrm>
            <a:off x="4965200" y="3267944"/>
            <a:ext cx="688975" cy="1435100"/>
          </a:xfrm>
          <a:custGeom>
            <a:avLst/>
            <a:gdLst>
              <a:gd name="T0" fmla="*/ 434 w 434"/>
              <a:gd name="T1" fmla="*/ 904 h 904"/>
              <a:gd name="T2" fmla="*/ 2 w 434"/>
              <a:gd name="T3" fmla="*/ 902 h 904"/>
              <a:gd name="T4" fmla="*/ 0 w 434"/>
              <a:gd name="T5" fmla="*/ 0 h 9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4" h="904">
                <a:moveTo>
                  <a:pt x="434" y="904"/>
                </a:moveTo>
                <a:lnTo>
                  <a:pt x="2" y="902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5" name="Group 172">
            <a:extLst>
              <a:ext uri="{FF2B5EF4-FFF2-40B4-BE49-F238E27FC236}">
                <a16:creationId xmlns:a16="http://schemas.microsoft.com/office/drawing/2014/main" id="{FD3D4349-7367-D3F5-29CB-11DEF397CAA8}"/>
              </a:ext>
            </a:extLst>
          </p:cNvPr>
          <p:cNvGrpSpPr>
            <a:grpSpLocks/>
          </p:cNvGrpSpPr>
          <p:nvPr/>
        </p:nvGrpSpPr>
        <p:grpSpPr bwMode="auto">
          <a:xfrm>
            <a:off x="5865313" y="3231431"/>
            <a:ext cx="1047750" cy="1441450"/>
            <a:chOff x="2432" y="1758"/>
            <a:chExt cx="660" cy="908"/>
          </a:xfrm>
        </p:grpSpPr>
        <p:sp>
          <p:nvSpPr>
            <p:cNvPr id="346" name="Oval 170">
              <a:extLst>
                <a:ext uri="{FF2B5EF4-FFF2-40B4-BE49-F238E27FC236}">
                  <a16:creationId xmlns:a16="http://schemas.microsoft.com/office/drawing/2014/main" id="{ACA74590-757D-EA5B-4753-74F41C8D8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564"/>
              <a:ext cx="144" cy="10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7" name="Freeform 171">
              <a:extLst>
                <a:ext uri="{FF2B5EF4-FFF2-40B4-BE49-F238E27FC236}">
                  <a16:creationId xmlns:a16="http://schemas.microsoft.com/office/drawing/2014/main" id="{16B30B42-8757-0233-9510-89298EDAD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1758"/>
              <a:ext cx="586" cy="810"/>
            </a:xfrm>
            <a:custGeom>
              <a:avLst/>
              <a:gdLst>
                <a:gd name="T0" fmla="*/ 0 w 586"/>
                <a:gd name="T1" fmla="*/ 810 h 810"/>
                <a:gd name="T2" fmla="*/ 2 w 586"/>
                <a:gd name="T3" fmla="*/ 808 h 810"/>
                <a:gd name="T4" fmla="*/ 2 w 586"/>
                <a:gd name="T5" fmla="*/ 170 h 810"/>
                <a:gd name="T6" fmla="*/ 586 w 586"/>
                <a:gd name="T7" fmla="*/ 0 h 8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6" h="810">
                  <a:moveTo>
                    <a:pt x="0" y="810"/>
                  </a:moveTo>
                  <a:lnTo>
                    <a:pt x="2" y="808"/>
                  </a:lnTo>
                  <a:lnTo>
                    <a:pt x="2" y="170"/>
                  </a:lnTo>
                  <a:lnTo>
                    <a:pt x="586" y="0"/>
                  </a:lnTo>
                </a:path>
              </a:pathLst>
            </a:custGeom>
            <a:noFill/>
            <a:ln w="127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8" name="Group 179">
            <a:extLst>
              <a:ext uri="{FF2B5EF4-FFF2-40B4-BE49-F238E27FC236}">
                <a16:creationId xmlns:a16="http://schemas.microsoft.com/office/drawing/2014/main" id="{3A5420A7-B3CA-0988-8546-6EBD1F27AFFF}"/>
              </a:ext>
            </a:extLst>
          </p:cNvPr>
          <p:cNvGrpSpPr>
            <a:grpSpLocks/>
          </p:cNvGrpSpPr>
          <p:nvPr/>
        </p:nvGrpSpPr>
        <p:grpSpPr bwMode="auto">
          <a:xfrm>
            <a:off x="2164851" y="5547594"/>
            <a:ext cx="800100" cy="828675"/>
            <a:chOff x="-44" y="1473"/>
            <a:chExt cx="981" cy="1105"/>
          </a:xfrm>
        </p:grpSpPr>
        <p:pic>
          <p:nvPicPr>
            <p:cNvPr id="349" name="Picture 180" descr="desktop_computer_stylized_medium">
              <a:extLst>
                <a:ext uri="{FF2B5EF4-FFF2-40B4-BE49-F238E27FC236}">
                  <a16:creationId xmlns:a16="http://schemas.microsoft.com/office/drawing/2014/main" id="{6C32B2BE-344C-D416-C292-1CB1EC046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0" name="Freeform 181">
              <a:extLst>
                <a:ext uri="{FF2B5EF4-FFF2-40B4-BE49-F238E27FC236}">
                  <a16:creationId xmlns:a16="http://schemas.microsoft.com/office/drawing/2014/main" id="{79E3ABD5-E20C-B59C-C78D-F72BDE5EE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1" name="Group 182">
            <a:extLst>
              <a:ext uri="{FF2B5EF4-FFF2-40B4-BE49-F238E27FC236}">
                <a16:creationId xmlns:a16="http://schemas.microsoft.com/office/drawing/2014/main" id="{148BD0A4-8BFC-7CC2-7EC0-43B5E3D3A7F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146676" y="5461869"/>
            <a:ext cx="788987" cy="782637"/>
            <a:chOff x="-44" y="1473"/>
            <a:chExt cx="981" cy="1105"/>
          </a:xfrm>
        </p:grpSpPr>
        <p:pic>
          <p:nvPicPr>
            <p:cNvPr id="352" name="Picture 183" descr="desktop_computer_stylized_medium">
              <a:extLst>
                <a:ext uri="{FF2B5EF4-FFF2-40B4-BE49-F238E27FC236}">
                  <a16:creationId xmlns:a16="http://schemas.microsoft.com/office/drawing/2014/main" id="{FA4F95D7-9D2A-0E60-2ED2-433BDF3CD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Freeform 184">
              <a:extLst>
                <a:ext uri="{FF2B5EF4-FFF2-40B4-BE49-F238E27FC236}">
                  <a16:creationId xmlns:a16="http://schemas.microsoft.com/office/drawing/2014/main" id="{366DBB1C-FB9B-58CC-18C9-677F4D531A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4" name="Group 185">
            <a:extLst>
              <a:ext uri="{FF2B5EF4-FFF2-40B4-BE49-F238E27FC236}">
                <a16:creationId xmlns:a16="http://schemas.microsoft.com/office/drawing/2014/main" id="{36CF6FA6-8697-3F0E-D2FA-59F95402EFB4}"/>
              </a:ext>
            </a:extLst>
          </p:cNvPr>
          <p:cNvGrpSpPr>
            <a:grpSpLocks/>
          </p:cNvGrpSpPr>
          <p:nvPr/>
        </p:nvGrpSpPr>
        <p:grpSpPr bwMode="auto">
          <a:xfrm>
            <a:off x="4736601" y="5047531"/>
            <a:ext cx="358775" cy="704850"/>
            <a:chOff x="4140" y="429"/>
            <a:chExt cx="1425" cy="2396"/>
          </a:xfrm>
        </p:grpSpPr>
        <p:sp>
          <p:nvSpPr>
            <p:cNvPr id="355" name="Freeform 186">
              <a:extLst>
                <a:ext uri="{FF2B5EF4-FFF2-40B4-BE49-F238E27FC236}">
                  <a16:creationId xmlns:a16="http://schemas.microsoft.com/office/drawing/2014/main" id="{A81F0F89-7AB1-8DF8-69FE-BE355526E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187">
              <a:extLst>
                <a:ext uri="{FF2B5EF4-FFF2-40B4-BE49-F238E27FC236}">
                  <a16:creationId xmlns:a16="http://schemas.microsoft.com/office/drawing/2014/main" id="{CC1B57EE-0C60-19A4-04CE-18E02D70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7" name="Freeform 188">
              <a:extLst>
                <a:ext uri="{FF2B5EF4-FFF2-40B4-BE49-F238E27FC236}">
                  <a16:creationId xmlns:a16="http://schemas.microsoft.com/office/drawing/2014/main" id="{A2639759-5EF3-C81B-D8A7-2E1D530AC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" name="Freeform 189">
              <a:extLst>
                <a:ext uri="{FF2B5EF4-FFF2-40B4-BE49-F238E27FC236}">
                  <a16:creationId xmlns:a16="http://schemas.microsoft.com/office/drawing/2014/main" id="{D060860C-6076-0738-FDF0-9537ECB1F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9" name="Rectangle 190">
              <a:extLst>
                <a:ext uri="{FF2B5EF4-FFF2-40B4-BE49-F238E27FC236}">
                  <a16:creationId xmlns:a16="http://schemas.microsoft.com/office/drawing/2014/main" id="{B25D8398-28D6-E18C-672D-6FE55E5E6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60" name="Group 191">
              <a:extLst>
                <a:ext uri="{FF2B5EF4-FFF2-40B4-BE49-F238E27FC236}">
                  <a16:creationId xmlns:a16="http://schemas.microsoft.com/office/drawing/2014/main" id="{A122A190-5311-5D10-5484-300ED2CDA7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85" name="AutoShape 192">
                <a:extLst>
                  <a:ext uri="{FF2B5EF4-FFF2-40B4-BE49-F238E27FC236}">
                    <a16:creationId xmlns:a16="http://schemas.microsoft.com/office/drawing/2014/main" id="{B6EFF02E-8BE0-F071-08B6-2EEB84372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6" name="AutoShape 193">
                <a:extLst>
                  <a:ext uri="{FF2B5EF4-FFF2-40B4-BE49-F238E27FC236}">
                    <a16:creationId xmlns:a16="http://schemas.microsoft.com/office/drawing/2014/main" id="{2EE541A1-C487-26E1-F3EF-D8E1D2669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61" name="Rectangle 194">
              <a:extLst>
                <a:ext uri="{FF2B5EF4-FFF2-40B4-BE49-F238E27FC236}">
                  <a16:creationId xmlns:a16="http://schemas.microsoft.com/office/drawing/2014/main" id="{69A82271-813B-0C17-F714-7F5B9C690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62" name="Group 195">
              <a:extLst>
                <a:ext uri="{FF2B5EF4-FFF2-40B4-BE49-F238E27FC236}">
                  <a16:creationId xmlns:a16="http://schemas.microsoft.com/office/drawing/2014/main" id="{75D6F01F-1291-EA89-6570-4C62E2FA4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83" name="AutoShape 196">
                <a:extLst>
                  <a:ext uri="{FF2B5EF4-FFF2-40B4-BE49-F238E27FC236}">
                    <a16:creationId xmlns:a16="http://schemas.microsoft.com/office/drawing/2014/main" id="{3F3873B0-616B-ADEE-1D53-DA66F6BC5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4" name="AutoShape 197">
                <a:extLst>
                  <a:ext uri="{FF2B5EF4-FFF2-40B4-BE49-F238E27FC236}">
                    <a16:creationId xmlns:a16="http://schemas.microsoft.com/office/drawing/2014/main" id="{25B0478B-4F76-F43B-47EB-9A3A00EDA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63" name="Rectangle 198">
              <a:extLst>
                <a:ext uri="{FF2B5EF4-FFF2-40B4-BE49-F238E27FC236}">
                  <a16:creationId xmlns:a16="http://schemas.microsoft.com/office/drawing/2014/main" id="{EA0C73A1-BEAE-A36B-6E89-AA15C8052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4" name="Rectangle 199">
              <a:extLst>
                <a:ext uri="{FF2B5EF4-FFF2-40B4-BE49-F238E27FC236}">
                  <a16:creationId xmlns:a16="http://schemas.microsoft.com/office/drawing/2014/main" id="{6DF96D0D-2DAB-2C33-9EE4-FE00C03E4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65" name="Group 200">
              <a:extLst>
                <a:ext uri="{FF2B5EF4-FFF2-40B4-BE49-F238E27FC236}">
                  <a16:creationId xmlns:a16="http://schemas.microsoft.com/office/drawing/2014/main" id="{3EB11BF2-DD33-3EA7-874B-9E222ABEA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1" name="AutoShape 201">
                <a:extLst>
                  <a:ext uri="{FF2B5EF4-FFF2-40B4-BE49-F238E27FC236}">
                    <a16:creationId xmlns:a16="http://schemas.microsoft.com/office/drawing/2014/main" id="{89D4C6F2-BFB4-DAEA-9B69-98C41DE94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2" name="AutoShape 202">
                <a:extLst>
                  <a:ext uri="{FF2B5EF4-FFF2-40B4-BE49-F238E27FC236}">
                    <a16:creationId xmlns:a16="http://schemas.microsoft.com/office/drawing/2014/main" id="{56DC815C-3F12-8075-D2A3-FC97EF627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66" name="Freeform 203">
              <a:extLst>
                <a:ext uri="{FF2B5EF4-FFF2-40B4-BE49-F238E27FC236}">
                  <a16:creationId xmlns:a16="http://schemas.microsoft.com/office/drawing/2014/main" id="{D9876B87-DE33-DDFE-FE37-BE54E057C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04">
              <a:extLst>
                <a:ext uri="{FF2B5EF4-FFF2-40B4-BE49-F238E27FC236}">
                  <a16:creationId xmlns:a16="http://schemas.microsoft.com/office/drawing/2014/main" id="{9B574AA8-7B05-E58B-8695-B37AEFDC31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9" name="AutoShape 205">
                <a:extLst>
                  <a:ext uri="{FF2B5EF4-FFF2-40B4-BE49-F238E27FC236}">
                    <a16:creationId xmlns:a16="http://schemas.microsoft.com/office/drawing/2014/main" id="{10A4CA87-362F-5543-A89D-5168C8FA7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0" name="AutoShape 206">
                <a:extLst>
                  <a:ext uri="{FF2B5EF4-FFF2-40B4-BE49-F238E27FC236}">
                    <a16:creationId xmlns:a16="http://schemas.microsoft.com/office/drawing/2014/main" id="{BF79E333-DE79-CFF1-C470-8743EA6B6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68" name="Rectangle 207">
              <a:extLst>
                <a:ext uri="{FF2B5EF4-FFF2-40B4-BE49-F238E27FC236}">
                  <a16:creationId xmlns:a16="http://schemas.microsoft.com/office/drawing/2014/main" id="{C9400C66-B655-048B-A1EF-EC21C65E3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9" name="Freeform 208">
              <a:extLst>
                <a:ext uri="{FF2B5EF4-FFF2-40B4-BE49-F238E27FC236}">
                  <a16:creationId xmlns:a16="http://schemas.microsoft.com/office/drawing/2014/main" id="{F9B2C522-88FC-E80B-60E1-59F5EAB8D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0" name="Freeform 209">
              <a:extLst>
                <a:ext uri="{FF2B5EF4-FFF2-40B4-BE49-F238E27FC236}">
                  <a16:creationId xmlns:a16="http://schemas.microsoft.com/office/drawing/2014/main" id="{1793F6B0-23A8-4CBD-B09B-A8B477479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Oval 210">
              <a:extLst>
                <a:ext uri="{FF2B5EF4-FFF2-40B4-BE49-F238E27FC236}">
                  <a16:creationId xmlns:a16="http://schemas.microsoft.com/office/drawing/2014/main" id="{2CB4D55F-E8DA-93D9-A3E3-2C641E9BE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2" name="Freeform 211">
              <a:extLst>
                <a:ext uri="{FF2B5EF4-FFF2-40B4-BE49-F238E27FC236}">
                  <a16:creationId xmlns:a16="http://schemas.microsoft.com/office/drawing/2014/main" id="{C18B26CA-9BC8-E695-2825-B4357C4B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3" name="AutoShape 212">
              <a:extLst>
                <a:ext uri="{FF2B5EF4-FFF2-40B4-BE49-F238E27FC236}">
                  <a16:creationId xmlns:a16="http://schemas.microsoft.com/office/drawing/2014/main" id="{2CB86702-4DCB-49D6-96E2-1D05E003D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4" name="AutoShape 213">
              <a:extLst>
                <a:ext uri="{FF2B5EF4-FFF2-40B4-BE49-F238E27FC236}">
                  <a16:creationId xmlns:a16="http://schemas.microsoft.com/office/drawing/2014/main" id="{7781E17C-7EA3-8090-7C9A-62818A21F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5" name="Oval 214">
              <a:extLst>
                <a:ext uri="{FF2B5EF4-FFF2-40B4-BE49-F238E27FC236}">
                  <a16:creationId xmlns:a16="http://schemas.microsoft.com/office/drawing/2014/main" id="{9F6F0511-D978-B4E8-B357-07F986DB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6" name="Oval 215">
              <a:extLst>
                <a:ext uri="{FF2B5EF4-FFF2-40B4-BE49-F238E27FC236}">
                  <a16:creationId xmlns:a16="http://schemas.microsoft.com/office/drawing/2014/main" id="{708B73D6-E129-69CC-DB8F-CE5707A0C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7" name="Oval 216">
              <a:extLst>
                <a:ext uri="{FF2B5EF4-FFF2-40B4-BE49-F238E27FC236}">
                  <a16:creationId xmlns:a16="http://schemas.microsoft.com/office/drawing/2014/main" id="{3991478A-3772-126F-3008-33F3F3CAD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8" name="Rectangle 217">
              <a:extLst>
                <a:ext uri="{FF2B5EF4-FFF2-40B4-BE49-F238E27FC236}">
                  <a16:creationId xmlns:a16="http://schemas.microsoft.com/office/drawing/2014/main" id="{F848660A-F8A4-BC81-8EA5-528FA7CA4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87" name="Group 176">
            <a:extLst>
              <a:ext uri="{FF2B5EF4-FFF2-40B4-BE49-F238E27FC236}">
                <a16:creationId xmlns:a16="http://schemas.microsoft.com/office/drawing/2014/main" id="{E7C92EDB-B004-2ADE-5B59-42D9F18CD3FC}"/>
              </a:ext>
            </a:extLst>
          </p:cNvPr>
          <p:cNvGrpSpPr>
            <a:grpSpLocks/>
          </p:cNvGrpSpPr>
          <p:nvPr/>
        </p:nvGrpSpPr>
        <p:grpSpPr bwMode="auto">
          <a:xfrm>
            <a:off x="836658" y="1555063"/>
            <a:ext cx="4826032" cy="1719654"/>
            <a:chOff x="5" y="727"/>
            <a:chExt cx="2460" cy="1047"/>
          </a:xfrm>
        </p:grpSpPr>
        <p:sp>
          <p:nvSpPr>
            <p:cNvPr id="388" name="Text Box 45">
              <a:extLst>
                <a:ext uri="{FF2B5EF4-FFF2-40B4-BE49-F238E27FC236}">
                  <a16:creationId xmlns:a16="http://schemas.microsoft.com/office/drawing/2014/main" id="{E1E718F2-3D69-F281-6B4F-8461CF393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" y="1101"/>
              <a:ext cx="2332" cy="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handle data from multiple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sockets, add transport header (later used for demultiplexing)</a:t>
              </a:r>
            </a:p>
          </p:txBody>
        </p:sp>
        <p:sp>
          <p:nvSpPr>
            <p:cNvPr id="389" name="Rectangle 46">
              <a:extLst>
                <a:ext uri="{FF2B5EF4-FFF2-40B4-BE49-F238E27FC236}">
                  <a16:creationId xmlns:a16="http://schemas.microsoft.com/office/drawing/2014/main" id="{79348F3F-65DC-E69B-D788-89198A036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" y="901"/>
              <a:ext cx="2298" cy="873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390" name="Group 47">
              <a:extLst>
                <a:ext uri="{FF2B5EF4-FFF2-40B4-BE49-F238E27FC236}">
                  <a16:creationId xmlns:a16="http://schemas.microsoft.com/office/drawing/2014/main" id="{67816D4E-3B3A-44AD-838F-FCF23C0A38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" y="727"/>
              <a:ext cx="1854" cy="375"/>
              <a:chOff x="869" y="3567"/>
              <a:chExt cx="1780" cy="375"/>
            </a:xfrm>
          </p:grpSpPr>
          <p:sp>
            <p:nvSpPr>
              <p:cNvPr id="391" name="Rectangle 48">
                <a:extLst>
                  <a:ext uri="{FF2B5EF4-FFF2-40B4-BE49-F238E27FC236}">
                    <a16:creationId xmlns:a16="http://schemas.microsoft.com/office/drawing/2014/main" id="{B9A7CD63-507E-5541-9F40-F4174A7C7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" y="3732"/>
                <a:ext cx="1006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2" name="Text Box 49">
                <a:extLst>
                  <a:ext uri="{FF2B5EF4-FFF2-40B4-BE49-F238E27FC236}">
                    <a16:creationId xmlns:a16="http://schemas.microsoft.com/office/drawing/2014/main" id="{F3C0DE4E-ECC6-9471-A6E5-79F2FCA655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9" y="3567"/>
                <a:ext cx="1780" cy="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multiplexing as sender:</a:t>
                </a:r>
              </a:p>
            </p:txBody>
          </p:sp>
        </p:grpSp>
      </p:grpSp>
      <p:sp>
        <p:nvSpPr>
          <p:cNvPr id="393" name="Freeform 142">
            <a:extLst>
              <a:ext uri="{FF2B5EF4-FFF2-40B4-BE49-F238E27FC236}">
                <a16:creationId xmlns:a16="http://schemas.microsoft.com/office/drawing/2014/main" id="{09C3EDBB-62E2-6A2B-9DE1-7410C97CD7A7}"/>
              </a:ext>
            </a:extLst>
          </p:cNvPr>
          <p:cNvSpPr>
            <a:spLocks/>
          </p:cNvSpPr>
          <p:nvPr/>
        </p:nvSpPr>
        <p:spPr bwMode="auto">
          <a:xfrm>
            <a:off x="3852363" y="4450631"/>
            <a:ext cx="1962150" cy="1897063"/>
          </a:xfrm>
          <a:custGeom>
            <a:avLst/>
            <a:gdLst>
              <a:gd name="T0" fmla="*/ 0 w 1236"/>
              <a:gd name="T1" fmla="*/ 2147483647 h 1195"/>
              <a:gd name="T2" fmla="*/ 2147483647 w 1236"/>
              <a:gd name="T3" fmla="*/ 2147483647 h 1195"/>
              <a:gd name="T4" fmla="*/ 2147483647 w 1236"/>
              <a:gd name="T5" fmla="*/ 2147483647 h 1195"/>
              <a:gd name="T6" fmla="*/ 2147483647 w 1236"/>
              <a:gd name="T7" fmla="*/ 2147483647 h 1195"/>
              <a:gd name="T8" fmla="*/ 2147483647 w 1236"/>
              <a:gd name="T9" fmla="*/ 0 h 11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6" h="1195">
                <a:moveTo>
                  <a:pt x="0" y="202"/>
                </a:moveTo>
                <a:lnTo>
                  <a:pt x="6" y="1194"/>
                </a:lnTo>
                <a:lnTo>
                  <a:pt x="1236" y="1195"/>
                </a:lnTo>
                <a:lnTo>
                  <a:pt x="1227" y="150"/>
                </a:lnTo>
                <a:lnTo>
                  <a:pt x="1069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4" name="Freeform 141">
            <a:extLst>
              <a:ext uri="{FF2B5EF4-FFF2-40B4-BE49-F238E27FC236}">
                <a16:creationId xmlns:a16="http://schemas.microsoft.com/office/drawing/2014/main" id="{CC1ADD56-A84C-6AE1-1685-88AC31BC3C4E}"/>
              </a:ext>
            </a:extLst>
          </p:cNvPr>
          <p:cNvSpPr>
            <a:spLocks/>
          </p:cNvSpPr>
          <p:nvPr/>
        </p:nvSpPr>
        <p:spPr bwMode="auto">
          <a:xfrm>
            <a:off x="3788863" y="4425231"/>
            <a:ext cx="2160588" cy="1989138"/>
          </a:xfrm>
          <a:custGeom>
            <a:avLst/>
            <a:gdLst>
              <a:gd name="T0" fmla="*/ 0 w 1361"/>
              <a:gd name="T1" fmla="*/ 2147483647 h 1253"/>
              <a:gd name="T2" fmla="*/ 2147483647 w 1361"/>
              <a:gd name="T3" fmla="*/ 2147483647 h 1253"/>
              <a:gd name="T4" fmla="*/ 2147483647 w 1361"/>
              <a:gd name="T5" fmla="*/ 2147483647 h 1253"/>
              <a:gd name="T6" fmla="*/ 2147483647 w 1361"/>
              <a:gd name="T7" fmla="*/ 2147483647 h 1253"/>
              <a:gd name="T8" fmla="*/ 2147483647 w 1361"/>
              <a:gd name="T9" fmla="*/ 2147483647 h 1253"/>
              <a:gd name="T10" fmla="*/ 2147483647 w 1361"/>
              <a:gd name="T11" fmla="*/ 0 h 12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61" h="1253">
                <a:moveTo>
                  <a:pt x="0" y="216"/>
                </a:moveTo>
                <a:lnTo>
                  <a:pt x="7" y="1252"/>
                </a:lnTo>
                <a:lnTo>
                  <a:pt x="1320" y="1253"/>
                </a:lnTo>
                <a:lnTo>
                  <a:pt x="1361" y="1252"/>
                </a:lnTo>
                <a:lnTo>
                  <a:pt x="1353" y="114"/>
                </a:lnTo>
                <a:lnTo>
                  <a:pt x="1178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65A15C51-6C23-58B8-A97B-A751B822612F}"/>
              </a:ext>
            </a:extLst>
          </p:cNvPr>
          <p:cNvGrpSpPr/>
          <p:nvPr/>
        </p:nvGrpSpPr>
        <p:grpSpPr>
          <a:xfrm>
            <a:off x="4104510" y="4313817"/>
            <a:ext cx="3748969" cy="114880"/>
            <a:chOff x="4450940" y="4321755"/>
            <a:chExt cx="3748969" cy="114880"/>
          </a:xfrm>
        </p:grpSpPr>
        <p:sp>
          <p:nvSpPr>
            <p:cNvPr id="396" name="Left-Right Arrow 5">
              <a:extLst>
                <a:ext uri="{FF2B5EF4-FFF2-40B4-BE49-F238E27FC236}">
                  <a16:creationId xmlns:a16="http://schemas.microsoft.com/office/drawing/2014/main" id="{DDC8531C-9ED6-8B99-DAA8-1B7FC8B66C8F}"/>
                </a:ext>
              </a:extLst>
            </p:cNvPr>
            <p:cNvSpPr/>
            <p:nvPr/>
          </p:nvSpPr>
          <p:spPr>
            <a:xfrm rot="20821812">
              <a:off x="4450940" y="4321755"/>
              <a:ext cx="1216152" cy="99004"/>
            </a:xfrm>
            <a:prstGeom prst="leftRightArrow">
              <a:avLst/>
            </a:prstGeom>
            <a:solidFill>
              <a:srgbClr val="000090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7" name="Left-Right Arrow 260">
              <a:extLst>
                <a:ext uri="{FF2B5EF4-FFF2-40B4-BE49-F238E27FC236}">
                  <a16:creationId xmlns:a16="http://schemas.microsoft.com/office/drawing/2014/main" id="{3A5F1141-77E8-B064-D9B2-6759BA16800D}"/>
                </a:ext>
              </a:extLst>
            </p:cNvPr>
            <p:cNvSpPr/>
            <p:nvPr/>
          </p:nvSpPr>
          <p:spPr>
            <a:xfrm rot="778188" flipV="1">
              <a:off x="6983757" y="4337631"/>
              <a:ext cx="1216152" cy="99004"/>
            </a:xfrm>
            <a:prstGeom prst="leftRightArrow">
              <a:avLst/>
            </a:prstGeom>
            <a:solidFill>
              <a:srgbClr val="000090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88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animBg="1"/>
      <p:bldP spid="339" grpId="0" animBg="1"/>
      <p:bldP spid="344" grpId="0" animBg="1"/>
      <p:bldP spid="344" grpId="1" animBg="1"/>
      <p:bldP spid="393" grpId="0" animBg="1"/>
      <p:bldP spid="39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004F-AC90-4E41-FF6F-A0265DCAC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57C1F9-1A47-AD6B-5F06-295040F2BB13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4DC432-483C-9C9A-0A93-956AF240AF2B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Multiplexing/demultiplexing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BB9899-0CBD-DBAD-426F-6EB041F9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65D678-CA01-18CE-400B-A50AB4B288C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46E8C2-DB63-7060-EC63-2BC138EC99D5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068526-65B8-EDDC-AB82-9B6C43397A72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4485A5-846D-37B0-5C83-F84F832D6E15}"/>
              </a:ext>
            </a:extLst>
          </p:cNvPr>
          <p:cNvSpPr/>
          <p:nvPr/>
        </p:nvSpPr>
        <p:spPr>
          <a:xfrm>
            <a:off x="5319164" y="3507773"/>
            <a:ext cx="648720" cy="64138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ED76D-C200-B314-AAD0-76F102F533E1}"/>
              </a:ext>
            </a:extLst>
          </p:cNvPr>
          <p:cNvCxnSpPr/>
          <p:nvPr/>
        </p:nvCxnSpPr>
        <p:spPr>
          <a:xfrm flipV="1">
            <a:off x="5616305" y="4200469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63A1C2-38A3-8F1C-CB1B-05BBDA4C2E1D}"/>
              </a:ext>
            </a:extLst>
          </p:cNvPr>
          <p:cNvSpPr txBox="1"/>
          <p:nvPr/>
        </p:nvSpPr>
        <p:spPr>
          <a:xfrm>
            <a:off x="5428699" y="3441271"/>
            <a:ext cx="422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757DAA-77F0-12DA-6914-D4E12E8D51AB}"/>
              </a:ext>
            </a:extLst>
          </p:cNvPr>
          <p:cNvCxnSpPr/>
          <p:nvPr/>
        </p:nvCxnSpPr>
        <p:spPr>
          <a:xfrm flipH="1" flipV="1">
            <a:off x="4639246" y="2758868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65A89D-FFCE-F151-A65F-9C2D62F3AB19}"/>
              </a:ext>
            </a:extLst>
          </p:cNvPr>
          <p:cNvCxnSpPr/>
          <p:nvPr/>
        </p:nvCxnSpPr>
        <p:spPr>
          <a:xfrm flipV="1">
            <a:off x="5967884" y="2763522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7F53CB-3065-1771-B33E-60201C19F653}"/>
              </a:ext>
            </a:extLst>
          </p:cNvPr>
          <p:cNvCxnSpPr/>
          <p:nvPr/>
        </p:nvCxnSpPr>
        <p:spPr>
          <a:xfrm flipV="1">
            <a:off x="5612290" y="2556015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EAA719-FF51-84C3-E200-7D85D85A92E2}"/>
              </a:ext>
            </a:extLst>
          </p:cNvPr>
          <p:cNvSpPr txBox="1"/>
          <p:nvPr/>
        </p:nvSpPr>
        <p:spPr>
          <a:xfrm>
            <a:off x="4216816" y="5280638"/>
            <a:ext cx="27909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de-multiplexing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D79387-70D3-C50D-6C2C-89B0A682AF02}"/>
              </a:ext>
            </a:extLst>
          </p:cNvPr>
          <p:cNvGrpSpPr/>
          <p:nvPr/>
        </p:nvGrpSpPr>
        <p:grpSpPr>
          <a:xfrm>
            <a:off x="3726482" y="1817288"/>
            <a:ext cx="4710462" cy="2780838"/>
            <a:chOff x="3726482" y="1134776"/>
            <a:chExt cx="4710462" cy="2780838"/>
          </a:xfrm>
        </p:grpSpPr>
        <p:pic>
          <p:nvPicPr>
            <p:cNvPr id="16" name="Picture 2" descr="Image result for firefox logo">
              <a:extLst>
                <a:ext uri="{FF2B5EF4-FFF2-40B4-BE49-F238E27FC236}">
                  <a16:creationId xmlns:a16="http://schemas.microsoft.com/office/drawing/2014/main" id="{7AA66541-04D9-1840-7298-32E1FB00C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466" y="1134776"/>
              <a:ext cx="593575" cy="55066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Image result for skype logo">
              <a:extLst>
                <a:ext uri="{FF2B5EF4-FFF2-40B4-BE49-F238E27FC236}">
                  <a16:creationId xmlns:a16="http://schemas.microsoft.com/office/drawing/2014/main" id="{EA7178BD-F36B-FD6C-63C8-1F5CBDF050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338" y="1410111"/>
              <a:ext cx="593575" cy="59665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Image result for netflix logo png">
              <a:extLst>
                <a:ext uri="{FF2B5EF4-FFF2-40B4-BE49-F238E27FC236}">
                  <a16:creationId xmlns:a16="http://schemas.microsoft.com/office/drawing/2014/main" id="{289967B4-9CB7-420C-C936-7575B5ECD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637" y="1485789"/>
              <a:ext cx="1059694" cy="59056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998CF9B-8ED2-B678-7842-36AE2292C7ED}"/>
                </a:ext>
              </a:extLst>
            </p:cNvPr>
            <p:cNvCxnSpPr/>
            <p:nvPr/>
          </p:nvCxnSpPr>
          <p:spPr>
            <a:xfrm>
              <a:off x="3726482" y="3915614"/>
              <a:ext cx="392555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0BC01AC-6ED3-D656-F97C-63935AE64610}"/>
                </a:ext>
              </a:extLst>
            </p:cNvPr>
            <p:cNvCxnSpPr/>
            <p:nvPr/>
          </p:nvCxnSpPr>
          <p:spPr>
            <a:xfrm>
              <a:off x="3726482" y="2464553"/>
              <a:ext cx="449961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F44E8B-716B-B760-FA9C-294E6B62E7CB}"/>
                </a:ext>
              </a:extLst>
            </p:cNvPr>
            <p:cNvSpPr txBox="1"/>
            <p:nvPr/>
          </p:nvSpPr>
          <p:spPr>
            <a:xfrm>
              <a:off x="6867133" y="2931106"/>
              <a:ext cx="1358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transport</a:t>
              </a:r>
              <a:endParaRPr lang="en-US" sz="3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9F3F91-916D-29AF-0916-CC6D7DA5C79F}"/>
                </a:ext>
              </a:extLst>
            </p:cNvPr>
            <p:cNvSpPr txBox="1"/>
            <p:nvPr/>
          </p:nvSpPr>
          <p:spPr>
            <a:xfrm>
              <a:off x="6867133" y="2025176"/>
              <a:ext cx="1569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application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78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F6A6-42D2-8118-35E5-BF097FB6D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91829E-5D2A-51A7-00F1-9F0748F77BE3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3D9B81-91D3-CDB1-0432-787AE607D7AC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Multiplexing/demultiplexing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0D394-EB84-1139-BFF8-C43F6E0B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FF8568-CEE0-9A1E-B500-58AEA2ADC603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D3AE0-EB85-67CF-CA66-A8DB96357608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66F33A-7174-88EC-7B82-19479E5D4085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DOT to modify Palmetto express lanes in effort to reduce congestion - WSVN  7News | Miami News, Weather, Sports | Fort Lauderdale">
            <a:extLst>
              <a:ext uri="{FF2B5EF4-FFF2-40B4-BE49-F238E27FC236}">
                <a16:creationId xmlns:a16="http://schemas.microsoft.com/office/drawing/2014/main" id="{A2F98322-31B3-B4F8-849D-A09288608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007"/>
            <a:ext cx="12192000" cy="69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19817A-3424-14C6-672B-0B38D03FE371}"/>
              </a:ext>
            </a:extLst>
          </p:cNvPr>
          <p:cNvSpPr txBox="1"/>
          <p:nvPr/>
        </p:nvSpPr>
        <p:spPr>
          <a:xfrm>
            <a:off x="2859577" y="5354404"/>
            <a:ext cx="6467348" cy="132343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en-US" sz="8000" dirty="0">
                <a:effectLst>
                  <a:glow rad="8636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Demultiplexing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109369-24F8-059F-2989-DA5206FAB414}"/>
              </a:ext>
            </a:extLst>
          </p:cNvPr>
          <p:cNvCxnSpPr>
            <a:cxnSpLocks/>
          </p:cNvCxnSpPr>
          <p:nvPr/>
        </p:nvCxnSpPr>
        <p:spPr>
          <a:xfrm flipH="1" flipV="1">
            <a:off x="4651375" y="4281461"/>
            <a:ext cx="213360" cy="141224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BC1DE4-E33E-84A6-709D-CB6D5DF9DF9E}"/>
              </a:ext>
            </a:extLst>
          </p:cNvPr>
          <p:cNvCxnSpPr>
            <a:cxnSpLocks/>
          </p:cNvCxnSpPr>
          <p:nvPr/>
        </p:nvCxnSpPr>
        <p:spPr>
          <a:xfrm flipV="1">
            <a:off x="5781040" y="4347501"/>
            <a:ext cx="0" cy="134620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B56847-22B5-E63E-804B-D5AD0CCA972B}"/>
              </a:ext>
            </a:extLst>
          </p:cNvPr>
          <p:cNvCxnSpPr>
            <a:cxnSpLocks/>
          </p:cNvCxnSpPr>
          <p:nvPr/>
        </p:nvCxnSpPr>
        <p:spPr>
          <a:xfrm flipH="1" flipV="1">
            <a:off x="3100011" y="4614446"/>
            <a:ext cx="907243" cy="1079255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10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A1F13-B8E5-51DF-36D0-FC7B14C18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93EA8-2B24-9740-5E1C-C8AAFD00513F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66090F-B958-BB72-7A57-149E499D4321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Multiplexing/demultiplexing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C28C6-BB25-03E9-B4B3-31414227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8F7751-4712-8585-CA61-57B7899FBFCF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8F59C1-9CF4-5B47-CF51-07386FF648C9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215A83-21CF-0B1E-096C-CF78F13BF20C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121470-9940-A68E-78BE-842C65A0465B}"/>
              </a:ext>
            </a:extLst>
          </p:cNvPr>
          <p:cNvSpPr/>
          <p:nvPr/>
        </p:nvSpPr>
        <p:spPr>
          <a:xfrm>
            <a:off x="5319164" y="3471744"/>
            <a:ext cx="648720" cy="64138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3C390A-D7E5-1A3D-6F40-71F7472EEEE3}"/>
              </a:ext>
            </a:extLst>
          </p:cNvPr>
          <p:cNvCxnSpPr/>
          <p:nvPr/>
        </p:nvCxnSpPr>
        <p:spPr>
          <a:xfrm flipV="1">
            <a:off x="5616305" y="4164440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71EA40-5933-F61F-2570-3FEC6173EB28}"/>
              </a:ext>
            </a:extLst>
          </p:cNvPr>
          <p:cNvCxnSpPr/>
          <p:nvPr/>
        </p:nvCxnSpPr>
        <p:spPr>
          <a:xfrm flipH="1" flipV="1">
            <a:off x="4639246" y="2722839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2789EE-FAA4-F3EA-09F8-8830B4C94E2C}"/>
              </a:ext>
            </a:extLst>
          </p:cNvPr>
          <p:cNvCxnSpPr/>
          <p:nvPr/>
        </p:nvCxnSpPr>
        <p:spPr>
          <a:xfrm flipV="1">
            <a:off x="5967884" y="2727493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4EF720-816A-043A-36BA-AE5FA2F4C029}"/>
              </a:ext>
            </a:extLst>
          </p:cNvPr>
          <p:cNvCxnSpPr/>
          <p:nvPr/>
        </p:nvCxnSpPr>
        <p:spPr>
          <a:xfrm flipV="1">
            <a:off x="5612290" y="2519986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3FC458-B8BA-FFA9-1438-0C439384BC2A}"/>
              </a:ext>
            </a:extLst>
          </p:cNvPr>
          <p:cNvSpPr txBox="1"/>
          <p:nvPr/>
        </p:nvSpPr>
        <p:spPr>
          <a:xfrm>
            <a:off x="4503571" y="5244609"/>
            <a:ext cx="22455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multiplexing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59F5DC-4450-8BD6-4B7B-ADA6745A5902}"/>
              </a:ext>
            </a:extLst>
          </p:cNvPr>
          <p:cNvGrpSpPr/>
          <p:nvPr/>
        </p:nvGrpSpPr>
        <p:grpSpPr>
          <a:xfrm>
            <a:off x="3726482" y="1781259"/>
            <a:ext cx="4710462" cy="2780838"/>
            <a:chOff x="3726482" y="1134776"/>
            <a:chExt cx="4710462" cy="2780838"/>
          </a:xfrm>
        </p:grpSpPr>
        <p:pic>
          <p:nvPicPr>
            <p:cNvPr id="15" name="Picture 2" descr="Image result for firefox logo">
              <a:extLst>
                <a:ext uri="{FF2B5EF4-FFF2-40B4-BE49-F238E27FC236}">
                  <a16:creationId xmlns:a16="http://schemas.microsoft.com/office/drawing/2014/main" id="{23EB8D79-9EE4-3CDD-006C-36A0203FD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466" y="1134776"/>
              <a:ext cx="593575" cy="55066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Image result for skype logo">
              <a:extLst>
                <a:ext uri="{FF2B5EF4-FFF2-40B4-BE49-F238E27FC236}">
                  <a16:creationId xmlns:a16="http://schemas.microsoft.com/office/drawing/2014/main" id="{5D865FE5-DE68-1337-4CD1-5E63E3D19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338" y="1410111"/>
              <a:ext cx="593575" cy="59665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Image result for netflix logo png">
              <a:extLst>
                <a:ext uri="{FF2B5EF4-FFF2-40B4-BE49-F238E27FC236}">
                  <a16:creationId xmlns:a16="http://schemas.microsoft.com/office/drawing/2014/main" id="{FE68C323-B15E-7D34-611F-885C18D4C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637" y="1485789"/>
              <a:ext cx="1059694" cy="59056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2AAE57-3EDC-C89D-898E-613F20624584}"/>
                </a:ext>
              </a:extLst>
            </p:cNvPr>
            <p:cNvCxnSpPr/>
            <p:nvPr/>
          </p:nvCxnSpPr>
          <p:spPr>
            <a:xfrm>
              <a:off x="3726482" y="3915614"/>
              <a:ext cx="392555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BE4BD8-20AF-39E0-B84C-EA95F5E59FB5}"/>
                </a:ext>
              </a:extLst>
            </p:cNvPr>
            <p:cNvCxnSpPr/>
            <p:nvPr/>
          </p:nvCxnSpPr>
          <p:spPr>
            <a:xfrm>
              <a:off x="3726482" y="2464553"/>
              <a:ext cx="449961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4FDB70-8325-51DB-E904-4C341DC22A35}"/>
                </a:ext>
              </a:extLst>
            </p:cNvPr>
            <p:cNvSpPr txBox="1"/>
            <p:nvPr/>
          </p:nvSpPr>
          <p:spPr>
            <a:xfrm>
              <a:off x="6867133" y="2931106"/>
              <a:ext cx="1358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transport</a:t>
              </a:r>
              <a:endParaRPr lang="en-US" sz="3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7F14EE-E5E7-D647-7AD8-5109D379B401}"/>
                </a:ext>
              </a:extLst>
            </p:cNvPr>
            <p:cNvSpPr txBox="1"/>
            <p:nvPr/>
          </p:nvSpPr>
          <p:spPr>
            <a:xfrm>
              <a:off x="6867133" y="2025176"/>
              <a:ext cx="1569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application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864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E2FBE-B8DC-9277-A3C5-2ED18F20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CAF635-7409-06D2-FBA4-017C315496A3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6E7919-ED9D-43DC-E787-12CC062EEAD8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Multiplexing/demultiplexing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02C7A-E0C2-0A54-2AD6-0CE03D7E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A04C4A-BE51-CF42-0FEE-00700E4CC8C4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7605A-576A-B163-72CA-339223D910AD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D6F05-036C-C690-93DB-E69CB5F7FB64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A74BF5-F677-6CD4-6273-F766539C7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375403-0140-172B-A4C0-AE70844202B5}"/>
              </a:ext>
            </a:extLst>
          </p:cNvPr>
          <p:cNvSpPr txBox="1"/>
          <p:nvPr/>
        </p:nvSpPr>
        <p:spPr>
          <a:xfrm>
            <a:off x="3404140" y="4843419"/>
            <a:ext cx="5383718" cy="132343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en-US" sz="8000" dirty="0">
                <a:effectLst>
                  <a:glow rad="8636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Multiplexing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F7096A1-4575-D55D-D9E5-9F2A45865E11}"/>
              </a:ext>
            </a:extLst>
          </p:cNvPr>
          <p:cNvSpPr/>
          <p:nvPr/>
        </p:nvSpPr>
        <p:spPr>
          <a:xfrm>
            <a:off x="3794760" y="1681480"/>
            <a:ext cx="1169102" cy="2011680"/>
          </a:xfrm>
          <a:custGeom>
            <a:avLst/>
            <a:gdLst>
              <a:gd name="connsiteX0" fmla="*/ 812800 w 1169102"/>
              <a:gd name="connsiteY0" fmla="*/ 0 h 2011680"/>
              <a:gd name="connsiteX1" fmla="*/ 1168400 w 1169102"/>
              <a:gd name="connsiteY1" fmla="*/ 238760 h 2011680"/>
              <a:gd name="connsiteX2" fmla="*/ 731520 w 1169102"/>
              <a:gd name="connsiteY2" fmla="*/ 985520 h 2011680"/>
              <a:gd name="connsiteX3" fmla="*/ 0 w 1169102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9102" h="2011680">
                <a:moveTo>
                  <a:pt x="812800" y="0"/>
                </a:moveTo>
                <a:cubicBezTo>
                  <a:pt x="997373" y="37253"/>
                  <a:pt x="1181947" y="74507"/>
                  <a:pt x="1168400" y="238760"/>
                </a:cubicBezTo>
                <a:cubicBezTo>
                  <a:pt x="1154853" y="403013"/>
                  <a:pt x="926253" y="690033"/>
                  <a:pt x="731520" y="985520"/>
                </a:cubicBezTo>
                <a:cubicBezTo>
                  <a:pt x="536787" y="1281007"/>
                  <a:pt x="268393" y="1646343"/>
                  <a:pt x="0" y="2011680"/>
                </a:cubicBezTo>
              </a:path>
            </a:pathLst>
          </a:custGeom>
          <a:noFill/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6A0F34-2DA3-8210-54B8-63C89A7E8D93}"/>
              </a:ext>
            </a:extLst>
          </p:cNvPr>
          <p:cNvCxnSpPr/>
          <p:nvPr/>
        </p:nvCxnSpPr>
        <p:spPr>
          <a:xfrm flipH="1">
            <a:off x="4693920" y="1696720"/>
            <a:ext cx="853440" cy="267208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1BDD315-1D0A-6A41-49E0-8A117067C4BC}"/>
              </a:ext>
            </a:extLst>
          </p:cNvPr>
          <p:cNvSpPr/>
          <p:nvPr/>
        </p:nvSpPr>
        <p:spPr>
          <a:xfrm rot="1104996" flipH="1">
            <a:off x="6084743" y="1747680"/>
            <a:ext cx="1169102" cy="2180247"/>
          </a:xfrm>
          <a:custGeom>
            <a:avLst/>
            <a:gdLst>
              <a:gd name="connsiteX0" fmla="*/ 812800 w 1169102"/>
              <a:gd name="connsiteY0" fmla="*/ 0 h 2011680"/>
              <a:gd name="connsiteX1" fmla="*/ 1168400 w 1169102"/>
              <a:gd name="connsiteY1" fmla="*/ 238760 h 2011680"/>
              <a:gd name="connsiteX2" fmla="*/ 731520 w 1169102"/>
              <a:gd name="connsiteY2" fmla="*/ 985520 h 2011680"/>
              <a:gd name="connsiteX3" fmla="*/ 0 w 1169102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9102" h="2011680">
                <a:moveTo>
                  <a:pt x="812800" y="0"/>
                </a:moveTo>
                <a:cubicBezTo>
                  <a:pt x="997373" y="37253"/>
                  <a:pt x="1181947" y="74507"/>
                  <a:pt x="1168400" y="238760"/>
                </a:cubicBezTo>
                <a:cubicBezTo>
                  <a:pt x="1154853" y="403013"/>
                  <a:pt x="926253" y="690033"/>
                  <a:pt x="731520" y="985520"/>
                </a:cubicBezTo>
                <a:cubicBezTo>
                  <a:pt x="536787" y="1281007"/>
                  <a:pt x="268393" y="1646343"/>
                  <a:pt x="0" y="2011680"/>
                </a:cubicBezTo>
              </a:path>
            </a:pathLst>
          </a:custGeom>
          <a:noFill/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DC8D-3C61-1F32-D44F-3CF4525B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6F1AF8-E66B-15B3-734C-764D5E8C153C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2ACF723-660C-893B-128C-A1D8B3225FAA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Transport layer: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0C6BC-F1DD-3A0D-6F84-282D6DAA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046678-ED5A-AB62-7FAE-6196D1FEB6F1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050E99F-53E1-C6D8-5C78-AB26A02C04A7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E56BFE-E094-D870-4B24-7173A3AB83B2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2B27C7-7711-6DE5-1466-ACAEE6AF6611}"/>
              </a:ext>
            </a:extLst>
          </p:cNvPr>
          <p:cNvSpPr txBox="1">
            <a:spLocks/>
          </p:cNvSpPr>
          <p:nvPr/>
        </p:nvSpPr>
        <p:spPr>
          <a:xfrm>
            <a:off x="781763" y="1253331"/>
            <a:ext cx="4842088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buFont typeface="Arial" panose="020B0604020202020204" pitchFamily="34" charset="0"/>
              <a:buNone/>
            </a:pPr>
            <a:r>
              <a:rPr lang="en-US" altLang="en-US" sz="3200" i="1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goal:</a:t>
            </a:r>
            <a:r>
              <a:rPr lang="en-US" altLang="en-US" sz="3200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00050" indent="-285750">
              <a:buFont typeface="Wingdings" charset="2"/>
              <a:buChar char="§"/>
              <a:defRPr/>
            </a:pPr>
            <a:r>
              <a:rPr lang="en-US" sz="3200"/>
              <a:t>understand principles behind transport layer services:</a:t>
            </a:r>
          </a:p>
          <a:p>
            <a:pPr lvl="1">
              <a:buFont typeface="Arial"/>
              <a:buChar char="•"/>
              <a:defRPr/>
            </a:pPr>
            <a:r>
              <a:rPr lang="en-US" sz="2800"/>
              <a:t>multiplexing, demultiplexing</a:t>
            </a:r>
          </a:p>
          <a:p>
            <a:pPr lvl="1">
              <a:buFont typeface="Arial"/>
              <a:buChar char="•"/>
              <a:defRPr/>
            </a:pPr>
            <a:r>
              <a:rPr lang="en-US" sz="2800"/>
              <a:t>reliable data transfer</a:t>
            </a:r>
          </a:p>
          <a:p>
            <a:pPr lvl="1">
              <a:buFont typeface="Arial"/>
              <a:buChar char="•"/>
              <a:defRPr/>
            </a:pPr>
            <a:r>
              <a:rPr lang="en-US" sz="2800"/>
              <a:t>flow control</a:t>
            </a:r>
          </a:p>
          <a:p>
            <a:pPr lvl="1">
              <a:buFont typeface="Arial"/>
              <a:buChar char="•"/>
              <a:defRPr/>
            </a:pPr>
            <a:r>
              <a:rPr lang="en-US" sz="2800"/>
              <a:t>congestion control</a:t>
            </a:r>
            <a:endParaRPr lang="en-US" sz="3200"/>
          </a:p>
          <a:p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A83FF8C-A8BF-502A-7B6F-769A8BEC5A0D}"/>
              </a:ext>
            </a:extLst>
          </p:cNvPr>
          <p:cNvSpPr txBox="1">
            <a:spLocks noChangeArrowheads="1"/>
          </p:cNvSpPr>
          <p:nvPr/>
        </p:nvSpPr>
        <p:spPr>
          <a:xfrm>
            <a:off x="5968416" y="1815962"/>
            <a:ext cx="5994400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85750">
              <a:buFont typeface="Wingdings" charset="2"/>
              <a:buChar char="§"/>
              <a:defRPr/>
            </a:pPr>
            <a:r>
              <a:rPr lang="en-US" sz="3200"/>
              <a:t>learn about Internet transport layer protocols:</a:t>
            </a:r>
          </a:p>
          <a:p>
            <a:pPr lvl="1">
              <a:buFont typeface="Arial"/>
              <a:buChar char="•"/>
              <a:defRPr/>
            </a:pPr>
            <a:r>
              <a:rPr lang="en-US" sz="2800"/>
              <a:t>UDP: connectionless transport</a:t>
            </a:r>
          </a:p>
          <a:p>
            <a:pPr lvl="1">
              <a:buFont typeface="Arial"/>
              <a:buChar char="•"/>
              <a:defRPr/>
            </a:pPr>
            <a:r>
              <a:rPr lang="en-US" sz="2800"/>
              <a:t>TCP: connection-oriented reliable transport</a:t>
            </a:r>
          </a:p>
          <a:p>
            <a:pPr lvl="1">
              <a:buFont typeface="Arial"/>
              <a:buChar char="•"/>
              <a:defRPr/>
            </a:pPr>
            <a:r>
              <a:rPr lang="en-US" sz="2800"/>
              <a:t>TCP congestion control</a:t>
            </a:r>
            <a:endParaRPr lang="en-US"/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262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038F-0285-3CEB-0484-7D14604F9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8BA96A-995B-123D-F7E4-6A3448DB9E34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25A1B-EAE0-6010-EF9E-951C922E298A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How demultiplexing 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BAB00-4E58-E72C-B885-E49320C1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A84CBB-D5CF-46A4-8CC0-E013B5A4002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1AB408-5EE6-F4C1-ABFE-FEB1A88A9F1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9233FE-9A54-8B31-E059-41CF712590D9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E5AE3EE0-9A7F-3D9C-4EA2-FD136FE0D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99" y="1565761"/>
            <a:ext cx="5703304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receives IP datagrams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datagram has source IP address, destination IP address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datagram carries one transport-layer segment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segment has source, destination port number </a:t>
            </a:r>
          </a:p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uses 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IP addresses &amp; port numbers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to direct segment to appropriate socket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A2EA3D-8F7C-E208-B329-8240A8D1A44C}"/>
              </a:ext>
            </a:extLst>
          </p:cNvPr>
          <p:cNvGrpSpPr/>
          <p:nvPr/>
        </p:nvGrpSpPr>
        <p:grpSpPr>
          <a:xfrm>
            <a:off x="7543216" y="1704452"/>
            <a:ext cx="3414712" cy="4121150"/>
            <a:chOff x="7543216" y="1704452"/>
            <a:chExt cx="3414712" cy="4121150"/>
          </a:xfrm>
        </p:grpSpPr>
        <p:sp>
          <p:nvSpPr>
            <p:cNvPr id="24" name="Rectangle 75">
              <a:extLst>
                <a:ext uri="{FF2B5EF4-FFF2-40B4-BE49-F238E27FC236}">
                  <a16:creationId xmlns:a16="http://schemas.microsoft.com/office/drawing/2014/main" id="{DAD0B03C-C9E6-2200-9226-1E8035E06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3703" y="2048939"/>
              <a:ext cx="3324225" cy="32004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" name="Rectangle 65">
              <a:extLst>
                <a:ext uri="{FF2B5EF4-FFF2-40B4-BE49-F238E27FC236}">
                  <a16:creationId xmlns:a16="http://schemas.microsoft.com/office/drawing/2014/main" id="{00DE6B94-5F73-BEEA-544A-111FD2267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7503" y="2144189"/>
              <a:ext cx="3324225" cy="3200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" name="Text Box 63">
              <a:extLst>
                <a:ext uri="{FF2B5EF4-FFF2-40B4-BE49-F238E27FC236}">
                  <a16:creationId xmlns:a16="http://schemas.microsoft.com/office/drawing/2014/main" id="{832FE7D5-EBAC-6E97-5C74-6273889DC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7191" y="2156889"/>
              <a:ext cx="15636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 #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" name="Text Box 64">
              <a:extLst>
                <a:ext uri="{FF2B5EF4-FFF2-40B4-BE49-F238E27FC236}">
                  <a16:creationId xmlns:a16="http://schemas.microsoft.com/office/drawing/2014/main" id="{B474F394-5E37-61CE-5126-42F45ED19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3128" y="2156889"/>
              <a:ext cx="132873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 #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Line 66">
              <a:extLst>
                <a:ext uri="{FF2B5EF4-FFF2-40B4-BE49-F238E27FC236}">
                  <a16:creationId xmlns:a16="http://schemas.microsoft.com/office/drawing/2014/main" id="{A0FF3003-4AAC-1342-BFC8-9B19FF282A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7978" y="2544239"/>
              <a:ext cx="3328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" name="Line 68">
              <a:extLst>
                <a:ext uri="{FF2B5EF4-FFF2-40B4-BE49-F238E27FC236}">
                  <a16:creationId xmlns:a16="http://schemas.microsoft.com/office/drawing/2014/main" id="{911115FB-30E3-D19A-07DA-781713157F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7503" y="3534839"/>
              <a:ext cx="33242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Line 69">
              <a:extLst>
                <a:ext uri="{FF2B5EF4-FFF2-40B4-BE49-F238E27FC236}">
                  <a16:creationId xmlns:a16="http://schemas.microsoft.com/office/drawing/2014/main" id="{48B60260-BE2F-B79A-A2C7-3425ECCB7F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95803" y="2144189"/>
              <a:ext cx="0" cy="395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Text Box 70">
              <a:extLst>
                <a:ext uri="{FF2B5EF4-FFF2-40B4-BE49-F238E27FC236}">
                  <a16:creationId xmlns:a16="http://schemas.microsoft.com/office/drawing/2014/main" id="{5D2AB559-01FC-5632-C1B8-23137CFE0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0191" y="1704452"/>
              <a:ext cx="863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32 bits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4D4176F2-6C98-2958-FE09-F89636B161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3003" y="1910827"/>
              <a:ext cx="1200150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" name="Line 72">
              <a:extLst>
                <a:ext uri="{FF2B5EF4-FFF2-40B4-BE49-F238E27FC236}">
                  <a16:creationId xmlns:a16="http://schemas.microsoft.com/office/drawing/2014/main" id="{1BC6AB34-4718-7AF0-2D92-6BC03D67B8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7543216" y="1920352"/>
              <a:ext cx="11287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Text Box 73">
              <a:extLst>
                <a:ext uri="{FF2B5EF4-FFF2-40B4-BE49-F238E27FC236}">
                  <a16:creationId xmlns:a16="http://schemas.microsoft.com/office/drawing/2014/main" id="{F4CDF0B9-DF8D-41B1-23EC-8E08D028E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1266" y="3865039"/>
              <a:ext cx="1389062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data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(payload)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Text Box 74">
              <a:extLst>
                <a:ext uri="{FF2B5EF4-FFF2-40B4-BE49-F238E27FC236}">
                  <a16:creationId xmlns:a16="http://schemas.microsoft.com/office/drawing/2014/main" id="{372D6335-BE1E-AFE4-5489-C383ED30B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7091" y="2898252"/>
              <a:ext cx="22907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other header fields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Text Box 76">
              <a:extLst>
                <a:ext uri="{FF2B5EF4-FFF2-40B4-BE49-F238E27FC236}">
                  <a16:creationId xmlns:a16="http://schemas.microsoft.com/office/drawing/2014/main" id="{072AF75C-4D81-9666-42C7-D6C539FAB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0228" y="5428727"/>
              <a:ext cx="30607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TCP/UDP segment format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5DA97050-72B1-45BA-8076-B6C3594036E8}"/>
              </a:ext>
            </a:extLst>
          </p:cNvPr>
          <p:cNvSpPr/>
          <p:nvPr/>
        </p:nvSpPr>
        <p:spPr>
          <a:xfrm>
            <a:off x="7299923" y="1976355"/>
            <a:ext cx="2083205" cy="689091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F78CFD2-ABD5-54E3-0AC2-9F8C7B222683}"/>
              </a:ext>
            </a:extLst>
          </p:cNvPr>
          <p:cNvSpPr/>
          <p:nvPr/>
        </p:nvSpPr>
        <p:spPr>
          <a:xfrm>
            <a:off x="9014727" y="1985006"/>
            <a:ext cx="2083205" cy="689091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34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8443-8F9E-EF57-B983-291575B2D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E40E60-B782-6EB3-E1D3-661336DFC69F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CE1E72-7C93-E5A1-DA49-0A72B4714A55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Connectionless demultiplexing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970844-B232-27B6-26F8-3D7DF984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8D3785-4DEB-E562-FBE4-673309A9FB4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05AF56-70E7-237C-EC7E-FFC6A0DC28C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550197-D845-4423-DD0D-2E7D8786CF19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40533-4EC6-0A78-5F9F-98692650D3BA}"/>
              </a:ext>
            </a:extLst>
          </p:cNvPr>
          <p:cNvSpPr txBox="1">
            <a:spLocks noChangeArrowheads="1"/>
          </p:cNvSpPr>
          <p:nvPr/>
        </p:nvSpPr>
        <p:spPr>
          <a:xfrm>
            <a:off x="618065" y="1342976"/>
            <a:ext cx="5254159" cy="2113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Recall: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creating socket, must specify </a:t>
            </a:r>
            <a:r>
              <a:rPr kumimoji="0" lang="en-US" sz="3500" b="0" i="1" u="none" strike="noStrike" kern="1200" cap="none" spc="0" normalizeH="0" baseline="0" noProof="0" dirty="0">
                <a:ln>
                  <a:noFill/>
                </a:ln>
                <a:solidFill>
                  <a:srgbClr val="CD000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host-local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 #: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DatagramSocket mySocket1        = new DatagramSocket(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12534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);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105">
            <a:extLst>
              <a:ext uri="{FF2B5EF4-FFF2-40B4-BE49-F238E27FC236}">
                <a16:creationId xmlns:a16="http://schemas.microsoft.com/office/drawing/2014/main" id="{83CAF849-9B7B-759A-8862-66C8FB4E2740}"/>
              </a:ext>
            </a:extLst>
          </p:cNvPr>
          <p:cNvSpPr txBox="1">
            <a:spLocks noChangeArrowheads="1"/>
          </p:cNvSpPr>
          <p:nvPr/>
        </p:nvSpPr>
        <p:spPr>
          <a:xfrm>
            <a:off x="6594038" y="1333988"/>
            <a:ext cx="4894407" cy="2368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receiving host receives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UDP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 destination port # in segment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directs UDP segment to socket with that port #</a:t>
            </a:r>
          </a:p>
        </p:txBody>
      </p:sp>
      <p:sp>
        <p:nvSpPr>
          <p:cNvPr id="6" name="Rectangle 108">
            <a:extLst>
              <a:ext uri="{FF2B5EF4-FFF2-40B4-BE49-F238E27FC236}">
                <a16:creationId xmlns:a16="http://schemas.microsoft.com/office/drawing/2014/main" id="{DAA48DAA-8361-29A5-0DDF-EE52979C3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83" y="3147882"/>
            <a:ext cx="5227637" cy="275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7663" marR="0" lvl="0" indent="-2905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when creating datagram to send into UDP socket, must specify</a:t>
            </a:r>
          </a:p>
          <a:p>
            <a:pPr marL="858838" marR="0" lvl="1" indent="-2397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destination IP address</a:t>
            </a:r>
          </a:p>
          <a:p>
            <a:pPr marL="858838" marR="0" lvl="1" indent="-2397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destination port #</a:t>
            </a:r>
          </a:p>
        </p:txBody>
      </p:sp>
      <p:sp>
        <p:nvSpPr>
          <p:cNvPr id="9" name="Rectangle 111">
            <a:extLst>
              <a:ext uri="{FF2B5EF4-FFF2-40B4-BE49-F238E27FC236}">
                <a16:creationId xmlns:a16="http://schemas.microsoft.com/office/drawing/2014/main" id="{3BAC4AAE-A8A7-F044-A7EE-40B27184E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8378" y="4240163"/>
            <a:ext cx="5188153" cy="233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IP/UDP datagrams with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same dest. port #,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but different source IP addresses and/or source port numbers will be directed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same socket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at receiving host</a:t>
            </a:r>
          </a:p>
        </p:txBody>
      </p:sp>
      <p:sp>
        <p:nvSpPr>
          <p:cNvPr id="12" name="AutoShape 113">
            <a:extLst>
              <a:ext uri="{FF2B5EF4-FFF2-40B4-BE49-F238E27FC236}">
                <a16:creationId xmlns:a16="http://schemas.microsoft.com/office/drawing/2014/main" id="{98A31692-6F7F-F2A1-ACD8-197F4A50BC4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82260" y="3716177"/>
            <a:ext cx="560388" cy="311150"/>
          </a:xfrm>
          <a:prstGeom prst="rightArrow">
            <a:avLst>
              <a:gd name="adj1" fmla="val 50000"/>
              <a:gd name="adj2" fmla="val 45026"/>
            </a:avLst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B10C10-E381-80E8-D20B-48DEA961CCC8}"/>
              </a:ext>
            </a:extLst>
          </p:cNvPr>
          <p:cNvSpPr/>
          <p:nvPr/>
        </p:nvSpPr>
        <p:spPr>
          <a:xfrm>
            <a:off x="4021506" y="2706414"/>
            <a:ext cx="1909314" cy="9961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07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2" grpId="0" animBg="1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3EBDB-35A2-E8E5-46EF-E1B273E7C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B185D6-8450-943C-E477-E9231D03D0F1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E4C1FD-F79E-E2A8-39B4-79D627821964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Connectionless demultiplexing: an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7FCC0F-F567-FB35-E248-08EB62CA20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603F1B-EB89-C3A2-DFCE-40B64A918B4B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C20F50-273D-AA26-2569-08825FE4CB27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F3265D-5AFA-CDC1-4DDD-8D8CAE30F0AF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89">
            <a:extLst>
              <a:ext uri="{FF2B5EF4-FFF2-40B4-BE49-F238E27FC236}">
                <a16:creationId xmlns:a16="http://schemas.microsoft.com/office/drawing/2014/main" id="{7B61B8C1-4AD0-0864-4AD6-043482028FA1}"/>
              </a:ext>
            </a:extLst>
          </p:cNvPr>
          <p:cNvSpPr>
            <a:spLocks/>
          </p:cNvSpPr>
          <p:nvPr/>
        </p:nvSpPr>
        <p:spPr bwMode="auto">
          <a:xfrm>
            <a:off x="4607893" y="2581937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rgbClr val="B2B2B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Freeform 97">
            <a:extLst>
              <a:ext uri="{FF2B5EF4-FFF2-40B4-BE49-F238E27FC236}">
                <a16:creationId xmlns:a16="http://schemas.microsoft.com/office/drawing/2014/main" id="{C5ABA59C-087E-6C0C-FC14-CCF1D3CD333B}"/>
              </a:ext>
            </a:extLst>
          </p:cNvPr>
          <p:cNvSpPr>
            <a:spLocks/>
          </p:cNvSpPr>
          <p:nvPr/>
        </p:nvSpPr>
        <p:spPr bwMode="auto">
          <a:xfrm>
            <a:off x="1886031" y="2886737"/>
            <a:ext cx="397763" cy="2143904"/>
          </a:xfrm>
          <a:custGeom>
            <a:avLst/>
            <a:gdLst>
              <a:gd name="T0" fmla="*/ 2147483647 w 290"/>
              <a:gd name="T1" fmla="*/ 2147483647 h 1382"/>
              <a:gd name="T2" fmla="*/ 0 w 290"/>
              <a:gd name="T3" fmla="*/ 2147483647 h 1382"/>
              <a:gd name="T4" fmla="*/ 2147483647 w 290"/>
              <a:gd name="T5" fmla="*/ 0 h 1382"/>
              <a:gd name="T6" fmla="*/ 2147483647 w 290"/>
              <a:gd name="T7" fmla="*/ 2147483647 h 1382"/>
              <a:gd name="T8" fmla="*/ 2147483647 w 290"/>
              <a:gd name="T9" fmla="*/ 2147483647 h 1382"/>
              <a:gd name="T10" fmla="*/ 2147483647 w 290"/>
              <a:gd name="T11" fmla="*/ 2147483647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connsiteX0" fmla="*/ 517 w 10000"/>
              <a:gd name="connsiteY0" fmla="*/ 10000 h 10000"/>
              <a:gd name="connsiteX1" fmla="*/ 0 w 10000"/>
              <a:gd name="connsiteY1" fmla="*/ 9841 h 10000"/>
              <a:gd name="connsiteX2" fmla="*/ 10000 w 10000"/>
              <a:gd name="connsiteY2" fmla="*/ 0 h 10000"/>
              <a:gd name="connsiteX3" fmla="*/ 9793 w 10000"/>
              <a:gd name="connsiteY3" fmla="*/ 9103 h 10000"/>
              <a:gd name="connsiteX4" fmla="*/ 517 w 10000"/>
              <a:gd name="connsiteY4" fmla="*/ 10000 h 10000"/>
              <a:gd name="connsiteX0" fmla="*/ 0 w 9483"/>
              <a:gd name="connsiteY0" fmla="*/ 10000 h 10000"/>
              <a:gd name="connsiteX1" fmla="*/ 843 w 9483"/>
              <a:gd name="connsiteY1" fmla="*/ 8128 h 10000"/>
              <a:gd name="connsiteX2" fmla="*/ 9483 w 9483"/>
              <a:gd name="connsiteY2" fmla="*/ 0 h 10000"/>
              <a:gd name="connsiteX3" fmla="*/ 9276 w 9483"/>
              <a:gd name="connsiteY3" fmla="*/ 9103 h 10000"/>
              <a:gd name="connsiteX4" fmla="*/ 0 w 9483"/>
              <a:gd name="connsiteY4" fmla="*/ 10000 h 10000"/>
              <a:gd name="connsiteX0" fmla="*/ 2554 w 9111"/>
              <a:gd name="connsiteY0" fmla="*/ 9772 h 9772"/>
              <a:gd name="connsiteX1" fmla="*/ 0 w 9111"/>
              <a:gd name="connsiteY1" fmla="*/ 8128 h 9772"/>
              <a:gd name="connsiteX2" fmla="*/ 9111 w 9111"/>
              <a:gd name="connsiteY2" fmla="*/ 0 h 9772"/>
              <a:gd name="connsiteX3" fmla="*/ 8893 w 9111"/>
              <a:gd name="connsiteY3" fmla="*/ 9103 h 9772"/>
              <a:gd name="connsiteX4" fmla="*/ 2554 w 9111"/>
              <a:gd name="connsiteY4" fmla="*/ 9772 h 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1" h="9772">
                <a:moveTo>
                  <a:pt x="2554" y="9772"/>
                </a:moveTo>
                <a:lnTo>
                  <a:pt x="0" y="8128"/>
                </a:lnTo>
                <a:lnTo>
                  <a:pt x="9111" y="0"/>
                </a:lnTo>
                <a:cubicBezTo>
                  <a:pt x="9038" y="3034"/>
                  <a:pt x="8966" y="6069"/>
                  <a:pt x="8893" y="9103"/>
                </a:cubicBezTo>
                <a:lnTo>
                  <a:pt x="2554" y="9772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rgbClr val="B2B2B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Freeform 154">
            <a:extLst>
              <a:ext uri="{FF2B5EF4-FFF2-40B4-BE49-F238E27FC236}">
                <a16:creationId xmlns:a16="http://schemas.microsoft.com/office/drawing/2014/main" id="{F216EEF4-6A5C-B3C0-3C22-5E1815B25495}"/>
              </a:ext>
            </a:extLst>
          </p:cNvPr>
          <p:cNvSpPr>
            <a:spLocks/>
          </p:cNvSpPr>
          <p:nvPr/>
        </p:nvSpPr>
        <p:spPr bwMode="auto">
          <a:xfrm>
            <a:off x="9395793" y="2891499"/>
            <a:ext cx="430060" cy="2171151"/>
          </a:xfrm>
          <a:custGeom>
            <a:avLst/>
            <a:gdLst>
              <a:gd name="T0" fmla="*/ 2147483647 w 318"/>
              <a:gd name="T1" fmla="*/ 2147483647 h 1344"/>
              <a:gd name="T2" fmla="*/ 2147483647 w 318"/>
              <a:gd name="T3" fmla="*/ 0 h 1344"/>
              <a:gd name="T4" fmla="*/ 0 w 318"/>
              <a:gd name="T5" fmla="*/ 2147483647 h 1344"/>
              <a:gd name="T6" fmla="*/ 2147483647 w 318"/>
              <a:gd name="T7" fmla="*/ 2147483647 h 1344"/>
              <a:gd name="T8" fmla="*/ 2147483647 w 318"/>
              <a:gd name="T9" fmla="*/ 2147483647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10000 h 10176"/>
              <a:gd name="connsiteX1" fmla="*/ 377 w 10000"/>
              <a:gd name="connsiteY1" fmla="*/ 0 h 10176"/>
              <a:gd name="connsiteX2" fmla="*/ 0 w 10000"/>
              <a:gd name="connsiteY2" fmla="*/ 9107 h 10176"/>
              <a:gd name="connsiteX3" fmla="*/ 8519 w 10000"/>
              <a:gd name="connsiteY3" fmla="*/ 10176 h 10176"/>
              <a:gd name="connsiteX4" fmla="*/ 10000 w 10000"/>
              <a:gd name="connsiteY4" fmla="*/ 10000 h 10176"/>
              <a:gd name="connsiteX0" fmla="*/ 7767 w 8519"/>
              <a:gd name="connsiteY0" fmla="*/ 8356 h 10176"/>
              <a:gd name="connsiteX1" fmla="*/ 377 w 8519"/>
              <a:gd name="connsiteY1" fmla="*/ 0 h 10176"/>
              <a:gd name="connsiteX2" fmla="*/ 0 w 8519"/>
              <a:gd name="connsiteY2" fmla="*/ 9107 h 10176"/>
              <a:gd name="connsiteX3" fmla="*/ 8519 w 8519"/>
              <a:gd name="connsiteY3" fmla="*/ 10176 h 10176"/>
              <a:gd name="connsiteX4" fmla="*/ 7767 w 8519"/>
              <a:gd name="connsiteY4" fmla="*/ 8356 h 1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" h="10176">
                <a:moveTo>
                  <a:pt x="7767" y="8356"/>
                </a:moveTo>
                <a:lnTo>
                  <a:pt x="377" y="0"/>
                </a:lnTo>
                <a:cubicBezTo>
                  <a:pt x="251" y="3036"/>
                  <a:pt x="126" y="6071"/>
                  <a:pt x="0" y="9107"/>
                </a:cubicBezTo>
                <a:lnTo>
                  <a:pt x="8519" y="10176"/>
                </a:lnTo>
                <a:lnTo>
                  <a:pt x="7767" y="8356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B9004A50-7E86-AAD6-68EA-679C5DE89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143" y="2907374"/>
            <a:ext cx="12731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Line 25">
            <a:extLst>
              <a:ext uri="{FF2B5EF4-FFF2-40B4-BE49-F238E27FC236}">
                <a16:creationId xmlns:a16="http://schemas.microsoft.com/office/drawing/2014/main" id="{702673B5-785C-9214-E1FE-57456D2FAD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9668" y="366778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Text Box 26">
            <a:extLst>
              <a:ext uri="{FF2B5EF4-FFF2-40B4-BE49-F238E27FC236}">
                <a16:creationId xmlns:a16="http://schemas.microsoft.com/office/drawing/2014/main" id="{B34FD6B4-B1C1-8D23-B9A9-79A04CE63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805" y="365032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20" name="Line 27">
            <a:extLst>
              <a:ext uri="{FF2B5EF4-FFF2-40B4-BE49-F238E27FC236}">
                <a16:creationId xmlns:a16="http://schemas.microsoft.com/office/drawing/2014/main" id="{107C3ED4-FE9D-528E-D2CE-ABD528885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7605" y="398846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Line 28">
            <a:extLst>
              <a:ext uri="{FF2B5EF4-FFF2-40B4-BE49-F238E27FC236}">
                <a16:creationId xmlns:a16="http://schemas.microsoft.com/office/drawing/2014/main" id="{21485BE3-6AA6-1237-2A6D-4FF00DC0A1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3318" y="429802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Line 29">
            <a:extLst>
              <a:ext uri="{FF2B5EF4-FFF2-40B4-BE49-F238E27FC236}">
                <a16:creationId xmlns:a16="http://schemas.microsoft.com/office/drawing/2014/main" id="{D4F623CB-E2E7-2F25-157A-1E25264D2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3318" y="458377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Text Box 26">
            <a:extLst>
              <a:ext uri="{FF2B5EF4-FFF2-40B4-BE49-F238E27FC236}">
                <a16:creationId xmlns:a16="http://schemas.microsoft.com/office/drawing/2014/main" id="{B8C7643C-8C8F-0DA0-3544-A612413E8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1730" y="289784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24" name="Text Box 26">
            <a:extLst>
              <a:ext uri="{FF2B5EF4-FFF2-40B4-BE49-F238E27FC236}">
                <a16:creationId xmlns:a16="http://schemas.microsoft.com/office/drawing/2014/main" id="{9EDBEF29-D720-3107-226D-9C3B875C7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280" y="455519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25" name="Text Box 26">
            <a:extLst>
              <a:ext uri="{FF2B5EF4-FFF2-40B4-BE49-F238E27FC236}">
                <a16:creationId xmlns:a16="http://schemas.microsoft.com/office/drawing/2014/main" id="{8D8086A9-61FC-74BA-73E0-1BA25D8AF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330" y="426944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49ACB044-5DE9-284C-7AA2-A81146C9B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805" y="397417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27" name="Oval 110">
            <a:extLst>
              <a:ext uri="{FF2B5EF4-FFF2-40B4-BE49-F238E27FC236}">
                <a16:creationId xmlns:a16="http://schemas.microsoft.com/office/drawing/2014/main" id="{8CEBE24F-30A2-548E-90A7-BD7EBCFEC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6693" y="3183599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28" name="Group 111">
            <a:extLst>
              <a:ext uri="{FF2B5EF4-FFF2-40B4-BE49-F238E27FC236}">
                <a16:creationId xmlns:a16="http://schemas.microsoft.com/office/drawing/2014/main" id="{E07BFE60-A6E4-7B8D-2EAA-8374FD2C5F7A}"/>
              </a:ext>
            </a:extLst>
          </p:cNvPr>
          <p:cNvGrpSpPr>
            <a:grpSpLocks/>
          </p:cNvGrpSpPr>
          <p:nvPr/>
        </p:nvGrpSpPr>
        <p:grpSpPr bwMode="auto">
          <a:xfrm>
            <a:off x="2594943" y="3507449"/>
            <a:ext cx="620712" cy="228600"/>
            <a:chOff x="1287" y="2524"/>
            <a:chExt cx="260" cy="100"/>
          </a:xfrm>
        </p:grpSpPr>
        <p:sp>
          <p:nvSpPr>
            <p:cNvPr id="29" name="Rectangle 112">
              <a:extLst>
                <a:ext uri="{FF2B5EF4-FFF2-40B4-BE49-F238E27FC236}">
                  <a16:creationId xmlns:a16="http://schemas.microsoft.com/office/drawing/2014/main" id="{F4E6E72A-BEC3-46A9-A5ED-38D21B5A8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Rectangle 113">
              <a:extLst>
                <a:ext uri="{FF2B5EF4-FFF2-40B4-BE49-F238E27FC236}">
                  <a16:creationId xmlns:a16="http://schemas.microsoft.com/office/drawing/2014/main" id="{AF166F36-4C5D-A270-D482-6FA2CA7BB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Rectangle 114">
              <a:extLst>
                <a:ext uri="{FF2B5EF4-FFF2-40B4-BE49-F238E27FC236}">
                  <a16:creationId xmlns:a16="http://schemas.microsoft.com/office/drawing/2014/main" id="{6131C486-96DA-FEB1-AF6C-8DF545017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" name="Rectangle 115">
              <a:extLst>
                <a:ext uri="{FF2B5EF4-FFF2-40B4-BE49-F238E27FC236}">
                  <a16:creationId xmlns:a16="http://schemas.microsoft.com/office/drawing/2014/main" id="{CD649CC1-34CB-5EE6-A02B-1E4F5AAE1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3" name="Rectangle 24">
            <a:extLst>
              <a:ext uri="{FF2B5EF4-FFF2-40B4-BE49-F238E27FC236}">
                <a16:creationId xmlns:a16="http://schemas.microsoft.com/office/drawing/2014/main" id="{17B23D11-DB96-C148-DD90-EB77AB868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55" y="2674012"/>
            <a:ext cx="1473200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Line 25">
            <a:extLst>
              <a:ext uri="{FF2B5EF4-FFF2-40B4-BE49-F238E27FC236}">
                <a16:creationId xmlns:a16="http://schemas.microsoft.com/office/drawing/2014/main" id="{3361B531-D4DF-AC84-836C-B4802A4684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7005" y="3443949"/>
            <a:ext cx="146050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Text Box 26">
            <a:extLst>
              <a:ext uri="{FF2B5EF4-FFF2-40B4-BE49-F238E27FC236}">
                <a16:creationId xmlns:a16="http://schemas.microsoft.com/office/drawing/2014/main" id="{790C39AF-29DF-107C-B220-E5829E67E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443" y="342648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36" name="Line 27">
            <a:extLst>
              <a:ext uri="{FF2B5EF4-FFF2-40B4-BE49-F238E27FC236}">
                <a16:creationId xmlns:a16="http://schemas.microsoft.com/office/drawing/2014/main" id="{D5C4DFB9-2688-B8B6-7263-5014249EC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8593" y="3761449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Text Box 26">
            <a:extLst>
              <a:ext uri="{FF2B5EF4-FFF2-40B4-BE49-F238E27FC236}">
                <a16:creationId xmlns:a16="http://schemas.microsoft.com/office/drawing/2014/main" id="{4EFB41DC-7679-793E-E0FC-FE2E3EA0B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5268" y="264067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38" name="Text Box 26">
            <a:extLst>
              <a:ext uri="{FF2B5EF4-FFF2-40B4-BE49-F238E27FC236}">
                <a16:creationId xmlns:a16="http://schemas.microsoft.com/office/drawing/2014/main" id="{0ADFA3E5-BEE3-0022-1DAC-C1DD6E550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093" y="433136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39" name="Text Box 26">
            <a:extLst>
              <a:ext uri="{FF2B5EF4-FFF2-40B4-BE49-F238E27FC236}">
                <a16:creationId xmlns:a16="http://schemas.microsoft.com/office/drawing/2014/main" id="{2BD3C8B7-49F6-03F5-A2E3-32010226E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093" y="404561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40" name="Text Box 26">
            <a:extLst>
              <a:ext uri="{FF2B5EF4-FFF2-40B4-BE49-F238E27FC236}">
                <a16:creationId xmlns:a16="http://schemas.microsoft.com/office/drawing/2014/main" id="{9D97B53E-4801-0C2A-1AB4-AA1F619A5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093" y="374716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41" name="Line 27">
            <a:extLst>
              <a:ext uri="{FF2B5EF4-FFF2-40B4-BE49-F238E27FC236}">
                <a16:creationId xmlns:a16="http://schemas.microsoft.com/office/drawing/2014/main" id="{82CFAFB2-F763-95FB-7467-8B2556D54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418" y="4072599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Line 27">
            <a:extLst>
              <a:ext uri="{FF2B5EF4-FFF2-40B4-BE49-F238E27FC236}">
                <a16:creationId xmlns:a16="http://schemas.microsoft.com/office/drawing/2014/main" id="{DE8CFC6F-2FD7-DAB7-3DAC-6BC7BE601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2243" y="4371049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" name="Oval 128">
            <a:extLst>
              <a:ext uri="{FF2B5EF4-FFF2-40B4-BE49-F238E27FC236}">
                <a16:creationId xmlns:a16="http://schemas.microsoft.com/office/drawing/2014/main" id="{0730F90D-3280-EC44-9AD0-F409C597F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755" y="2980399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P1</a:t>
            </a:r>
          </a:p>
        </p:txBody>
      </p:sp>
      <p:grpSp>
        <p:nvGrpSpPr>
          <p:cNvPr id="44" name="Group 134">
            <a:extLst>
              <a:ext uri="{FF2B5EF4-FFF2-40B4-BE49-F238E27FC236}">
                <a16:creationId xmlns:a16="http://schemas.microsoft.com/office/drawing/2014/main" id="{5BB8319C-A5F4-BF2D-FE97-892376E078AC}"/>
              </a:ext>
            </a:extLst>
          </p:cNvPr>
          <p:cNvGrpSpPr>
            <a:grpSpLocks/>
          </p:cNvGrpSpPr>
          <p:nvPr/>
        </p:nvGrpSpPr>
        <p:grpSpPr bwMode="auto">
          <a:xfrm>
            <a:off x="5411168" y="3296312"/>
            <a:ext cx="887412" cy="228600"/>
            <a:chOff x="1383" y="2620"/>
            <a:chExt cx="260" cy="100"/>
          </a:xfrm>
        </p:grpSpPr>
        <p:sp>
          <p:nvSpPr>
            <p:cNvPr id="45" name="Rectangle 135">
              <a:extLst>
                <a:ext uri="{FF2B5EF4-FFF2-40B4-BE49-F238E27FC236}">
                  <a16:creationId xmlns:a16="http://schemas.microsoft.com/office/drawing/2014/main" id="{3C13626E-3FE4-E448-67CC-4C7DFE60D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6" name="Rectangle 136">
              <a:extLst>
                <a:ext uri="{FF2B5EF4-FFF2-40B4-BE49-F238E27FC236}">
                  <a16:creationId xmlns:a16="http://schemas.microsoft.com/office/drawing/2014/main" id="{EC500AAA-D166-942B-28DE-13358501E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Rectangle 137">
              <a:extLst>
                <a:ext uri="{FF2B5EF4-FFF2-40B4-BE49-F238E27FC236}">
                  <a16:creationId xmlns:a16="http://schemas.microsoft.com/office/drawing/2014/main" id="{44127D07-3E5D-63A2-DE56-6D2F98C7A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8" name="Rectangle 138">
              <a:extLst>
                <a:ext uri="{FF2B5EF4-FFF2-40B4-BE49-F238E27FC236}">
                  <a16:creationId xmlns:a16="http://schemas.microsoft.com/office/drawing/2014/main" id="{48BFB5EE-A002-7C77-CC04-A4448D40C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9" name="Rectangle 24">
            <a:extLst>
              <a:ext uri="{FF2B5EF4-FFF2-40B4-BE49-F238E27FC236}">
                <a16:creationId xmlns:a16="http://schemas.microsoft.com/office/drawing/2014/main" id="{AB57B9B5-8742-59A8-1265-FCBEB8C4F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205" y="2899437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Line 25">
            <a:extLst>
              <a:ext uri="{FF2B5EF4-FFF2-40B4-BE49-F238E27FC236}">
                <a16:creationId xmlns:a16="http://schemas.microsoft.com/office/drawing/2014/main" id="{D54CDFF6-A2D0-DFE1-F5E7-24BB5442DC80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3730" y="365984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26">
            <a:extLst>
              <a:ext uri="{FF2B5EF4-FFF2-40B4-BE49-F238E27FC236}">
                <a16:creationId xmlns:a16="http://schemas.microsoft.com/office/drawing/2014/main" id="{12D06977-9D04-4F10-1518-7DF2571DC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0868" y="364238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52" name="Line 27">
            <a:extLst>
              <a:ext uri="{FF2B5EF4-FFF2-40B4-BE49-F238E27FC236}">
                <a16:creationId xmlns:a16="http://schemas.microsoft.com/office/drawing/2014/main" id="{8D9DE91E-76CA-E1BF-6C35-CA7F79CA9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1668" y="398052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Line 28">
            <a:extLst>
              <a:ext uri="{FF2B5EF4-FFF2-40B4-BE49-F238E27FC236}">
                <a16:creationId xmlns:a16="http://schemas.microsoft.com/office/drawing/2014/main" id="{42F5E18D-9E6B-AE46-1E4D-31668FB58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7380" y="429008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Line 29">
            <a:extLst>
              <a:ext uri="{FF2B5EF4-FFF2-40B4-BE49-F238E27FC236}">
                <a16:creationId xmlns:a16="http://schemas.microsoft.com/office/drawing/2014/main" id="{7FC9CB3A-AFA2-7354-E1D7-26864338D3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7380" y="457583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Text Box 26">
            <a:extLst>
              <a:ext uri="{FF2B5EF4-FFF2-40B4-BE49-F238E27FC236}">
                <a16:creationId xmlns:a16="http://schemas.microsoft.com/office/drawing/2014/main" id="{BAAE03E0-E46D-B913-158A-7CA294724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793" y="288991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56" name="Text Box 26">
            <a:extLst>
              <a:ext uri="{FF2B5EF4-FFF2-40B4-BE49-F238E27FC236}">
                <a16:creationId xmlns:a16="http://schemas.microsoft.com/office/drawing/2014/main" id="{D19B5DBA-4841-BCD8-DC42-682BC2FD1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1343" y="454726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57" name="Text Box 26">
            <a:extLst>
              <a:ext uri="{FF2B5EF4-FFF2-40B4-BE49-F238E27FC236}">
                <a16:creationId xmlns:a16="http://schemas.microsoft.com/office/drawing/2014/main" id="{4400E290-BD3D-9D1B-9B4F-11C945E71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393" y="426151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58" name="Text Box 26">
            <a:extLst>
              <a:ext uri="{FF2B5EF4-FFF2-40B4-BE49-F238E27FC236}">
                <a16:creationId xmlns:a16="http://schemas.microsoft.com/office/drawing/2014/main" id="{04469661-A603-1E7E-78EA-4626E4987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0868" y="396623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59" name="Oval 153">
            <a:extLst>
              <a:ext uri="{FF2B5EF4-FFF2-40B4-BE49-F238E27FC236}">
                <a16:creationId xmlns:a16="http://schemas.microsoft.com/office/drawing/2014/main" id="{1CA2D894-0F46-9604-AE65-2869260D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755" y="3197887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P4</a:t>
            </a:r>
          </a:p>
        </p:txBody>
      </p:sp>
      <p:grpSp>
        <p:nvGrpSpPr>
          <p:cNvPr id="60" name="Group 156">
            <a:extLst>
              <a:ext uri="{FF2B5EF4-FFF2-40B4-BE49-F238E27FC236}">
                <a16:creationId xmlns:a16="http://schemas.microsoft.com/office/drawing/2014/main" id="{483BBCC7-45CC-A7EB-1CB2-CF5A15D8F66D}"/>
              </a:ext>
            </a:extLst>
          </p:cNvPr>
          <p:cNvGrpSpPr>
            <a:grpSpLocks/>
          </p:cNvGrpSpPr>
          <p:nvPr/>
        </p:nvGrpSpPr>
        <p:grpSpPr bwMode="auto">
          <a:xfrm>
            <a:off x="8454405" y="3529674"/>
            <a:ext cx="620713" cy="204788"/>
            <a:chOff x="1287" y="2524"/>
            <a:chExt cx="260" cy="100"/>
          </a:xfrm>
        </p:grpSpPr>
        <p:sp>
          <p:nvSpPr>
            <p:cNvPr id="61" name="Rectangle 157">
              <a:extLst>
                <a:ext uri="{FF2B5EF4-FFF2-40B4-BE49-F238E27FC236}">
                  <a16:creationId xmlns:a16="http://schemas.microsoft.com/office/drawing/2014/main" id="{940371D0-15B6-B38B-23BE-5D701350E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" name="Rectangle 158">
              <a:extLst>
                <a:ext uri="{FF2B5EF4-FFF2-40B4-BE49-F238E27FC236}">
                  <a16:creationId xmlns:a16="http://schemas.microsoft.com/office/drawing/2014/main" id="{FA470F93-80AF-28DE-6028-D92AC66B2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Rectangle 159">
              <a:extLst>
                <a:ext uri="{FF2B5EF4-FFF2-40B4-BE49-F238E27FC236}">
                  <a16:creationId xmlns:a16="http://schemas.microsoft.com/office/drawing/2014/main" id="{67773201-1729-764B-458D-A1B3D11E7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Rectangle 160">
              <a:extLst>
                <a:ext uri="{FF2B5EF4-FFF2-40B4-BE49-F238E27FC236}">
                  <a16:creationId xmlns:a16="http://schemas.microsoft.com/office/drawing/2014/main" id="{3A656C95-7FA1-1657-4CBC-CE720F4F9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65" name="Rectangle 174">
            <a:extLst>
              <a:ext uri="{FF2B5EF4-FFF2-40B4-BE49-F238E27FC236}">
                <a16:creationId xmlns:a16="http://schemas.microsoft.com/office/drawing/2014/main" id="{4834031E-63F9-DF20-0AE3-C90E567B5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62" y="2012097"/>
            <a:ext cx="3906061" cy="96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 = socket(AF_INET,SOCK_STREAM)</a:t>
            </a:r>
          </a:p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mySocket.bind(myaddr,</a:t>
            </a:r>
            <a:r>
              <a:rPr lang="en-US" sz="1600" b="1" dirty="0">
                <a:solidFill>
                  <a:srgbClr val="C00000"/>
                </a:solidFill>
                <a:latin typeface="Courier New" charset="0"/>
                <a:ea typeface="ＭＳ Ｐゴシック" charset="0"/>
              </a:rPr>
              <a:t>9157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);</a:t>
            </a:r>
          </a:p>
          <a:p>
            <a:pPr marL="115888" marR="0" lvl="0" indent="-1158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ＭＳ Ｐゴシック" charset="0"/>
              <a:cs typeface="+mn-cs"/>
            </a:endParaRPr>
          </a:p>
        </p:txBody>
      </p:sp>
      <p:sp>
        <p:nvSpPr>
          <p:cNvPr id="66" name="Line 177">
            <a:extLst>
              <a:ext uri="{FF2B5EF4-FFF2-40B4-BE49-F238E27FC236}">
                <a16:creationId xmlns:a16="http://schemas.microsoft.com/office/drawing/2014/main" id="{D1124815-1957-92C9-A1B2-E0C160418C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1480" y="3610637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7" name="Line 178">
            <a:extLst>
              <a:ext uri="{FF2B5EF4-FFF2-40B4-BE49-F238E27FC236}">
                <a16:creationId xmlns:a16="http://schemas.microsoft.com/office/drawing/2014/main" id="{77C04114-0790-8C39-34C1-056503BA80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005" y="3369337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8" name="Line 180">
            <a:extLst>
              <a:ext uri="{FF2B5EF4-FFF2-40B4-BE49-F238E27FC236}">
                <a16:creationId xmlns:a16="http://schemas.microsoft.com/office/drawing/2014/main" id="{55900D72-8E20-3C91-B75A-3B5EE17B3B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1480" y="5769637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9" name="Line 181">
            <a:extLst>
              <a:ext uri="{FF2B5EF4-FFF2-40B4-BE49-F238E27FC236}">
                <a16:creationId xmlns:a16="http://schemas.microsoft.com/office/drawing/2014/main" id="{B59B2E50-07BA-C031-1252-983E874142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180" y="3382037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0" name="Line 182">
            <a:extLst>
              <a:ext uri="{FF2B5EF4-FFF2-40B4-BE49-F238E27FC236}">
                <a16:creationId xmlns:a16="http://schemas.microsoft.com/office/drawing/2014/main" id="{907B4B7C-CEA3-D238-AEA6-F720B7439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9430" y="5610887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1" name="Line 183">
            <a:extLst>
              <a:ext uri="{FF2B5EF4-FFF2-40B4-BE49-F238E27FC236}">
                <a16:creationId xmlns:a16="http://schemas.microsoft.com/office/drawing/2014/main" id="{9B3B749B-1380-5423-0D1F-9D70829CB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080" y="3597937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2" name="Line 184">
            <a:extLst>
              <a:ext uri="{FF2B5EF4-FFF2-40B4-BE49-F238E27FC236}">
                <a16:creationId xmlns:a16="http://schemas.microsoft.com/office/drawing/2014/main" id="{ED94CD52-F17C-AADD-DF16-F40558FDA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841755" y="3648737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3" name="Line 185">
            <a:extLst>
              <a:ext uri="{FF2B5EF4-FFF2-40B4-BE49-F238E27FC236}">
                <a16:creationId xmlns:a16="http://schemas.microsoft.com/office/drawing/2014/main" id="{A4E78F87-2B21-E668-9F50-3A46983FF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280" y="3616987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4" name="Line 186">
            <a:extLst>
              <a:ext uri="{FF2B5EF4-FFF2-40B4-BE49-F238E27FC236}">
                <a16:creationId xmlns:a16="http://schemas.microsoft.com/office/drawing/2014/main" id="{0DB41A20-F729-0723-AB7F-43F6195B1B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4880" y="3388387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5" name="Line 187">
            <a:extLst>
              <a:ext uri="{FF2B5EF4-FFF2-40B4-BE49-F238E27FC236}">
                <a16:creationId xmlns:a16="http://schemas.microsoft.com/office/drawing/2014/main" id="{3D95BB9D-4A57-57A4-EC64-870B4ADBDF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230" y="3401087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6" name="Line 188">
            <a:extLst>
              <a:ext uri="{FF2B5EF4-FFF2-40B4-BE49-F238E27FC236}">
                <a16:creationId xmlns:a16="http://schemas.microsoft.com/office/drawing/2014/main" id="{B006CC6E-7962-6902-4F18-8D33C8C4E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7105" y="5788687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7" name="Line 189">
            <a:extLst>
              <a:ext uri="{FF2B5EF4-FFF2-40B4-BE49-F238E27FC236}">
                <a16:creationId xmlns:a16="http://schemas.microsoft.com/office/drawing/2014/main" id="{FE75F00E-FE21-32F0-42B9-D1CC68A8F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2830" y="5620412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78" name="Group 196">
            <a:extLst>
              <a:ext uri="{FF2B5EF4-FFF2-40B4-BE49-F238E27FC236}">
                <a16:creationId xmlns:a16="http://schemas.microsoft.com/office/drawing/2014/main" id="{8D35D45B-8392-8032-B1DC-20D5A25E0E4F}"/>
              </a:ext>
            </a:extLst>
          </p:cNvPr>
          <p:cNvGrpSpPr>
            <a:grpSpLocks/>
          </p:cNvGrpSpPr>
          <p:nvPr/>
        </p:nvGrpSpPr>
        <p:grpSpPr bwMode="auto">
          <a:xfrm>
            <a:off x="2534618" y="5869653"/>
            <a:ext cx="1658938" cy="657226"/>
            <a:chOff x="1309" y="3697"/>
            <a:chExt cx="1045" cy="414"/>
          </a:xfrm>
        </p:grpSpPr>
        <p:sp>
          <p:nvSpPr>
            <p:cNvPr id="79" name="Rectangle 193">
              <a:extLst>
                <a:ext uri="{FF2B5EF4-FFF2-40B4-BE49-F238E27FC236}">
                  <a16:creationId xmlns:a16="http://schemas.microsoft.com/office/drawing/2014/main" id="{2B6A573F-C902-D80A-DB94-3B4136953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0" name="Line 194">
              <a:extLst>
                <a:ext uri="{FF2B5EF4-FFF2-40B4-BE49-F238E27FC236}">
                  <a16:creationId xmlns:a16="http://schemas.microsoft.com/office/drawing/2014/main" id="{87B691E7-A75E-3D4D-5CCC-0B48DDE8AE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1" name="Text Box 195">
              <a:extLst>
                <a:ext uri="{FF2B5EF4-FFF2-40B4-BE49-F238E27FC236}">
                  <a16:creationId xmlns:a16="http://schemas.microsoft.com/office/drawing/2014/main" id="{59308728-8643-82C2-EDB4-B16D8EEBB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9" y="3822"/>
              <a:ext cx="100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9157</a:t>
              </a:r>
            </a:p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6428</a:t>
              </a:r>
            </a:p>
          </p:txBody>
        </p:sp>
      </p:grpSp>
      <p:grpSp>
        <p:nvGrpSpPr>
          <p:cNvPr id="82" name="Group 201">
            <a:extLst>
              <a:ext uri="{FF2B5EF4-FFF2-40B4-BE49-F238E27FC236}">
                <a16:creationId xmlns:a16="http://schemas.microsoft.com/office/drawing/2014/main" id="{3079034E-396D-8F96-5B17-CCDDC075DC70}"/>
              </a:ext>
            </a:extLst>
          </p:cNvPr>
          <p:cNvGrpSpPr>
            <a:grpSpLocks/>
          </p:cNvGrpSpPr>
          <p:nvPr/>
        </p:nvGrpSpPr>
        <p:grpSpPr bwMode="auto">
          <a:xfrm>
            <a:off x="3847481" y="4993353"/>
            <a:ext cx="1706563" cy="657226"/>
            <a:chOff x="2741" y="3750"/>
            <a:chExt cx="1075" cy="414"/>
          </a:xfrm>
        </p:grpSpPr>
        <p:sp>
          <p:nvSpPr>
            <p:cNvPr id="83" name="Rectangle 198">
              <a:extLst>
                <a:ext uri="{FF2B5EF4-FFF2-40B4-BE49-F238E27FC236}">
                  <a16:creationId xmlns:a16="http://schemas.microsoft.com/office/drawing/2014/main" id="{F469243A-E788-2B30-3C5C-D84449799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4" name="Line 199">
              <a:extLst>
                <a:ext uri="{FF2B5EF4-FFF2-40B4-BE49-F238E27FC236}">
                  <a16:creationId xmlns:a16="http://schemas.microsoft.com/office/drawing/2014/main" id="{54FD5F11-58F0-4FC4-4CCC-732B7FA34A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5" name="Text Box 200">
              <a:extLst>
                <a:ext uri="{FF2B5EF4-FFF2-40B4-BE49-F238E27FC236}">
                  <a16:creationId xmlns:a16="http://schemas.microsoft.com/office/drawing/2014/main" id="{06171DB6-B317-2E07-13C4-52DBCC451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100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6428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9157</a:t>
              </a:r>
            </a:p>
          </p:txBody>
        </p:sp>
      </p:grpSp>
      <p:grpSp>
        <p:nvGrpSpPr>
          <p:cNvPr id="86" name="Group 202">
            <a:extLst>
              <a:ext uri="{FF2B5EF4-FFF2-40B4-BE49-F238E27FC236}">
                <a16:creationId xmlns:a16="http://schemas.microsoft.com/office/drawing/2014/main" id="{FA5C7F87-0DD6-0BDF-767B-5A38B5187EBD}"/>
              </a:ext>
            </a:extLst>
          </p:cNvPr>
          <p:cNvGrpSpPr>
            <a:grpSpLocks/>
          </p:cNvGrpSpPr>
          <p:nvPr/>
        </p:nvGrpSpPr>
        <p:grpSpPr bwMode="auto">
          <a:xfrm>
            <a:off x="6871668" y="4993349"/>
            <a:ext cx="1341437" cy="652463"/>
            <a:chOff x="1509" y="3697"/>
            <a:chExt cx="845" cy="411"/>
          </a:xfrm>
        </p:grpSpPr>
        <p:sp>
          <p:nvSpPr>
            <p:cNvPr id="87" name="Rectangle 203">
              <a:extLst>
                <a:ext uri="{FF2B5EF4-FFF2-40B4-BE49-F238E27FC236}">
                  <a16:creationId xmlns:a16="http://schemas.microsoft.com/office/drawing/2014/main" id="{34F506E4-134C-593C-9942-BA2CD1570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" name="Line 204">
              <a:extLst>
                <a:ext uri="{FF2B5EF4-FFF2-40B4-BE49-F238E27FC236}">
                  <a16:creationId xmlns:a16="http://schemas.microsoft.com/office/drawing/2014/main" id="{592E0F0A-8CA0-B66C-3DA7-9299C66E8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Text Box 205">
              <a:extLst>
                <a:ext uri="{FF2B5EF4-FFF2-40B4-BE49-F238E27FC236}">
                  <a16:creationId xmlns:a16="http://schemas.microsoft.com/office/drawing/2014/main" id="{7278C20C-7027-8861-FF05-D3B738D94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9" y="3822"/>
              <a:ext cx="80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?</a:t>
              </a:r>
            </a:p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?</a:t>
              </a:r>
            </a:p>
          </p:txBody>
        </p:sp>
      </p:grpSp>
      <p:grpSp>
        <p:nvGrpSpPr>
          <p:cNvPr id="90" name="Group 206">
            <a:extLst>
              <a:ext uri="{FF2B5EF4-FFF2-40B4-BE49-F238E27FC236}">
                <a16:creationId xmlns:a16="http://schemas.microsoft.com/office/drawing/2014/main" id="{7DCC6881-DBC3-6FA1-4B82-A81B40769210}"/>
              </a:ext>
            </a:extLst>
          </p:cNvPr>
          <p:cNvGrpSpPr>
            <a:grpSpLocks/>
          </p:cNvGrpSpPr>
          <p:nvPr/>
        </p:nvGrpSpPr>
        <p:grpSpPr bwMode="auto">
          <a:xfrm>
            <a:off x="6112843" y="5847424"/>
            <a:ext cx="1389062" cy="652463"/>
            <a:chOff x="2741" y="3750"/>
            <a:chExt cx="875" cy="411"/>
          </a:xfrm>
        </p:grpSpPr>
        <p:sp>
          <p:nvSpPr>
            <p:cNvPr id="91" name="Rectangle 207">
              <a:extLst>
                <a:ext uri="{FF2B5EF4-FFF2-40B4-BE49-F238E27FC236}">
                  <a16:creationId xmlns:a16="http://schemas.microsoft.com/office/drawing/2014/main" id="{E2CE8A43-C5AD-52B4-6186-B8E767AD1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" name="Line 208">
              <a:extLst>
                <a:ext uri="{FF2B5EF4-FFF2-40B4-BE49-F238E27FC236}">
                  <a16:creationId xmlns:a16="http://schemas.microsoft.com/office/drawing/2014/main" id="{201228B2-3C17-F6E8-6DA5-71435BB845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3" name="Text Box 209">
              <a:extLst>
                <a:ext uri="{FF2B5EF4-FFF2-40B4-BE49-F238E27FC236}">
                  <a16:creationId xmlns:a16="http://schemas.microsoft.com/office/drawing/2014/main" id="{C2EE323E-2918-CA3A-4037-3CB98B7853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80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?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?</a:t>
              </a:r>
            </a:p>
          </p:txBody>
        </p:sp>
      </p:grpSp>
      <p:grpSp>
        <p:nvGrpSpPr>
          <p:cNvPr id="94" name="Group 214">
            <a:extLst>
              <a:ext uri="{FF2B5EF4-FFF2-40B4-BE49-F238E27FC236}">
                <a16:creationId xmlns:a16="http://schemas.microsoft.com/office/drawing/2014/main" id="{0ED39EEA-0B4F-09E0-AFF0-38F198BDDCDF}"/>
              </a:ext>
            </a:extLst>
          </p:cNvPr>
          <p:cNvGrpSpPr>
            <a:grpSpLocks/>
          </p:cNvGrpSpPr>
          <p:nvPr/>
        </p:nvGrpSpPr>
        <p:grpSpPr bwMode="auto">
          <a:xfrm>
            <a:off x="1418605" y="4485349"/>
            <a:ext cx="711200" cy="669925"/>
            <a:chOff x="-44" y="1473"/>
            <a:chExt cx="981" cy="1105"/>
          </a:xfrm>
        </p:grpSpPr>
        <p:pic>
          <p:nvPicPr>
            <p:cNvPr id="95" name="Picture 215" descr="desktop_computer_stylized_medium">
              <a:extLst>
                <a:ext uri="{FF2B5EF4-FFF2-40B4-BE49-F238E27FC236}">
                  <a16:creationId xmlns:a16="http://schemas.microsoft.com/office/drawing/2014/main" id="{A3DFE522-F129-0E85-F983-5232C5940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Freeform 216">
              <a:extLst>
                <a:ext uri="{FF2B5EF4-FFF2-40B4-BE49-F238E27FC236}">
                  <a16:creationId xmlns:a16="http://schemas.microsoft.com/office/drawing/2014/main" id="{6DB6FD99-0F85-46D9-1CE7-5A3CCFC160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7" name="Group 217">
            <a:extLst>
              <a:ext uri="{FF2B5EF4-FFF2-40B4-BE49-F238E27FC236}">
                <a16:creationId xmlns:a16="http://schemas.microsoft.com/office/drawing/2014/main" id="{2AC24289-580D-0699-5169-819C436E170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687893" y="4609174"/>
            <a:ext cx="711200" cy="669925"/>
            <a:chOff x="-44" y="1473"/>
            <a:chExt cx="981" cy="1105"/>
          </a:xfrm>
        </p:grpSpPr>
        <p:pic>
          <p:nvPicPr>
            <p:cNvPr id="98" name="Picture 218" descr="desktop_computer_stylized_medium">
              <a:extLst>
                <a:ext uri="{FF2B5EF4-FFF2-40B4-BE49-F238E27FC236}">
                  <a16:creationId xmlns:a16="http://schemas.microsoft.com/office/drawing/2014/main" id="{6C18DA50-0B24-2183-8B1B-865BA5504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Freeform 219">
              <a:extLst>
                <a:ext uri="{FF2B5EF4-FFF2-40B4-BE49-F238E27FC236}">
                  <a16:creationId xmlns:a16="http://schemas.microsoft.com/office/drawing/2014/main" id="{DEB6C606-29FB-BC39-09DF-3557D1E288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0" name="Group 220">
            <a:extLst>
              <a:ext uri="{FF2B5EF4-FFF2-40B4-BE49-F238E27FC236}">
                <a16:creationId xmlns:a16="http://schemas.microsoft.com/office/drawing/2014/main" id="{BC017C8E-88AD-B22D-91C6-46109FEB3B73}"/>
              </a:ext>
            </a:extLst>
          </p:cNvPr>
          <p:cNvGrpSpPr>
            <a:grpSpLocks/>
          </p:cNvGrpSpPr>
          <p:nvPr/>
        </p:nvGrpSpPr>
        <p:grpSpPr bwMode="auto">
          <a:xfrm>
            <a:off x="4511055" y="4007512"/>
            <a:ext cx="358775" cy="704850"/>
            <a:chOff x="4140" y="429"/>
            <a:chExt cx="1425" cy="2396"/>
          </a:xfrm>
        </p:grpSpPr>
        <p:sp>
          <p:nvSpPr>
            <p:cNvPr id="101" name="Freeform 221">
              <a:extLst>
                <a:ext uri="{FF2B5EF4-FFF2-40B4-BE49-F238E27FC236}">
                  <a16:creationId xmlns:a16="http://schemas.microsoft.com/office/drawing/2014/main" id="{E3FBA954-231D-67CC-7C07-D6DC82524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Rectangle 222">
              <a:extLst>
                <a:ext uri="{FF2B5EF4-FFF2-40B4-BE49-F238E27FC236}">
                  <a16:creationId xmlns:a16="http://schemas.microsoft.com/office/drawing/2014/main" id="{D2D1DADA-284F-AEFC-6F55-D46505B92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3" name="Freeform 223">
              <a:extLst>
                <a:ext uri="{FF2B5EF4-FFF2-40B4-BE49-F238E27FC236}">
                  <a16:creationId xmlns:a16="http://schemas.microsoft.com/office/drawing/2014/main" id="{1A718158-4049-9CE0-B201-5A8D64E46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Freeform 224">
              <a:extLst>
                <a:ext uri="{FF2B5EF4-FFF2-40B4-BE49-F238E27FC236}">
                  <a16:creationId xmlns:a16="http://schemas.microsoft.com/office/drawing/2014/main" id="{0E715212-B5AE-AB84-4450-66D88340A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Rectangle 225">
              <a:extLst>
                <a:ext uri="{FF2B5EF4-FFF2-40B4-BE49-F238E27FC236}">
                  <a16:creationId xmlns:a16="http://schemas.microsoft.com/office/drawing/2014/main" id="{E8570D44-AEF8-431A-E340-C93E58003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6" name="Group 226">
              <a:extLst>
                <a:ext uri="{FF2B5EF4-FFF2-40B4-BE49-F238E27FC236}">
                  <a16:creationId xmlns:a16="http://schemas.microsoft.com/office/drawing/2014/main" id="{8E0DA4EF-4CC7-1CDD-2F41-82C7D2FDF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1" name="AutoShape 227">
                <a:extLst>
                  <a:ext uri="{FF2B5EF4-FFF2-40B4-BE49-F238E27FC236}">
                    <a16:creationId xmlns:a16="http://schemas.microsoft.com/office/drawing/2014/main" id="{A550C08D-225C-A010-25DB-A4B770F3D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2" name="AutoShape 228">
                <a:extLst>
                  <a:ext uri="{FF2B5EF4-FFF2-40B4-BE49-F238E27FC236}">
                    <a16:creationId xmlns:a16="http://schemas.microsoft.com/office/drawing/2014/main" id="{0DF699DA-C35D-5D9C-D431-F8A7AA890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7" name="Rectangle 229">
              <a:extLst>
                <a:ext uri="{FF2B5EF4-FFF2-40B4-BE49-F238E27FC236}">
                  <a16:creationId xmlns:a16="http://schemas.microsoft.com/office/drawing/2014/main" id="{79A1471B-C7B0-1016-C428-296DA939B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8" name="Group 230">
              <a:extLst>
                <a:ext uri="{FF2B5EF4-FFF2-40B4-BE49-F238E27FC236}">
                  <a16:creationId xmlns:a16="http://schemas.microsoft.com/office/drawing/2014/main" id="{EB86F8A9-1E9D-CBA1-8DD3-8AA8AF1C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9" name="AutoShape 231">
                <a:extLst>
                  <a:ext uri="{FF2B5EF4-FFF2-40B4-BE49-F238E27FC236}">
                    <a16:creationId xmlns:a16="http://schemas.microsoft.com/office/drawing/2014/main" id="{6BA51FEB-C42D-806E-402D-D47BD0C12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0" name="AutoShape 232">
                <a:extLst>
                  <a:ext uri="{FF2B5EF4-FFF2-40B4-BE49-F238E27FC236}">
                    <a16:creationId xmlns:a16="http://schemas.microsoft.com/office/drawing/2014/main" id="{89C38264-0D7F-DCF6-82CD-36F15EEDE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9" name="Rectangle 233">
              <a:extLst>
                <a:ext uri="{FF2B5EF4-FFF2-40B4-BE49-F238E27FC236}">
                  <a16:creationId xmlns:a16="http://schemas.microsoft.com/office/drawing/2014/main" id="{8ABC7A75-A5BA-DB4A-E6D6-6D2FC619E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Rectangle 234">
              <a:extLst>
                <a:ext uri="{FF2B5EF4-FFF2-40B4-BE49-F238E27FC236}">
                  <a16:creationId xmlns:a16="http://schemas.microsoft.com/office/drawing/2014/main" id="{046EC451-BB4F-8D7B-D3B6-F9A9C0E46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1" name="Group 235">
              <a:extLst>
                <a:ext uri="{FF2B5EF4-FFF2-40B4-BE49-F238E27FC236}">
                  <a16:creationId xmlns:a16="http://schemas.microsoft.com/office/drawing/2014/main" id="{CBD3E1BC-EF6D-3D2C-2365-C5D7DA30B2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7" name="AutoShape 236">
                <a:extLst>
                  <a:ext uri="{FF2B5EF4-FFF2-40B4-BE49-F238E27FC236}">
                    <a16:creationId xmlns:a16="http://schemas.microsoft.com/office/drawing/2014/main" id="{30834E2F-2CE0-E45D-CD1E-4AA4BC241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8" name="AutoShape 237">
                <a:extLst>
                  <a:ext uri="{FF2B5EF4-FFF2-40B4-BE49-F238E27FC236}">
                    <a16:creationId xmlns:a16="http://schemas.microsoft.com/office/drawing/2014/main" id="{72A70334-949A-4B64-C56F-7EFAE9250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2" name="Freeform 238">
              <a:extLst>
                <a:ext uri="{FF2B5EF4-FFF2-40B4-BE49-F238E27FC236}">
                  <a16:creationId xmlns:a16="http://schemas.microsoft.com/office/drawing/2014/main" id="{1640632F-A23A-81E9-9F5D-46BC48D75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3" name="Group 239">
              <a:extLst>
                <a:ext uri="{FF2B5EF4-FFF2-40B4-BE49-F238E27FC236}">
                  <a16:creationId xmlns:a16="http://schemas.microsoft.com/office/drawing/2014/main" id="{FED16880-DDCD-8700-02AD-63A341095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5" name="AutoShape 240">
                <a:extLst>
                  <a:ext uri="{FF2B5EF4-FFF2-40B4-BE49-F238E27FC236}">
                    <a16:creationId xmlns:a16="http://schemas.microsoft.com/office/drawing/2014/main" id="{A0429E23-9FB7-A343-7314-F912D0651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6" name="AutoShape 241">
                <a:extLst>
                  <a:ext uri="{FF2B5EF4-FFF2-40B4-BE49-F238E27FC236}">
                    <a16:creationId xmlns:a16="http://schemas.microsoft.com/office/drawing/2014/main" id="{E15910A9-59C9-9BE3-3AF0-403D54278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94832D3-82DD-52EE-81C0-0AD918DC1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5" name="Freeform 243">
              <a:extLst>
                <a:ext uri="{FF2B5EF4-FFF2-40B4-BE49-F238E27FC236}">
                  <a16:creationId xmlns:a16="http://schemas.microsoft.com/office/drawing/2014/main" id="{62E3308E-E7D1-0BCC-D1F1-A1B298DBA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Freeform 244">
              <a:extLst>
                <a:ext uri="{FF2B5EF4-FFF2-40B4-BE49-F238E27FC236}">
                  <a16:creationId xmlns:a16="http://schemas.microsoft.com/office/drawing/2014/main" id="{7A460280-3122-9486-68BC-D657EC81A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ACAA7C-D90C-3417-05D5-A5B5AE835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Freeform 246">
              <a:extLst>
                <a:ext uri="{FF2B5EF4-FFF2-40B4-BE49-F238E27FC236}">
                  <a16:creationId xmlns:a16="http://schemas.microsoft.com/office/drawing/2014/main" id="{DEC0E317-A7AC-131F-09E6-6E39645B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AutoShape 247">
              <a:extLst>
                <a:ext uri="{FF2B5EF4-FFF2-40B4-BE49-F238E27FC236}">
                  <a16:creationId xmlns:a16="http://schemas.microsoft.com/office/drawing/2014/main" id="{F29AC229-A867-0DDB-FB75-9A5C1DF41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AutoShape 248">
              <a:extLst>
                <a:ext uri="{FF2B5EF4-FFF2-40B4-BE49-F238E27FC236}">
                  <a16:creationId xmlns:a16="http://schemas.microsoft.com/office/drawing/2014/main" id="{72459441-3574-C59C-630E-6A901B3FB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0D47F2C-91CF-2A33-2A21-ACC6C0B63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FB5456A-0DBA-C1C0-973B-30666AAB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7815EA1-5C7E-3DD3-5D36-4EF774E6D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9AEEF3E-37C6-3FA4-E497-EA2E24FDC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7CE291A-6FEC-22C8-CE14-EBC17F44E3E7}"/>
              </a:ext>
            </a:extLst>
          </p:cNvPr>
          <p:cNvSpPr txBox="1"/>
          <p:nvPr/>
        </p:nvSpPr>
        <p:spPr>
          <a:xfrm>
            <a:off x="3302848" y="580116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3425352-32D6-0FDB-56F0-655C190388B2}"/>
              </a:ext>
            </a:extLst>
          </p:cNvPr>
          <p:cNvSpPr txBox="1"/>
          <p:nvPr/>
        </p:nvSpPr>
        <p:spPr>
          <a:xfrm>
            <a:off x="4431293" y="492614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5ED572-C16E-3CEA-B946-BBE42111AFCA}"/>
              </a:ext>
            </a:extLst>
          </p:cNvPr>
          <p:cNvSpPr txBox="1"/>
          <p:nvPr/>
        </p:nvSpPr>
        <p:spPr>
          <a:xfrm>
            <a:off x="6710444" y="57771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21700E9-B3EC-F23B-B579-89E1B19DA01B}"/>
              </a:ext>
            </a:extLst>
          </p:cNvPr>
          <p:cNvSpPr txBox="1"/>
          <p:nvPr/>
        </p:nvSpPr>
        <p:spPr>
          <a:xfrm>
            <a:off x="7304633" y="49227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37" name="Rectangle 174">
            <a:extLst>
              <a:ext uri="{FF2B5EF4-FFF2-40B4-BE49-F238E27FC236}">
                <a16:creationId xmlns:a16="http://schemas.microsoft.com/office/drawing/2014/main" id="{DCC48D7D-A96D-7B83-8885-824E9196C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87" y="2071507"/>
            <a:ext cx="3906061" cy="96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 = socket(AF_INET,SOCK_STREAM)</a:t>
            </a:r>
          </a:p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mySocket.bind(myaddr,</a:t>
            </a:r>
            <a:r>
              <a:rPr lang="en-US" sz="1600" b="1" dirty="0">
                <a:solidFill>
                  <a:srgbClr val="C00000"/>
                </a:solidFill>
                <a:latin typeface="Courier New" charset="0"/>
                <a:ea typeface="ＭＳ Ｐゴシック" charset="0"/>
              </a:rPr>
              <a:t>5775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);</a:t>
            </a:r>
          </a:p>
          <a:p>
            <a:pPr marL="115888" marR="0" lvl="0" indent="-1158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ＭＳ Ｐゴシック" charset="0"/>
              <a:cs typeface="+mn-cs"/>
            </a:endParaRPr>
          </a:p>
        </p:txBody>
      </p:sp>
      <p:sp>
        <p:nvSpPr>
          <p:cNvPr id="138" name="Rectangle 174">
            <a:extLst>
              <a:ext uri="{FF2B5EF4-FFF2-40B4-BE49-F238E27FC236}">
                <a16:creationId xmlns:a16="http://schemas.microsoft.com/office/drawing/2014/main" id="{CA38B580-E8A4-CFAC-A10C-C56A09411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476" y="1216517"/>
            <a:ext cx="3906061" cy="96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 = socket(AF_INET,SOCK_DGRAM)</a:t>
            </a:r>
          </a:p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mySocket.bind(myaddr,</a:t>
            </a:r>
            <a:r>
              <a:rPr lang="en-US" sz="1600" b="1" dirty="0">
                <a:solidFill>
                  <a:srgbClr val="C00000"/>
                </a:solidFill>
                <a:latin typeface="Courier New" charset="0"/>
                <a:ea typeface="ＭＳ Ｐゴシック" charset="0"/>
              </a:rPr>
              <a:t>6428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);</a:t>
            </a:r>
          </a:p>
          <a:p>
            <a:pPr marL="115888" marR="0" lvl="0" indent="-1158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40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37" grpId="0"/>
      <p:bldP spid="1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3DBE6-A753-7EFE-27F7-4E47A6BB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32C857-1560-1512-FA69-32684CDD6757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29D6B1-7D9F-F693-B6A2-5B35BB8BAE7B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Connection-oriented demultiplexing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82945-BE17-7DFC-1FC4-83ECE79A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B1663C-A52B-21A7-9A58-91A3ECD90F8C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0082C8-860C-56A0-1335-EA0D45AC99F9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435595-A977-A2CD-AF50-379B6397E8A4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EAADDE-5EF1-FD21-55A0-F7DADCED5F8D}"/>
              </a:ext>
            </a:extLst>
          </p:cNvPr>
          <p:cNvSpPr txBox="1">
            <a:spLocks noChangeArrowheads="1"/>
          </p:cNvSpPr>
          <p:nvPr/>
        </p:nvSpPr>
        <p:spPr>
          <a:xfrm>
            <a:off x="798689" y="1326433"/>
            <a:ext cx="4770837" cy="2942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2762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TCP socket identified by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4-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tuple: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IP address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port number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 IP address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 port number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3AC655-301B-1627-369A-34E819A7C524}"/>
              </a:ext>
            </a:extLst>
          </p:cNvPr>
          <p:cNvSpPr txBox="1">
            <a:spLocks noChangeArrowheads="1"/>
          </p:cNvSpPr>
          <p:nvPr/>
        </p:nvSpPr>
        <p:spPr>
          <a:xfrm>
            <a:off x="6476415" y="1341440"/>
            <a:ext cx="5036711" cy="497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8313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 may support many simultaneous TCP sockets: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socket identified by its own 4-tuple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socket associated with a different connecting client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900D301-2535-F793-221D-5263D4F1219C}"/>
              </a:ext>
            </a:extLst>
          </p:cNvPr>
          <p:cNvSpPr txBox="1">
            <a:spLocks noChangeArrowheads="1"/>
          </p:cNvSpPr>
          <p:nvPr/>
        </p:nvSpPr>
        <p:spPr>
          <a:xfrm>
            <a:off x="784324" y="4115107"/>
            <a:ext cx="4770837" cy="2228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2698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demux: receiver uses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four values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(4-tuple)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direct segment to appropriate socket</a:t>
            </a:r>
          </a:p>
        </p:txBody>
      </p:sp>
    </p:spTree>
    <p:extLst>
      <p:ext uri="{BB962C8B-B14F-4D97-AF65-F5344CB8AC3E}">
        <p14:creationId xmlns:p14="http://schemas.microsoft.com/office/powerpoint/2010/main" val="15895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8BCAF-3654-8ED0-3D9E-F3176D121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68A7FC-84EB-EC96-0A2A-686C4342A4EC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1E96E1-9616-6BD4-5705-CD0A50570975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Connection-oriented demultiplexing: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ADBC3F-29E4-C6AC-CA55-C9368E1A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B54267-30C1-215B-E841-8E9DF5C3352F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83FC94-D2BD-2ACC-6CA6-91762A8E78D3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ED34F6-D2F9-F67A-D31D-7DECB0A88018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FCD6EE1-FFD7-B17E-FB23-83368CA25A63}"/>
              </a:ext>
            </a:extLst>
          </p:cNvPr>
          <p:cNvSpPr>
            <a:spLocks/>
          </p:cNvSpPr>
          <p:nvPr/>
        </p:nvSpPr>
        <p:spPr bwMode="auto">
          <a:xfrm>
            <a:off x="4454236" y="1602196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D72B536-9A14-D65D-268E-A93512BF99D5}"/>
              </a:ext>
            </a:extLst>
          </p:cNvPr>
          <p:cNvSpPr>
            <a:spLocks/>
          </p:cNvSpPr>
          <p:nvPr/>
        </p:nvSpPr>
        <p:spPr bwMode="auto">
          <a:xfrm>
            <a:off x="2052349" y="1781584"/>
            <a:ext cx="460375" cy="2193925"/>
          </a:xfrm>
          <a:custGeom>
            <a:avLst/>
            <a:gdLst>
              <a:gd name="T0" fmla="*/ 2147483647 w 290"/>
              <a:gd name="T1" fmla="*/ 2147483647 h 1382"/>
              <a:gd name="T2" fmla="*/ 0 w 290"/>
              <a:gd name="T3" fmla="*/ 2147483647 h 1382"/>
              <a:gd name="T4" fmla="*/ 2147483647 w 290"/>
              <a:gd name="T5" fmla="*/ 0 h 1382"/>
              <a:gd name="T6" fmla="*/ 2147483647 w 290"/>
              <a:gd name="T7" fmla="*/ 2147483647 h 1382"/>
              <a:gd name="T8" fmla="*/ 2147483647 w 290"/>
              <a:gd name="T9" fmla="*/ 2147483647 h 1382"/>
              <a:gd name="T10" fmla="*/ 2147483647 w 290"/>
              <a:gd name="T11" fmla="*/ 2147483647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0" h="1382">
                <a:moveTo>
                  <a:pt x="15" y="1382"/>
                </a:moveTo>
                <a:lnTo>
                  <a:pt x="0" y="1360"/>
                </a:lnTo>
                <a:lnTo>
                  <a:pt x="290" y="0"/>
                </a:lnTo>
                <a:lnTo>
                  <a:pt x="284" y="1258"/>
                </a:lnTo>
                <a:lnTo>
                  <a:pt x="182" y="1382"/>
                </a:lnTo>
                <a:lnTo>
                  <a:pt x="15" y="1382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034CA457-C374-EC16-14AE-72960927D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286" y="1748246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BB3C695E-19F2-D4D9-9578-0A1B24760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186" y="1802221"/>
            <a:ext cx="12731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25">
            <a:extLst>
              <a:ext uri="{FF2B5EF4-FFF2-40B4-BE49-F238E27FC236}">
                <a16:creationId xmlns:a16="http://schemas.microsoft.com/office/drawing/2014/main" id="{46ED6F4C-EE20-BF5C-1876-86213A85C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9711" y="256263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 Box 26">
            <a:extLst>
              <a:ext uri="{FF2B5EF4-FFF2-40B4-BE49-F238E27FC236}">
                <a16:creationId xmlns:a16="http://schemas.microsoft.com/office/drawing/2014/main" id="{0BB07657-2F1F-7FDB-4664-5648948B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6849" y="254517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7" name="Line 27">
            <a:extLst>
              <a:ext uri="{FF2B5EF4-FFF2-40B4-BE49-F238E27FC236}">
                <a16:creationId xmlns:a16="http://schemas.microsoft.com/office/drawing/2014/main" id="{7A6088BD-B307-71A5-47C1-0318FFCAD4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7649" y="288330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Line 28">
            <a:extLst>
              <a:ext uri="{FF2B5EF4-FFF2-40B4-BE49-F238E27FC236}">
                <a16:creationId xmlns:a16="http://schemas.microsoft.com/office/drawing/2014/main" id="{26C1EE6D-579B-AFAF-BDBD-56A650A1E0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361" y="319287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Line 29">
            <a:extLst>
              <a:ext uri="{FF2B5EF4-FFF2-40B4-BE49-F238E27FC236}">
                <a16:creationId xmlns:a16="http://schemas.microsoft.com/office/drawing/2014/main" id="{6A834131-CB3D-42F0-9202-23E31CD74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361" y="347862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Text Box 26">
            <a:extLst>
              <a:ext uri="{FF2B5EF4-FFF2-40B4-BE49-F238E27FC236}">
                <a16:creationId xmlns:a16="http://schemas.microsoft.com/office/drawing/2014/main" id="{D4602A0E-395C-A897-0849-1D9803133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1774" y="179269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796D8633-B6C2-2639-8706-A8AE7D270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324" y="345004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360BD99D-58FB-E45A-A92F-98A34BEED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374" y="316429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23" name="Text Box 26">
            <a:extLst>
              <a:ext uri="{FF2B5EF4-FFF2-40B4-BE49-F238E27FC236}">
                <a16:creationId xmlns:a16="http://schemas.microsoft.com/office/drawing/2014/main" id="{935530DF-7FB0-1505-D1FF-7EF1A80CE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6849" y="286902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24" name="Oval 19">
            <a:extLst>
              <a:ext uri="{FF2B5EF4-FFF2-40B4-BE49-F238E27FC236}">
                <a16:creationId xmlns:a16="http://schemas.microsoft.com/office/drawing/2014/main" id="{09B07481-02B1-73F8-A50D-D5ECB10F3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6736" y="2078446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P1</a:t>
            </a:r>
          </a:p>
        </p:txBody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985B1F8A-4552-5A1F-FE1E-2D951299E27F}"/>
              </a:ext>
            </a:extLst>
          </p:cNvPr>
          <p:cNvGrpSpPr>
            <a:grpSpLocks/>
          </p:cNvGrpSpPr>
          <p:nvPr/>
        </p:nvGrpSpPr>
        <p:grpSpPr bwMode="auto">
          <a:xfrm>
            <a:off x="2834986" y="2402296"/>
            <a:ext cx="620713" cy="228600"/>
            <a:chOff x="1287" y="2524"/>
            <a:chExt cx="260" cy="100"/>
          </a:xfrm>
        </p:grpSpPr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BE492337-2B65-8ACD-0762-F30F6A856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38EF4FAF-E1A2-30BF-B104-211FEC36D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A18C37D2-5CF6-66C8-21D1-B33CBBFDB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70829762-C44C-5806-262B-79921C62F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0" name="Rectangle 23">
            <a:extLst>
              <a:ext uri="{FF2B5EF4-FFF2-40B4-BE49-F238E27FC236}">
                <a16:creationId xmlns:a16="http://schemas.microsoft.com/office/drawing/2014/main" id="{A4D9F4F2-5B11-C16E-8E55-50667072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011" y="1514884"/>
            <a:ext cx="2254250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FFBBEB1B-4405-C3B4-83BB-A1B93FAED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036" y="1592671"/>
            <a:ext cx="22256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 Box 26">
            <a:extLst>
              <a:ext uri="{FF2B5EF4-FFF2-40B4-BE49-F238E27FC236}">
                <a16:creationId xmlns:a16="http://schemas.microsoft.com/office/drawing/2014/main" id="{989D4FDD-57A9-2E5C-F38F-B3D6FFAC6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86" y="232133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33" name="Text Box 26">
            <a:extLst>
              <a:ext uri="{FF2B5EF4-FFF2-40B4-BE49-F238E27FC236}">
                <a16:creationId xmlns:a16="http://schemas.microsoft.com/office/drawing/2014/main" id="{2D809752-A57B-7692-C13F-B45EC0B5C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461" y="154504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34" name="Text Box 26">
            <a:extLst>
              <a:ext uri="{FF2B5EF4-FFF2-40B4-BE49-F238E27FC236}">
                <a16:creationId xmlns:a16="http://schemas.microsoft.com/office/drawing/2014/main" id="{CF72E978-0EFA-68D3-C80C-6230DCF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136" y="322620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35" name="Text Box 26">
            <a:extLst>
              <a:ext uri="{FF2B5EF4-FFF2-40B4-BE49-F238E27FC236}">
                <a16:creationId xmlns:a16="http://schemas.microsoft.com/office/drawing/2014/main" id="{D953129E-3059-51D1-D12F-986BC437E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136" y="294045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36" name="Oval 36">
            <a:extLst>
              <a:ext uri="{FF2B5EF4-FFF2-40B4-BE49-F238E27FC236}">
                <a16:creationId xmlns:a16="http://schemas.microsoft.com/office/drawing/2014/main" id="{03DF969D-945C-A3F3-12F0-9F4C896E5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099" y="1851434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P4</a:t>
            </a: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B96A0C55-A5E1-4F59-AE13-5FBBB835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324" y="1740309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3FB97C94-F74A-BC18-7743-4CE2EDB8D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474" y="1781584"/>
            <a:ext cx="1631950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Text Box 26">
            <a:extLst>
              <a:ext uri="{FF2B5EF4-FFF2-40B4-BE49-F238E27FC236}">
                <a16:creationId xmlns:a16="http://schemas.microsoft.com/office/drawing/2014/main" id="{4D851C87-2607-2E31-7C8F-526C3F425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886" y="253723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40" name="Text Box 26">
            <a:extLst>
              <a:ext uri="{FF2B5EF4-FFF2-40B4-BE49-F238E27FC236}">
                <a16:creationId xmlns:a16="http://schemas.microsoft.com/office/drawing/2014/main" id="{3ACD3376-7FF8-DEEE-28C8-2AE6A2603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811" y="178475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4F6AEB0E-B820-A961-9453-D07C0A116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3749" y="344210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42" name="Text Box 26">
            <a:extLst>
              <a:ext uri="{FF2B5EF4-FFF2-40B4-BE49-F238E27FC236}">
                <a16:creationId xmlns:a16="http://schemas.microsoft.com/office/drawing/2014/main" id="{DD4B2E26-CA34-D768-9D29-A0515B29F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0411" y="315635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43" name="Text Box 26">
            <a:extLst>
              <a:ext uri="{FF2B5EF4-FFF2-40B4-BE49-F238E27FC236}">
                <a16:creationId xmlns:a16="http://schemas.microsoft.com/office/drawing/2014/main" id="{9620596E-C166-64C4-8892-E85431407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886" y="286108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44" name="Oval 53">
            <a:extLst>
              <a:ext uri="{FF2B5EF4-FFF2-40B4-BE49-F238E27FC236}">
                <a16:creationId xmlns:a16="http://schemas.microsoft.com/office/drawing/2014/main" id="{F8F6E285-F176-50EC-8892-27F15376E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436" y="2078446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P2</a:t>
            </a:r>
          </a:p>
        </p:txBody>
      </p:sp>
      <p:sp>
        <p:nvSpPr>
          <p:cNvPr id="45" name="Freeform 54">
            <a:extLst>
              <a:ext uri="{FF2B5EF4-FFF2-40B4-BE49-F238E27FC236}">
                <a16:creationId xmlns:a16="http://schemas.microsoft.com/office/drawing/2014/main" id="{8467C911-7302-24AD-C1F9-6E7D9905BD30}"/>
              </a:ext>
            </a:extLst>
          </p:cNvPr>
          <p:cNvSpPr>
            <a:spLocks/>
          </p:cNvSpPr>
          <p:nvPr/>
        </p:nvSpPr>
        <p:spPr bwMode="auto">
          <a:xfrm>
            <a:off x="9661236" y="1760946"/>
            <a:ext cx="504825" cy="2133600"/>
          </a:xfrm>
          <a:custGeom>
            <a:avLst/>
            <a:gdLst>
              <a:gd name="T0" fmla="*/ 2147483647 w 318"/>
              <a:gd name="T1" fmla="*/ 2147483647 h 1344"/>
              <a:gd name="T2" fmla="*/ 2147483647 w 318"/>
              <a:gd name="T3" fmla="*/ 0 h 1344"/>
              <a:gd name="T4" fmla="*/ 0 w 318"/>
              <a:gd name="T5" fmla="*/ 2147483647 h 1344"/>
              <a:gd name="T6" fmla="*/ 2147483647 w 318"/>
              <a:gd name="T7" fmla="*/ 2147483647 h 1344"/>
              <a:gd name="T8" fmla="*/ 2147483647 w 318"/>
              <a:gd name="T9" fmla="*/ 2147483647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8" h="1344">
                <a:moveTo>
                  <a:pt x="318" y="1344"/>
                </a:moveTo>
                <a:lnTo>
                  <a:pt x="12" y="0"/>
                </a:lnTo>
                <a:lnTo>
                  <a:pt x="0" y="1224"/>
                </a:lnTo>
                <a:lnTo>
                  <a:pt x="121" y="1344"/>
                </a:lnTo>
                <a:lnTo>
                  <a:pt x="318" y="1344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" name="Text Box 93">
            <a:extLst>
              <a:ext uri="{FF2B5EF4-FFF2-40B4-BE49-F238E27FC236}">
                <a16:creationId xmlns:a16="http://schemas.microsoft.com/office/drawing/2014/main" id="{1233586E-2F02-E5D5-9A84-641F50C6F61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23736" y="4542246"/>
            <a:ext cx="11477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host: IP address A</a:t>
            </a:r>
          </a:p>
        </p:txBody>
      </p:sp>
      <p:sp>
        <p:nvSpPr>
          <p:cNvPr id="47" name="Text Box 94">
            <a:extLst>
              <a:ext uri="{FF2B5EF4-FFF2-40B4-BE49-F238E27FC236}">
                <a16:creationId xmlns:a16="http://schemas.microsoft.com/office/drawing/2014/main" id="{3A2761D8-9CF5-8CD5-CB72-1D358F9817E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80261" y="4439059"/>
            <a:ext cx="11477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host: IP address C</a:t>
            </a:r>
          </a:p>
        </p:txBody>
      </p:sp>
      <p:sp>
        <p:nvSpPr>
          <p:cNvPr id="48" name="Line 96">
            <a:extLst>
              <a:ext uri="{FF2B5EF4-FFF2-40B4-BE49-F238E27FC236}">
                <a16:creationId xmlns:a16="http://schemas.microsoft.com/office/drawing/2014/main" id="{696EEB31-BAA2-C619-5F70-E97E22297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9224" y="3269071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9" name="Line 97">
            <a:extLst>
              <a:ext uri="{FF2B5EF4-FFF2-40B4-BE49-F238E27FC236}">
                <a16:creationId xmlns:a16="http://schemas.microsoft.com/office/drawing/2014/main" id="{CE9D67DE-EE97-40CA-EA5A-CBCD16F76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99" y="2967446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0" name="Text Box 26">
            <a:extLst>
              <a:ext uri="{FF2B5EF4-FFF2-40B4-BE49-F238E27FC236}">
                <a16:creationId xmlns:a16="http://schemas.microsoft.com/office/drawing/2014/main" id="{5D061349-E3D0-1AC5-D348-5F1F168E3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449" y="263248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51" name="Line 99">
            <a:extLst>
              <a:ext uri="{FF2B5EF4-FFF2-40B4-BE49-F238E27FC236}">
                <a16:creationId xmlns:a16="http://schemas.microsoft.com/office/drawing/2014/main" id="{83B24F76-5607-E054-C11C-6A96B8856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8274" y="2645184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2" name="Line 100">
            <a:extLst>
              <a:ext uri="{FF2B5EF4-FFF2-40B4-BE49-F238E27FC236}">
                <a16:creationId xmlns:a16="http://schemas.microsoft.com/office/drawing/2014/main" id="{AC507AB2-5C34-AAF6-69E6-9971508FF1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1449" y="2322921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53" name="Group 101">
            <a:extLst>
              <a:ext uri="{FF2B5EF4-FFF2-40B4-BE49-F238E27FC236}">
                <a16:creationId xmlns:a16="http://schemas.microsoft.com/office/drawing/2014/main" id="{12BB7708-08D3-32D6-4E91-F8443305D367}"/>
              </a:ext>
            </a:extLst>
          </p:cNvPr>
          <p:cNvGrpSpPr>
            <a:grpSpLocks/>
          </p:cNvGrpSpPr>
          <p:nvPr/>
        </p:nvGrpSpPr>
        <p:grpSpPr bwMode="auto">
          <a:xfrm>
            <a:off x="5187661" y="2184809"/>
            <a:ext cx="473075" cy="228600"/>
            <a:chOff x="1287" y="2524"/>
            <a:chExt cx="260" cy="100"/>
          </a:xfrm>
        </p:grpSpPr>
        <p:sp>
          <p:nvSpPr>
            <p:cNvPr id="54" name="Rectangle 102">
              <a:extLst>
                <a:ext uri="{FF2B5EF4-FFF2-40B4-BE49-F238E27FC236}">
                  <a16:creationId xmlns:a16="http://schemas.microsoft.com/office/drawing/2014/main" id="{E4570542-4D92-87A1-7ABF-64CADCFE3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5" name="Rectangle 103">
              <a:extLst>
                <a:ext uri="{FF2B5EF4-FFF2-40B4-BE49-F238E27FC236}">
                  <a16:creationId xmlns:a16="http://schemas.microsoft.com/office/drawing/2014/main" id="{741DF56D-6966-4A01-0913-96E21FA83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Rectangle 104">
              <a:extLst>
                <a:ext uri="{FF2B5EF4-FFF2-40B4-BE49-F238E27FC236}">
                  <a16:creationId xmlns:a16="http://schemas.microsoft.com/office/drawing/2014/main" id="{D3911902-9C3E-14ED-51FC-3F292C383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" name="Rectangle 105">
              <a:extLst>
                <a:ext uri="{FF2B5EF4-FFF2-40B4-BE49-F238E27FC236}">
                  <a16:creationId xmlns:a16="http://schemas.microsoft.com/office/drawing/2014/main" id="{52536301-A739-F053-F267-DE49B17E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8" name="Oval 106">
            <a:extLst>
              <a:ext uri="{FF2B5EF4-FFF2-40B4-BE49-F238E27FC236}">
                <a16:creationId xmlns:a16="http://schemas.microsoft.com/office/drawing/2014/main" id="{8BD9BDA8-077E-96AE-F524-9D9479ABB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8936" y="1856196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P6</a:t>
            </a:r>
          </a:p>
        </p:txBody>
      </p:sp>
      <p:sp>
        <p:nvSpPr>
          <p:cNvPr id="59" name="Oval 112">
            <a:extLst>
              <a:ext uri="{FF2B5EF4-FFF2-40B4-BE49-F238E27FC236}">
                <a16:creationId xmlns:a16="http://schemas.microsoft.com/office/drawing/2014/main" id="{A23B52D7-DF37-71E4-A08B-48E949617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424" y="1854609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P5</a:t>
            </a:r>
          </a:p>
        </p:txBody>
      </p:sp>
      <p:grpSp>
        <p:nvGrpSpPr>
          <p:cNvPr id="60" name="Group 118">
            <a:extLst>
              <a:ext uri="{FF2B5EF4-FFF2-40B4-BE49-F238E27FC236}">
                <a16:creationId xmlns:a16="http://schemas.microsoft.com/office/drawing/2014/main" id="{11589CC9-D136-F984-E794-2373FE7FB93F}"/>
              </a:ext>
            </a:extLst>
          </p:cNvPr>
          <p:cNvGrpSpPr>
            <a:grpSpLocks/>
          </p:cNvGrpSpPr>
          <p:nvPr/>
        </p:nvGrpSpPr>
        <p:grpSpPr bwMode="auto">
          <a:xfrm>
            <a:off x="5892511" y="2189571"/>
            <a:ext cx="473075" cy="228600"/>
            <a:chOff x="1287" y="2524"/>
            <a:chExt cx="260" cy="100"/>
          </a:xfrm>
        </p:grpSpPr>
        <p:sp>
          <p:nvSpPr>
            <p:cNvPr id="61" name="Rectangle 119">
              <a:extLst>
                <a:ext uri="{FF2B5EF4-FFF2-40B4-BE49-F238E27FC236}">
                  <a16:creationId xmlns:a16="http://schemas.microsoft.com/office/drawing/2014/main" id="{F9CC246F-7B3A-F9A7-7747-C327FF674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" name="Rectangle 120">
              <a:extLst>
                <a:ext uri="{FF2B5EF4-FFF2-40B4-BE49-F238E27FC236}">
                  <a16:creationId xmlns:a16="http://schemas.microsoft.com/office/drawing/2014/main" id="{B88D1F9E-28C1-8047-A8A1-E85DBB7F7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Rectangle 121">
              <a:extLst>
                <a:ext uri="{FF2B5EF4-FFF2-40B4-BE49-F238E27FC236}">
                  <a16:creationId xmlns:a16="http://schemas.microsoft.com/office/drawing/2014/main" id="{85E13800-6F68-18F0-EFFA-53A46B880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Rectangle 122">
              <a:extLst>
                <a:ext uri="{FF2B5EF4-FFF2-40B4-BE49-F238E27FC236}">
                  <a16:creationId xmlns:a16="http://schemas.microsoft.com/office/drawing/2014/main" id="{903F8B59-0ECC-7544-418A-6917568B4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5" name="Group 123">
            <a:extLst>
              <a:ext uri="{FF2B5EF4-FFF2-40B4-BE49-F238E27FC236}">
                <a16:creationId xmlns:a16="http://schemas.microsoft.com/office/drawing/2014/main" id="{60A3DA15-C452-FDAB-7FCC-BB07070C2EC2}"/>
              </a:ext>
            </a:extLst>
          </p:cNvPr>
          <p:cNvGrpSpPr>
            <a:grpSpLocks/>
          </p:cNvGrpSpPr>
          <p:nvPr/>
        </p:nvGrpSpPr>
        <p:grpSpPr bwMode="auto">
          <a:xfrm>
            <a:off x="6564024" y="2194334"/>
            <a:ext cx="473075" cy="228600"/>
            <a:chOff x="1287" y="2524"/>
            <a:chExt cx="260" cy="100"/>
          </a:xfrm>
        </p:grpSpPr>
        <p:sp>
          <p:nvSpPr>
            <p:cNvPr id="66" name="Rectangle 124">
              <a:extLst>
                <a:ext uri="{FF2B5EF4-FFF2-40B4-BE49-F238E27FC236}">
                  <a16:creationId xmlns:a16="http://schemas.microsoft.com/office/drawing/2014/main" id="{C7820229-9C22-5C7D-646C-BAA27F4C6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7" name="Rectangle 125">
              <a:extLst>
                <a:ext uri="{FF2B5EF4-FFF2-40B4-BE49-F238E27FC236}">
                  <a16:creationId xmlns:a16="http://schemas.microsoft.com/office/drawing/2014/main" id="{7CF5F3CC-C309-BC2A-5417-3B57656D9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Rectangle 126">
              <a:extLst>
                <a:ext uri="{FF2B5EF4-FFF2-40B4-BE49-F238E27FC236}">
                  <a16:creationId xmlns:a16="http://schemas.microsoft.com/office/drawing/2014/main" id="{EEAFD72F-97B7-AA33-F12C-7A959FB24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Rectangle 127">
              <a:extLst>
                <a:ext uri="{FF2B5EF4-FFF2-40B4-BE49-F238E27FC236}">
                  <a16:creationId xmlns:a16="http://schemas.microsoft.com/office/drawing/2014/main" id="{1EC2CFE7-0619-B5D6-AA21-5966700EA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0" name="Line 133">
            <a:extLst>
              <a:ext uri="{FF2B5EF4-FFF2-40B4-BE49-F238E27FC236}">
                <a16:creationId xmlns:a16="http://schemas.microsoft.com/office/drawing/2014/main" id="{D3C845D4-3902-F7CC-6EAD-8B689C0E5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7536" y="3484971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1" name="Line 134">
            <a:extLst>
              <a:ext uri="{FF2B5EF4-FFF2-40B4-BE49-F238E27FC236}">
                <a16:creationId xmlns:a16="http://schemas.microsoft.com/office/drawing/2014/main" id="{896D1932-68D3-9CFF-A34D-54F3A1C78C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011" y="3189696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2" name="Line 135">
            <a:extLst>
              <a:ext uri="{FF2B5EF4-FFF2-40B4-BE49-F238E27FC236}">
                <a16:creationId xmlns:a16="http://schemas.microsoft.com/office/drawing/2014/main" id="{7B83341A-8493-BC38-6728-6013096514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011" y="2894421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3" name="Line 136">
            <a:extLst>
              <a:ext uri="{FF2B5EF4-FFF2-40B4-BE49-F238E27FC236}">
                <a16:creationId xmlns:a16="http://schemas.microsoft.com/office/drawing/2014/main" id="{62251296-F94B-4303-FE57-E8676C437B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011" y="2589621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128">
            <a:extLst>
              <a:ext uri="{FF2B5EF4-FFF2-40B4-BE49-F238E27FC236}">
                <a16:creationId xmlns:a16="http://schemas.microsoft.com/office/drawing/2014/main" id="{3D15F3EC-6491-3B10-AC0A-BB24F797D17F}"/>
              </a:ext>
            </a:extLst>
          </p:cNvPr>
          <p:cNvGrpSpPr>
            <a:grpSpLocks/>
          </p:cNvGrpSpPr>
          <p:nvPr/>
        </p:nvGrpSpPr>
        <p:grpSpPr bwMode="auto">
          <a:xfrm>
            <a:off x="8140411" y="2416584"/>
            <a:ext cx="473075" cy="228600"/>
            <a:chOff x="1287" y="2524"/>
            <a:chExt cx="260" cy="100"/>
          </a:xfrm>
        </p:grpSpPr>
        <p:sp>
          <p:nvSpPr>
            <p:cNvPr id="75" name="Rectangle 129">
              <a:extLst>
                <a:ext uri="{FF2B5EF4-FFF2-40B4-BE49-F238E27FC236}">
                  <a16:creationId xmlns:a16="http://schemas.microsoft.com/office/drawing/2014/main" id="{08FBCE72-01EF-7FF7-9850-A92C6FD2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Rectangle 130">
              <a:extLst>
                <a:ext uri="{FF2B5EF4-FFF2-40B4-BE49-F238E27FC236}">
                  <a16:creationId xmlns:a16="http://schemas.microsoft.com/office/drawing/2014/main" id="{FF5C3684-6235-A597-4479-2201E4CCB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7" name="Rectangle 131">
              <a:extLst>
                <a:ext uri="{FF2B5EF4-FFF2-40B4-BE49-F238E27FC236}">
                  <a16:creationId xmlns:a16="http://schemas.microsoft.com/office/drawing/2014/main" id="{BC748BA8-4313-385D-3AA9-83840C9E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Rectangle 132">
              <a:extLst>
                <a:ext uri="{FF2B5EF4-FFF2-40B4-BE49-F238E27FC236}">
                  <a16:creationId xmlns:a16="http://schemas.microsoft.com/office/drawing/2014/main" id="{09C2543C-4DD5-7BD2-7BE0-8C700DAD2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79" name="Group 137">
            <a:extLst>
              <a:ext uri="{FF2B5EF4-FFF2-40B4-BE49-F238E27FC236}">
                <a16:creationId xmlns:a16="http://schemas.microsoft.com/office/drawing/2014/main" id="{58ED4E05-5038-E351-BAB1-9AD64831459D}"/>
              </a:ext>
            </a:extLst>
          </p:cNvPr>
          <p:cNvGrpSpPr>
            <a:grpSpLocks/>
          </p:cNvGrpSpPr>
          <p:nvPr/>
        </p:nvGrpSpPr>
        <p:grpSpPr bwMode="auto">
          <a:xfrm>
            <a:off x="8935749" y="2407059"/>
            <a:ext cx="473075" cy="228600"/>
            <a:chOff x="1287" y="2524"/>
            <a:chExt cx="260" cy="100"/>
          </a:xfrm>
        </p:grpSpPr>
        <p:sp>
          <p:nvSpPr>
            <p:cNvPr id="80" name="Rectangle 138">
              <a:extLst>
                <a:ext uri="{FF2B5EF4-FFF2-40B4-BE49-F238E27FC236}">
                  <a16:creationId xmlns:a16="http://schemas.microsoft.com/office/drawing/2014/main" id="{3D87370F-A503-45B7-12EE-57D3663C7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1" name="Rectangle 139">
              <a:extLst>
                <a:ext uri="{FF2B5EF4-FFF2-40B4-BE49-F238E27FC236}">
                  <a16:creationId xmlns:a16="http://schemas.microsoft.com/office/drawing/2014/main" id="{0178B62F-EE7E-2BA5-C418-DD7503C77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2" name="Rectangle 140">
              <a:extLst>
                <a:ext uri="{FF2B5EF4-FFF2-40B4-BE49-F238E27FC236}">
                  <a16:creationId xmlns:a16="http://schemas.microsoft.com/office/drawing/2014/main" id="{7AAA05D4-1D4C-52BF-D6B2-9AB522606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3" name="Rectangle 141">
              <a:extLst>
                <a:ext uri="{FF2B5EF4-FFF2-40B4-BE49-F238E27FC236}">
                  <a16:creationId xmlns:a16="http://schemas.microsoft.com/office/drawing/2014/main" id="{A772168C-874F-4AE0-10C1-B9CD0A1C9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Oval 143">
            <a:extLst>
              <a:ext uri="{FF2B5EF4-FFF2-40B4-BE49-F238E27FC236}">
                <a16:creationId xmlns:a16="http://schemas.microsoft.com/office/drawing/2014/main" id="{4D65FEEE-C149-3F65-FDDC-23F0F752E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011" y="2073684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F5E1F18-FE5D-51F8-AA9D-DB0B6CB25994}"/>
              </a:ext>
            </a:extLst>
          </p:cNvPr>
          <p:cNvGrpSpPr/>
          <p:nvPr/>
        </p:nvGrpSpPr>
        <p:grpSpPr>
          <a:xfrm>
            <a:off x="3128674" y="2276884"/>
            <a:ext cx="2695575" cy="3382962"/>
            <a:chOff x="3128674" y="2152705"/>
            <a:chExt cx="2695575" cy="338296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2399E59-D4AD-5BE9-DDE3-B6912CDEC67F}"/>
                </a:ext>
              </a:extLst>
            </p:cNvPr>
            <p:cNvGrpSpPr/>
            <p:nvPr/>
          </p:nvGrpSpPr>
          <p:grpSpPr>
            <a:xfrm>
              <a:off x="3301711" y="4192642"/>
              <a:ext cx="2173288" cy="1343025"/>
              <a:chOff x="3301711" y="4192642"/>
              <a:chExt cx="2173288" cy="1343025"/>
            </a:xfrm>
          </p:grpSpPr>
          <p:grpSp>
            <p:nvGrpSpPr>
              <p:cNvPr id="88" name="Group 76">
                <a:extLst>
                  <a:ext uri="{FF2B5EF4-FFF2-40B4-BE49-F238E27FC236}">
                    <a16:creationId xmlns:a16="http://schemas.microsoft.com/office/drawing/2014/main" id="{472508C6-CE03-B225-2528-B6220EFFE8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0936" y="4883205"/>
                <a:ext cx="2024063" cy="652462"/>
                <a:chOff x="1079" y="3697"/>
                <a:chExt cx="1275" cy="411"/>
              </a:xfrm>
            </p:grpSpPr>
            <p:sp>
              <p:nvSpPr>
                <p:cNvPr id="93" name="Rectangle 77">
                  <a:extLst>
                    <a:ext uri="{FF2B5EF4-FFF2-40B4-BE49-F238E27FC236}">
                      <a16:creationId xmlns:a16="http://schemas.microsoft.com/office/drawing/2014/main" id="{AD67A96D-5BCC-FB73-7BBD-3E7449FDD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3" y="3697"/>
                  <a:ext cx="678" cy="138"/>
                </a:xfrm>
                <a:prstGeom prst="rect">
                  <a:avLst/>
                </a:prstGeom>
                <a:solidFill>
                  <a:srgbClr val="3C6CD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4" name="Line 78">
                  <a:extLst>
                    <a:ext uri="{FF2B5EF4-FFF2-40B4-BE49-F238E27FC236}">
                      <a16:creationId xmlns:a16="http://schemas.microsoft.com/office/drawing/2014/main" id="{07405F18-54F1-6A70-3F88-BB524E6976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179" y="3770"/>
                  <a:ext cx="175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5" name="Text Box 79">
                  <a:extLst>
                    <a:ext uri="{FF2B5EF4-FFF2-40B4-BE49-F238E27FC236}">
                      <a16:creationId xmlns:a16="http://schemas.microsoft.com/office/drawing/2014/main" id="{03505429-6493-DF80-431E-66CCC624B6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79" y="3822"/>
                  <a:ext cx="1233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r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source IP,port: A,9157</a:t>
                  </a:r>
                </a:p>
                <a:p>
                  <a:pPr marL="0" marR="0" lvl="0" indent="0" algn="r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dest IP, port: B,80</a:t>
                  </a:r>
                </a:p>
              </p:txBody>
            </p:sp>
          </p:grpSp>
          <p:grpSp>
            <p:nvGrpSpPr>
              <p:cNvPr id="89" name="Group 80">
                <a:extLst>
                  <a:ext uri="{FF2B5EF4-FFF2-40B4-BE49-F238E27FC236}">
                    <a16:creationId xmlns:a16="http://schemas.microsoft.com/office/drawing/2014/main" id="{832D4C1A-76B1-6465-7285-9F07F62B57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01711" y="4192642"/>
                <a:ext cx="1887538" cy="652463"/>
                <a:chOff x="2741" y="3750"/>
                <a:chExt cx="1189" cy="411"/>
              </a:xfrm>
            </p:grpSpPr>
            <p:sp>
              <p:nvSpPr>
                <p:cNvPr id="90" name="Rectangle 81">
                  <a:extLst>
                    <a:ext uri="{FF2B5EF4-FFF2-40B4-BE49-F238E27FC236}">
                      <a16:creationId xmlns:a16="http://schemas.microsoft.com/office/drawing/2014/main" id="{25B6BDCE-DA91-E993-0A0E-A5E7F5664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9" y="3750"/>
                  <a:ext cx="678" cy="138"/>
                </a:xfrm>
                <a:prstGeom prst="rect">
                  <a:avLst/>
                </a:prstGeom>
                <a:solidFill>
                  <a:srgbClr val="3C6CD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1" name="Line 82">
                  <a:extLst>
                    <a:ext uri="{FF2B5EF4-FFF2-40B4-BE49-F238E27FC236}">
                      <a16:creationId xmlns:a16="http://schemas.microsoft.com/office/drawing/2014/main" id="{742E6C10-99E8-0EB3-F140-8B01C00F45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1" y="3837"/>
                  <a:ext cx="175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2" name="Text Box 83">
                  <a:extLst>
                    <a:ext uri="{FF2B5EF4-FFF2-40B4-BE49-F238E27FC236}">
                      <a16:creationId xmlns:a16="http://schemas.microsoft.com/office/drawing/2014/main" id="{D8F503AD-7A4A-6704-2B5B-4017F6C947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13" y="3875"/>
                  <a:ext cx="1117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source IP,port: B,80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dest IP,port: A,9157</a:t>
                  </a:r>
                </a:p>
              </p:txBody>
            </p:sp>
          </p:grpSp>
        </p:grpSp>
        <p:sp>
          <p:nvSpPr>
            <p:cNvPr id="87" name="Freeform 144">
              <a:extLst>
                <a:ext uri="{FF2B5EF4-FFF2-40B4-BE49-F238E27FC236}">
                  <a16:creationId xmlns:a16="http://schemas.microsoft.com/office/drawing/2014/main" id="{738FBF68-18DC-8BBE-3744-0EA8CBA22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674" y="2152705"/>
              <a:ext cx="2695575" cy="2695575"/>
            </a:xfrm>
            <a:custGeom>
              <a:avLst/>
              <a:gdLst>
                <a:gd name="T0" fmla="*/ 0 w 1698"/>
                <a:gd name="T1" fmla="*/ 2147483647 h 1698"/>
                <a:gd name="T2" fmla="*/ 0 w 1698"/>
                <a:gd name="T3" fmla="*/ 2147483647 h 1698"/>
                <a:gd name="T4" fmla="*/ 2147483647 w 1698"/>
                <a:gd name="T5" fmla="*/ 2147483647 h 1698"/>
                <a:gd name="T6" fmla="*/ 2147483647 w 1698"/>
                <a:gd name="T7" fmla="*/ 2147483647 h 1698"/>
                <a:gd name="T8" fmla="*/ 2147483647 w 1698"/>
                <a:gd name="T9" fmla="*/ 0 h 16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" h="1698">
                  <a:moveTo>
                    <a:pt x="0" y="131"/>
                  </a:moveTo>
                  <a:lnTo>
                    <a:pt x="0" y="1698"/>
                  </a:lnTo>
                  <a:lnTo>
                    <a:pt x="1698" y="1690"/>
                  </a:lnTo>
                  <a:lnTo>
                    <a:pt x="1691" y="148"/>
                  </a:lnTo>
                  <a:lnTo>
                    <a:pt x="1443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6" name="Freeform 145">
            <a:extLst>
              <a:ext uri="{FF2B5EF4-FFF2-40B4-BE49-F238E27FC236}">
                <a16:creationId xmlns:a16="http://schemas.microsoft.com/office/drawing/2014/main" id="{83986390-9380-540E-04ED-E4F60EB66693}"/>
              </a:ext>
            </a:extLst>
          </p:cNvPr>
          <p:cNvSpPr>
            <a:spLocks/>
          </p:cNvSpPr>
          <p:nvPr/>
        </p:nvSpPr>
        <p:spPr bwMode="auto">
          <a:xfrm>
            <a:off x="6114761" y="2308634"/>
            <a:ext cx="3089275" cy="3252787"/>
          </a:xfrm>
          <a:custGeom>
            <a:avLst/>
            <a:gdLst>
              <a:gd name="T0" fmla="*/ 0 w 1946"/>
              <a:gd name="T1" fmla="*/ 0 h 1801"/>
              <a:gd name="T2" fmla="*/ 0 w 1946"/>
              <a:gd name="T3" fmla="*/ 2147483647 h 1801"/>
              <a:gd name="T4" fmla="*/ 2147483647 w 1946"/>
              <a:gd name="T5" fmla="*/ 2147483647 h 1801"/>
              <a:gd name="T6" fmla="*/ 2147483647 w 1946"/>
              <a:gd name="T7" fmla="*/ 2147483647 h 18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6" h="1801">
                <a:moveTo>
                  <a:pt x="0" y="0"/>
                </a:moveTo>
                <a:lnTo>
                  <a:pt x="0" y="1801"/>
                </a:lnTo>
                <a:lnTo>
                  <a:pt x="1946" y="1794"/>
                </a:lnTo>
                <a:lnTo>
                  <a:pt x="1925" y="132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ECD8FC-55E1-A8B9-3329-C8B224252B6D}"/>
              </a:ext>
            </a:extLst>
          </p:cNvPr>
          <p:cNvGrpSpPr/>
          <p:nvPr/>
        </p:nvGrpSpPr>
        <p:grpSpPr>
          <a:xfrm>
            <a:off x="6773574" y="2297521"/>
            <a:ext cx="2170112" cy="2876550"/>
            <a:chOff x="6773574" y="2173342"/>
            <a:chExt cx="2170112" cy="2876550"/>
          </a:xfrm>
        </p:grpSpPr>
        <p:sp>
          <p:nvSpPr>
            <p:cNvPr id="98" name="Freeform 146">
              <a:extLst>
                <a:ext uri="{FF2B5EF4-FFF2-40B4-BE49-F238E27FC236}">
                  <a16:creationId xmlns:a16="http://schemas.microsoft.com/office/drawing/2014/main" id="{A602D834-7FBA-3749-7DB0-D7960E7A3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74" y="2173342"/>
              <a:ext cx="1609725" cy="2465388"/>
            </a:xfrm>
            <a:custGeom>
              <a:avLst/>
              <a:gdLst>
                <a:gd name="T0" fmla="*/ 0 w 1014"/>
                <a:gd name="T1" fmla="*/ 0 h 1480"/>
                <a:gd name="T2" fmla="*/ 0 w 1014"/>
                <a:gd name="T3" fmla="*/ 2147483647 h 1480"/>
                <a:gd name="T4" fmla="*/ 2147483647 w 1014"/>
                <a:gd name="T5" fmla="*/ 2147483647 h 1480"/>
                <a:gd name="T6" fmla="*/ 2147483647 w 1014"/>
                <a:gd name="T7" fmla="*/ 2147483647 h 14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14" h="1480">
                  <a:moveTo>
                    <a:pt x="0" y="0"/>
                  </a:moveTo>
                  <a:lnTo>
                    <a:pt x="0" y="1480"/>
                  </a:lnTo>
                  <a:lnTo>
                    <a:pt x="1014" y="1480"/>
                  </a:lnTo>
                  <a:lnTo>
                    <a:pt x="1014" y="146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9" name="Group 147">
              <a:extLst>
                <a:ext uri="{FF2B5EF4-FFF2-40B4-BE49-F238E27FC236}">
                  <a16:creationId xmlns:a16="http://schemas.microsoft.com/office/drawing/2014/main" id="{565890ED-4023-965A-81D5-3CB0295432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1999" y="4397430"/>
              <a:ext cx="2071687" cy="652462"/>
              <a:chOff x="2741" y="3750"/>
              <a:chExt cx="1305" cy="411"/>
            </a:xfrm>
          </p:grpSpPr>
          <p:sp>
            <p:nvSpPr>
              <p:cNvPr id="100" name="Rectangle 148">
                <a:extLst>
                  <a:ext uri="{FF2B5EF4-FFF2-40B4-BE49-F238E27FC236}">
                    <a16:creationId xmlns:a16="http://schemas.microsoft.com/office/drawing/2014/main" id="{928D25E7-DC25-4655-3DE6-9319B7DD4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9" y="3750"/>
                <a:ext cx="678" cy="138"/>
              </a:xfrm>
              <a:prstGeom prst="rect">
                <a:avLst/>
              </a:prstGeom>
              <a:solidFill>
                <a:srgbClr val="3C6CD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1" name="Line 149">
                <a:extLst>
                  <a:ext uri="{FF2B5EF4-FFF2-40B4-BE49-F238E27FC236}">
                    <a16:creationId xmlns:a16="http://schemas.microsoft.com/office/drawing/2014/main" id="{9C0AEAC7-AF2C-C72A-9CF0-05AD783F8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1" y="3837"/>
                <a:ext cx="175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2" name="Text Box 150">
                <a:extLst>
                  <a:ext uri="{FF2B5EF4-FFF2-40B4-BE49-F238E27FC236}">
                    <a16:creationId xmlns:a16="http://schemas.microsoft.com/office/drawing/2014/main" id="{A52153DB-D62D-0DD6-50BD-4142076ADB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3" y="3875"/>
                <a:ext cx="1233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source IP,port: C,5775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dest IP,port: B,80</a:t>
                </a:r>
              </a:p>
            </p:txBody>
          </p:sp>
        </p:grpSp>
      </p:grpSp>
      <p:grpSp>
        <p:nvGrpSpPr>
          <p:cNvPr id="103" name="Group 151">
            <a:extLst>
              <a:ext uri="{FF2B5EF4-FFF2-40B4-BE49-F238E27FC236}">
                <a16:creationId xmlns:a16="http://schemas.microsoft.com/office/drawing/2014/main" id="{C4CD8D76-CE03-651E-5ACD-290ED69F1719}"/>
              </a:ext>
            </a:extLst>
          </p:cNvPr>
          <p:cNvGrpSpPr>
            <a:grpSpLocks/>
          </p:cNvGrpSpPr>
          <p:nvPr/>
        </p:nvGrpSpPr>
        <p:grpSpPr bwMode="auto">
          <a:xfrm>
            <a:off x="6941849" y="5310596"/>
            <a:ext cx="2063750" cy="661988"/>
            <a:chOff x="2741" y="3750"/>
            <a:chExt cx="1300" cy="417"/>
          </a:xfrm>
        </p:grpSpPr>
        <p:sp>
          <p:nvSpPr>
            <p:cNvPr id="104" name="Rectangle 152">
              <a:extLst>
                <a:ext uri="{FF2B5EF4-FFF2-40B4-BE49-F238E27FC236}">
                  <a16:creationId xmlns:a16="http://schemas.microsoft.com/office/drawing/2014/main" id="{67554D4F-6214-B6BF-8988-060793B3A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5" name="Line 153">
              <a:extLst>
                <a:ext uri="{FF2B5EF4-FFF2-40B4-BE49-F238E27FC236}">
                  <a16:creationId xmlns:a16="http://schemas.microsoft.com/office/drawing/2014/main" id="{2164FFC5-B464-9FBC-0602-75D05204B9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6" name="Text Box 154">
              <a:extLst>
                <a:ext uri="{FF2B5EF4-FFF2-40B4-BE49-F238E27FC236}">
                  <a16:creationId xmlns:a16="http://schemas.microsoft.com/office/drawing/2014/main" id="{A568C299-B243-A4EA-6B3B-FB760C916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122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IP,port: C,9157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IP,port: B,80</a:t>
              </a:r>
            </a:p>
          </p:txBody>
        </p:sp>
      </p:grpSp>
      <p:sp>
        <p:nvSpPr>
          <p:cNvPr id="107" name="Text Box 160">
            <a:extLst>
              <a:ext uri="{FF2B5EF4-FFF2-40B4-BE49-F238E27FC236}">
                <a16:creationId xmlns:a16="http://schemas.microsoft.com/office/drawing/2014/main" id="{5A542065-38CE-5A4C-AAD2-98EFE118E41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681499" y="3538946"/>
            <a:ext cx="11477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server: IP address B</a:t>
            </a:r>
          </a:p>
        </p:txBody>
      </p:sp>
      <p:grpSp>
        <p:nvGrpSpPr>
          <p:cNvPr id="108" name="Group 161">
            <a:extLst>
              <a:ext uri="{FF2B5EF4-FFF2-40B4-BE49-F238E27FC236}">
                <a16:creationId xmlns:a16="http://schemas.microsoft.com/office/drawing/2014/main" id="{7C4C7B48-25E5-07A6-F751-45E359667F46}"/>
              </a:ext>
            </a:extLst>
          </p:cNvPr>
          <p:cNvGrpSpPr>
            <a:grpSpLocks/>
          </p:cNvGrpSpPr>
          <p:nvPr/>
        </p:nvGrpSpPr>
        <p:grpSpPr bwMode="auto">
          <a:xfrm>
            <a:off x="4455824" y="3029359"/>
            <a:ext cx="358775" cy="704850"/>
            <a:chOff x="4140" y="429"/>
            <a:chExt cx="1425" cy="2396"/>
          </a:xfrm>
        </p:grpSpPr>
        <p:sp>
          <p:nvSpPr>
            <p:cNvPr id="109" name="Freeform 162">
              <a:extLst>
                <a:ext uri="{FF2B5EF4-FFF2-40B4-BE49-F238E27FC236}">
                  <a16:creationId xmlns:a16="http://schemas.microsoft.com/office/drawing/2014/main" id="{DC3032DC-BC18-2B24-D949-7309284EF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Rectangle 163">
              <a:extLst>
                <a:ext uri="{FF2B5EF4-FFF2-40B4-BE49-F238E27FC236}">
                  <a16:creationId xmlns:a16="http://schemas.microsoft.com/office/drawing/2014/main" id="{5CF4732E-AE9B-44F6-7CED-AF6C8D61A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Freeform 164">
              <a:extLst>
                <a:ext uri="{FF2B5EF4-FFF2-40B4-BE49-F238E27FC236}">
                  <a16:creationId xmlns:a16="http://schemas.microsoft.com/office/drawing/2014/main" id="{9A243352-4399-7FF6-E2CE-E7BFBC7B9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Freeform 165">
              <a:extLst>
                <a:ext uri="{FF2B5EF4-FFF2-40B4-BE49-F238E27FC236}">
                  <a16:creationId xmlns:a16="http://schemas.microsoft.com/office/drawing/2014/main" id="{ADEC31AB-4525-FE2F-8047-7FD5E90FC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Rectangle 166">
              <a:extLst>
                <a:ext uri="{FF2B5EF4-FFF2-40B4-BE49-F238E27FC236}">
                  <a16:creationId xmlns:a16="http://schemas.microsoft.com/office/drawing/2014/main" id="{45A7A286-2E34-0A68-0DD0-DD80DEED1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4" name="Group 167">
              <a:extLst>
                <a:ext uri="{FF2B5EF4-FFF2-40B4-BE49-F238E27FC236}">
                  <a16:creationId xmlns:a16="http://schemas.microsoft.com/office/drawing/2014/main" id="{F6013ECA-3494-6923-8CFF-0B932CD1FB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" name="AutoShape 168">
                <a:extLst>
                  <a:ext uri="{FF2B5EF4-FFF2-40B4-BE49-F238E27FC236}">
                    <a16:creationId xmlns:a16="http://schemas.microsoft.com/office/drawing/2014/main" id="{F621A73C-F281-8BFC-44B1-B8A0DC592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0" name="AutoShape 169">
                <a:extLst>
                  <a:ext uri="{FF2B5EF4-FFF2-40B4-BE49-F238E27FC236}">
                    <a16:creationId xmlns:a16="http://schemas.microsoft.com/office/drawing/2014/main" id="{EEB6C71F-26D8-3C32-D3DE-3A8A84344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5" name="Rectangle 170">
              <a:extLst>
                <a:ext uri="{FF2B5EF4-FFF2-40B4-BE49-F238E27FC236}">
                  <a16:creationId xmlns:a16="http://schemas.microsoft.com/office/drawing/2014/main" id="{E228F16E-AD16-9223-A1EB-2B150E14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6" name="Group 171">
              <a:extLst>
                <a:ext uri="{FF2B5EF4-FFF2-40B4-BE49-F238E27FC236}">
                  <a16:creationId xmlns:a16="http://schemas.microsoft.com/office/drawing/2014/main" id="{E5DF2875-53AC-9FCC-54DC-63E1B13B86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7" name="AutoShape 172">
                <a:extLst>
                  <a:ext uri="{FF2B5EF4-FFF2-40B4-BE49-F238E27FC236}">
                    <a16:creationId xmlns:a16="http://schemas.microsoft.com/office/drawing/2014/main" id="{2DBC83F4-9FC1-0DAE-533C-40D710DB9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8" name="AutoShape 173">
                <a:extLst>
                  <a:ext uri="{FF2B5EF4-FFF2-40B4-BE49-F238E27FC236}">
                    <a16:creationId xmlns:a16="http://schemas.microsoft.com/office/drawing/2014/main" id="{30E957C6-225D-52C8-D0EA-6AEFC972D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7" name="Rectangle 174">
              <a:extLst>
                <a:ext uri="{FF2B5EF4-FFF2-40B4-BE49-F238E27FC236}">
                  <a16:creationId xmlns:a16="http://schemas.microsoft.com/office/drawing/2014/main" id="{A6242C00-8288-C119-A236-436547982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Rectangle 175">
              <a:extLst>
                <a:ext uri="{FF2B5EF4-FFF2-40B4-BE49-F238E27FC236}">
                  <a16:creationId xmlns:a16="http://schemas.microsoft.com/office/drawing/2014/main" id="{B27DD009-303A-E1B9-29B8-EF95711A8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9" name="Group 176">
              <a:extLst>
                <a:ext uri="{FF2B5EF4-FFF2-40B4-BE49-F238E27FC236}">
                  <a16:creationId xmlns:a16="http://schemas.microsoft.com/office/drawing/2014/main" id="{0E32B8AA-2895-6197-1E51-8899793BF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5" name="AutoShape 177">
                <a:extLst>
                  <a:ext uri="{FF2B5EF4-FFF2-40B4-BE49-F238E27FC236}">
                    <a16:creationId xmlns:a16="http://schemas.microsoft.com/office/drawing/2014/main" id="{E1CEA193-0A12-8138-504D-9BD1DDFD7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6" name="AutoShape 178">
                <a:extLst>
                  <a:ext uri="{FF2B5EF4-FFF2-40B4-BE49-F238E27FC236}">
                    <a16:creationId xmlns:a16="http://schemas.microsoft.com/office/drawing/2014/main" id="{B78B6502-35A2-22E7-0221-F1102524F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0" name="Freeform 179">
              <a:extLst>
                <a:ext uri="{FF2B5EF4-FFF2-40B4-BE49-F238E27FC236}">
                  <a16:creationId xmlns:a16="http://schemas.microsoft.com/office/drawing/2014/main" id="{C9B2CA6C-6493-255B-8005-F99D01CD0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1" name="Group 180">
              <a:extLst>
                <a:ext uri="{FF2B5EF4-FFF2-40B4-BE49-F238E27FC236}">
                  <a16:creationId xmlns:a16="http://schemas.microsoft.com/office/drawing/2014/main" id="{26403B10-D3CE-4188-2B28-26482C0B8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3" name="AutoShape 181">
                <a:extLst>
                  <a:ext uri="{FF2B5EF4-FFF2-40B4-BE49-F238E27FC236}">
                    <a16:creationId xmlns:a16="http://schemas.microsoft.com/office/drawing/2014/main" id="{EE28BF99-E534-277E-34A7-E88A55D5D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4" name="AutoShape 182">
                <a:extLst>
                  <a:ext uri="{FF2B5EF4-FFF2-40B4-BE49-F238E27FC236}">
                    <a16:creationId xmlns:a16="http://schemas.microsoft.com/office/drawing/2014/main" id="{18F79B0B-0477-BB74-4430-3F79636B9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2" name="Rectangle 183">
              <a:extLst>
                <a:ext uri="{FF2B5EF4-FFF2-40B4-BE49-F238E27FC236}">
                  <a16:creationId xmlns:a16="http://schemas.microsoft.com/office/drawing/2014/main" id="{52867352-C9F4-4A07-8A87-E5895560D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Freeform 184">
              <a:extLst>
                <a:ext uri="{FF2B5EF4-FFF2-40B4-BE49-F238E27FC236}">
                  <a16:creationId xmlns:a16="http://schemas.microsoft.com/office/drawing/2014/main" id="{A41643BB-8225-CC9F-802E-995A4D3E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Freeform 185">
              <a:extLst>
                <a:ext uri="{FF2B5EF4-FFF2-40B4-BE49-F238E27FC236}">
                  <a16:creationId xmlns:a16="http://schemas.microsoft.com/office/drawing/2014/main" id="{626F4F4F-74F2-8854-B5FF-D95C8C271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186">
              <a:extLst>
                <a:ext uri="{FF2B5EF4-FFF2-40B4-BE49-F238E27FC236}">
                  <a16:creationId xmlns:a16="http://schemas.microsoft.com/office/drawing/2014/main" id="{8D5AE365-6048-E710-8373-5C6F5EEEB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Freeform 187">
              <a:extLst>
                <a:ext uri="{FF2B5EF4-FFF2-40B4-BE49-F238E27FC236}">
                  <a16:creationId xmlns:a16="http://schemas.microsoft.com/office/drawing/2014/main" id="{D1975048-3A52-661C-CF31-931E54F58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AutoShape 188">
              <a:extLst>
                <a:ext uri="{FF2B5EF4-FFF2-40B4-BE49-F238E27FC236}">
                  <a16:creationId xmlns:a16="http://schemas.microsoft.com/office/drawing/2014/main" id="{8D67F6F2-8E75-1071-CB47-D69A2E096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AutoShape 189">
              <a:extLst>
                <a:ext uri="{FF2B5EF4-FFF2-40B4-BE49-F238E27FC236}">
                  <a16:creationId xmlns:a16="http://schemas.microsoft.com/office/drawing/2014/main" id="{07C0FB89-A3A4-D747-72BC-52F3DFE4A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Oval 190">
              <a:extLst>
                <a:ext uri="{FF2B5EF4-FFF2-40B4-BE49-F238E27FC236}">
                  <a16:creationId xmlns:a16="http://schemas.microsoft.com/office/drawing/2014/main" id="{191D659F-91B6-AC54-A405-0AF96E412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Oval 191">
              <a:extLst>
                <a:ext uri="{FF2B5EF4-FFF2-40B4-BE49-F238E27FC236}">
                  <a16:creationId xmlns:a16="http://schemas.microsoft.com/office/drawing/2014/main" id="{82193351-1C56-7673-9FD7-B6AF1CE94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1" name="Oval 192">
              <a:extLst>
                <a:ext uri="{FF2B5EF4-FFF2-40B4-BE49-F238E27FC236}">
                  <a16:creationId xmlns:a16="http://schemas.microsoft.com/office/drawing/2014/main" id="{8F9DC23E-3F4A-E480-4238-BC0225810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Rectangle 193">
              <a:extLst>
                <a:ext uri="{FF2B5EF4-FFF2-40B4-BE49-F238E27FC236}">
                  <a16:creationId xmlns:a16="http://schemas.microsoft.com/office/drawing/2014/main" id="{E1D8831C-DECC-57FC-4419-499B4A3E6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1" name="Group 194">
            <a:extLst>
              <a:ext uri="{FF2B5EF4-FFF2-40B4-BE49-F238E27FC236}">
                <a16:creationId xmlns:a16="http://schemas.microsoft.com/office/drawing/2014/main" id="{164EF814-6EBB-29BA-F0B6-916BCDC69A55}"/>
              </a:ext>
            </a:extLst>
          </p:cNvPr>
          <p:cNvGrpSpPr>
            <a:grpSpLocks/>
          </p:cNvGrpSpPr>
          <p:nvPr/>
        </p:nvGrpSpPr>
        <p:grpSpPr bwMode="auto">
          <a:xfrm>
            <a:off x="1590386" y="3450046"/>
            <a:ext cx="711200" cy="669925"/>
            <a:chOff x="-44" y="1473"/>
            <a:chExt cx="981" cy="1105"/>
          </a:xfrm>
        </p:grpSpPr>
        <p:pic>
          <p:nvPicPr>
            <p:cNvPr id="142" name="Picture 195" descr="desktop_computer_stylized_medium">
              <a:extLst>
                <a:ext uri="{FF2B5EF4-FFF2-40B4-BE49-F238E27FC236}">
                  <a16:creationId xmlns:a16="http://schemas.microsoft.com/office/drawing/2014/main" id="{93A60250-FFFC-087F-FC73-B8BE6A722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196">
              <a:extLst>
                <a:ext uri="{FF2B5EF4-FFF2-40B4-BE49-F238E27FC236}">
                  <a16:creationId xmlns:a16="http://schemas.microsoft.com/office/drawing/2014/main" id="{8C1592D5-1950-034C-7194-4E3E80FECC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44" name="Group 197">
            <a:extLst>
              <a:ext uri="{FF2B5EF4-FFF2-40B4-BE49-F238E27FC236}">
                <a16:creationId xmlns:a16="http://schemas.microsoft.com/office/drawing/2014/main" id="{FB2591B9-1FBD-45E7-CE91-B330511D44C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893011" y="3365909"/>
            <a:ext cx="711200" cy="669925"/>
            <a:chOff x="-44" y="1473"/>
            <a:chExt cx="981" cy="1105"/>
          </a:xfrm>
        </p:grpSpPr>
        <p:pic>
          <p:nvPicPr>
            <p:cNvPr id="145" name="Picture 198" descr="desktop_computer_stylized_medium">
              <a:extLst>
                <a:ext uri="{FF2B5EF4-FFF2-40B4-BE49-F238E27FC236}">
                  <a16:creationId xmlns:a16="http://schemas.microsoft.com/office/drawing/2014/main" id="{E4660BAD-9100-401A-085E-D56979C08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Freeform 199">
              <a:extLst>
                <a:ext uri="{FF2B5EF4-FFF2-40B4-BE49-F238E27FC236}">
                  <a16:creationId xmlns:a16="http://schemas.microsoft.com/office/drawing/2014/main" id="{9A2B7FBE-C333-F696-87E6-34C6625322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7" name="Text Box 155">
            <a:extLst>
              <a:ext uri="{FF2B5EF4-FFF2-40B4-BE49-F238E27FC236}">
                <a16:creationId xmlns:a16="http://schemas.microsoft.com/office/drawing/2014/main" id="{735B1A4B-F008-816A-1BFB-783549047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086" y="5793680"/>
            <a:ext cx="66428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Three segments, all destined to IP address: B,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dest port: 80 are demultiplexed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sockets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E79F222-8E1C-A45E-6E6D-420D26E02048}"/>
              </a:ext>
            </a:extLst>
          </p:cNvPr>
          <p:cNvSpPr/>
          <p:nvPr/>
        </p:nvSpPr>
        <p:spPr>
          <a:xfrm>
            <a:off x="4454237" y="5310596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A633D6B-F450-95FA-DBF4-E7C368BF7830}"/>
              </a:ext>
            </a:extLst>
          </p:cNvPr>
          <p:cNvSpPr/>
          <p:nvPr/>
        </p:nvSpPr>
        <p:spPr>
          <a:xfrm>
            <a:off x="7577600" y="4818489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7D920EA-4174-2DC1-B814-F049C899F49E}"/>
              </a:ext>
            </a:extLst>
          </p:cNvPr>
          <p:cNvSpPr/>
          <p:nvPr/>
        </p:nvSpPr>
        <p:spPr>
          <a:xfrm>
            <a:off x="7631575" y="5655061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1" name="Picture 4" descr="Image result for apache web server logo">
            <a:extLst>
              <a:ext uri="{FF2B5EF4-FFF2-40B4-BE49-F238E27FC236}">
                <a16:creationId xmlns:a16="http://schemas.microsoft.com/office/drawing/2014/main" id="{D70036AF-FDAD-D3F9-6BE7-52146FA7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538" y="1197879"/>
            <a:ext cx="1474756" cy="6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90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47" grpId="0"/>
      <p:bldP spid="148" grpId="0" animBg="1"/>
      <p:bldP spid="149" grpId="0" animBg="1"/>
      <p:bldP spid="1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6A6E6-7750-119C-8CA1-6A66E6452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AB6FB5-C21A-31DD-9853-0FE0784A1D1B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911658-2542-1C6D-21E5-1154ECFBE684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77D0C-E1B1-1DE2-8FC5-E558E8C8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AB1056-9709-E9B9-4D9A-F9193CECAE6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DE6915-7B9E-74F4-E41F-A2DEFDFA07B5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D6BAB8-2E4D-5A30-2DA5-689AA8247C81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0B0A30-3690-3B10-199B-04B932D3E390}"/>
              </a:ext>
            </a:extLst>
          </p:cNvPr>
          <p:cNvSpPr txBox="1">
            <a:spLocks noChangeArrowheads="1"/>
          </p:cNvSpPr>
          <p:nvPr/>
        </p:nvSpPr>
        <p:spPr>
          <a:xfrm>
            <a:off x="545687" y="1324334"/>
            <a:ext cx="11100625" cy="524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Multiplexing, demultiplexing: based on segment, datagram header field values</a:t>
            </a:r>
          </a:p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UDP: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demultiplexing using destination port number (only)</a:t>
            </a:r>
          </a:p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TCP: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demultiplexing using 4-tuple: source and destination IP addresses, and port numbers</a:t>
            </a:r>
          </a:p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Multiplexing/demultiplexing happen at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layers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83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t="-3000" r="-14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5862EF-0CA6-742F-A4DA-CA6FE8DFC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55D1D1-24C4-6F1C-115B-359F18B3A9AC}"/>
              </a:ext>
            </a:extLst>
          </p:cNvPr>
          <p:cNvSpPr/>
          <p:nvPr/>
        </p:nvSpPr>
        <p:spPr>
          <a:xfrm>
            <a:off x="0" y="2753307"/>
            <a:ext cx="12192000" cy="1064579"/>
          </a:xfrm>
          <a:prstGeom prst="rect">
            <a:avLst/>
          </a:prstGeom>
          <a:solidFill>
            <a:srgbClr val="FAF3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8D3F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1CE4CF-6AD4-E521-ADFF-B8912CC1C3FB}"/>
              </a:ext>
            </a:extLst>
          </p:cNvPr>
          <p:cNvSpPr txBox="1">
            <a:spLocks/>
          </p:cNvSpPr>
          <p:nvPr/>
        </p:nvSpPr>
        <p:spPr>
          <a:xfrm>
            <a:off x="416560" y="2741601"/>
            <a:ext cx="8066049" cy="107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Connectionless Transport: UDP</a:t>
            </a:r>
          </a:p>
        </p:txBody>
      </p:sp>
    </p:spTree>
    <p:extLst>
      <p:ext uri="{BB962C8B-B14F-4D97-AF65-F5344CB8AC3E}">
        <p14:creationId xmlns:p14="http://schemas.microsoft.com/office/powerpoint/2010/main" val="2422400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AFBBE-6DAE-290C-6845-45E404B6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A0130B-DC51-A726-F9B0-C6FD9050F92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AF9A24-3B95-343B-84EE-D875CB90051B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UDP: User Datagram Protocol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4B1C0-1DEB-53E5-194A-7C7AD707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B86C61-FA67-A3C4-B1B2-0129B78700D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E62D1-F363-C0D8-79C4-5E0AD1400650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A681C5-0DC3-2585-313B-25D8519FCF53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FB5C530-23D4-70A4-E015-3217250E5966}"/>
              </a:ext>
            </a:extLst>
          </p:cNvPr>
          <p:cNvSpPr txBox="1">
            <a:spLocks noChangeArrowheads="1"/>
          </p:cNvSpPr>
          <p:nvPr/>
        </p:nvSpPr>
        <p:spPr>
          <a:xfrm>
            <a:off x="618385" y="1325351"/>
            <a:ext cx="5550595" cy="2927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“no frills,” “bare bones” Internet transport protocol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“best effort” service, UDP segments may be:</a:t>
            </a:r>
          </a:p>
          <a:p>
            <a:pPr marL="808038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lost</a:t>
            </a:r>
          </a:p>
          <a:p>
            <a:pPr marL="808038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delivered out-of-order to app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64F97-53F9-0312-4520-8BF9AB2E964A}"/>
              </a:ext>
            </a:extLst>
          </p:cNvPr>
          <p:cNvGrpSpPr/>
          <p:nvPr/>
        </p:nvGrpSpPr>
        <p:grpSpPr>
          <a:xfrm>
            <a:off x="6568225" y="1346657"/>
            <a:ext cx="5029004" cy="5014363"/>
            <a:chOff x="4979987" y="2821302"/>
            <a:chExt cx="6630121" cy="3829830"/>
          </a:xfrm>
        </p:grpSpPr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FB0AA185-0BAB-97C5-EF0B-499D667A0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8112" y="3235273"/>
              <a:ext cx="6059488" cy="304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4163" indent="-284163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687388" indent="-230188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no connection establishment (which can add RTT delay)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simple: no connection state at sender, receiver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small header size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no congestion control</a:t>
              </a:r>
            </a:p>
            <a:p>
              <a:pPr marL="687388" marR="0" lvl="1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UDP can blast away as fast as desired!</a:t>
              </a:r>
            </a:p>
            <a:p>
              <a:pPr marL="687388" marR="0" lvl="1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can function in the face of congestion</a:t>
              </a:r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4C88959C-5EA9-7C7D-5E46-991D391D4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7" y="2988017"/>
              <a:ext cx="6630121" cy="366311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3" name="Text Box 28">
              <a:extLst>
                <a:ext uri="{FF2B5EF4-FFF2-40B4-BE49-F238E27FC236}">
                  <a16:creationId xmlns:a16="http://schemas.microsoft.com/office/drawing/2014/main" id="{BC96196B-8404-747B-BA53-C524ED82F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4449" y="2821302"/>
              <a:ext cx="5102112" cy="378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Why is there a UDP?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A19D372E-279E-CEF5-5B4E-C4BD57128A56}"/>
              </a:ext>
            </a:extLst>
          </p:cNvPr>
          <p:cNvSpPr txBox="1">
            <a:spLocks noChangeArrowheads="1"/>
          </p:cNvSpPr>
          <p:nvPr/>
        </p:nvSpPr>
        <p:spPr>
          <a:xfrm>
            <a:off x="641997" y="4201633"/>
            <a:ext cx="5550595" cy="20603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connectionless: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handshaking between UDP sender, receiver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UDP segment handled independently of others</a:t>
            </a:r>
          </a:p>
        </p:txBody>
      </p:sp>
    </p:spTree>
    <p:extLst>
      <p:ext uri="{BB962C8B-B14F-4D97-AF65-F5344CB8AC3E}">
        <p14:creationId xmlns:p14="http://schemas.microsoft.com/office/powerpoint/2010/main" val="240491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265FE-CDE0-5450-F3D9-BA5089540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1F08A3-16C6-BE91-E8B6-677D8F4DA92E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BC39C3-F16F-5344-1BAF-32E4DA5E6870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UDP: User Datagram Protocol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CEB90-3D4F-4986-F3CB-0C05B245A8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EC3E28-0FCA-ABE6-7049-4B66B6FAB3F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A45106-1682-37BA-11A8-58E03D2C33E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83B322-E67F-1473-8E67-D4235E48A1B5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05C7BB0-A0CD-0543-4C9E-E28F7DE6F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043" y="1351145"/>
            <a:ext cx="11100625" cy="488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UDP use: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streaming multimedia apps (loss tolerant, rate sensitive)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DNS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SNMP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HTTP/3</a:t>
            </a: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if reliable transfer needed over UDP (e.g., HTTP/3): 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add needed reliability at application layer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add congestion control at 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0113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B2FD-F4AC-F359-ECAB-7547C7DD4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5D87E1-43F7-FAB8-FE32-8B55078E7347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4D9469-A6DD-AE19-EEA2-56DEAD112F52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UDP: Transport Layer Actions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C6946-C09C-3F10-4B46-0FEEF49C0B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77ADEF-1513-F4CA-66E8-587A10353619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580305-786B-4073-F366-EA68A1AA59A6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B0F559-8EAE-235D-B30C-C0ADC527FD34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103">
            <a:extLst>
              <a:ext uri="{FF2B5EF4-FFF2-40B4-BE49-F238E27FC236}">
                <a16:creationId xmlns:a16="http://schemas.microsoft.com/office/drawing/2014/main" id="{6B7B4CDA-BD7F-60EE-20C4-992EBE8AF9C8}"/>
              </a:ext>
            </a:extLst>
          </p:cNvPr>
          <p:cNvSpPr>
            <a:spLocks/>
          </p:cNvSpPr>
          <p:nvPr/>
        </p:nvSpPr>
        <p:spPr bwMode="auto">
          <a:xfrm>
            <a:off x="10374035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185">
            <a:extLst>
              <a:ext uri="{FF2B5EF4-FFF2-40B4-BE49-F238E27FC236}">
                <a16:creationId xmlns:a16="http://schemas.microsoft.com/office/drawing/2014/main" id="{77BB4F5C-1046-E3F8-98AE-16E04E119FCB}"/>
              </a:ext>
            </a:extLst>
          </p:cNvPr>
          <p:cNvGrpSpPr>
            <a:grpSpLocks/>
          </p:cNvGrpSpPr>
          <p:nvPr/>
        </p:nvGrpSpPr>
        <p:grpSpPr bwMode="auto">
          <a:xfrm>
            <a:off x="11034711" y="4246759"/>
            <a:ext cx="549832" cy="1070215"/>
            <a:chOff x="4140" y="429"/>
            <a:chExt cx="1425" cy="2396"/>
          </a:xfrm>
        </p:grpSpPr>
        <p:sp>
          <p:nvSpPr>
            <p:cNvPr id="9" name="Freeform 186">
              <a:extLst>
                <a:ext uri="{FF2B5EF4-FFF2-40B4-BE49-F238E27FC236}">
                  <a16:creationId xmlns:a16="http://schemas.microsoft.com/office/drawing/2014/main" id="{535439FE-F549-13D5-9EDF-F3596B65C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Rectangle 187">
              <a:extLst>
                <a:ext uri="{FF2B5EF4-FFF2-40B4-BE49-F238E27FC236}">
                  <a16:creationId xmlns:a16="http://schemas.microsoft.com/office/drawing/2014/main" id="{7E5A4DD0-0CD6-1938-778B-BA01DEB9A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" name="Freeform 188">
              <a:extLst>
                <a:ext uri="{FF2B5EF4-FFF2-40B4-BE49-F238E27FC236}">
                  <a16:creationId xmlns:a16="http://schemas.microsoft.com/office/drawing/2014/main" id="{6D919864-181B-438F-40F1-12E191B99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" name="Freeform 189">
              <a:extLst>
                <a:ext uri="{FF2B5EF4-FFF2-40B4-BE49-F238E27FC236}">
                  <a16:creationId xmlns:a16="http://schemas.microsoft.com/office/drawing/2014/main" id="{1E039562-0269-FCE8-F236-89B5AD03E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Rectangle 190">
              <a:extLst>
                <a:ext uri="{FF2B5EF4-FFF2-40B4-BE49-F238E27FC236}">
                  <a16:creationId xmlns:a16="http://schemas.microsoft.com/office/drawing/2014/main" id="{619BC7D6-DE39-4091-964F-99E1BC59A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" name="Group 191">
              <a:extLst>
                <a:ext uri="{FF2B5EF4-FFF2-40B4-BE49-F238E27FC236}">
                  <a16:creationId xmlns:a16="http://schemas.microsoft.com/office/drawing/2014/main" id="{5700511D-F65E-2C45-AE25-702011698A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1" name="AutoShape 192">
                <a:extLst>
                  <a:ext uri="{FF2B5EF4-FFF2-40B4-BE49-F238E27FC236}">
                    <a16:creationId xmlns:a16="http://schemas.microsoft.com/office/drawing/2014/main" id="{F818AFC0-8FB0-983F-C418-F8BD43C53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" name="AutoShape 193">
                <a:extLst>
                  <a:ext uri="{FF2B5EF4-FFF2-40B4-BE49-F238E27FC236}">
                    <a16:creationId xmlns:a16="http://schemas.microsoft.com/office/drawing/2014/main" id="{5DD5EA29-6FF9-2F1A-4EBC-03207D18E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7" name="Rectangle 194">
              <a:extLst>
                <a:ext uri="{FF2B5EF4-FFF2-40B4-BE49-F238E27FC236}">
                  <a16:creationId xmlns:a16="http://schemas.microsoft.com/office/drawing/2014/main" id="{251BFA39-E5B5-327C-4DC5-D7B819207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8" name="Group 195">
              <a:extLst>
                <a:ext uri="{FF2B5EF4-FFF2-40B4-BE49-F238E27FC236}">
                  <a16:creationId xmlns:a16="http://schemas.microsoft.com/office/drawing/2014/main" id="{A0C7646C-B7B8-A9B5-537B-FF63851D76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" name="AutoShape 196">
                <a:extLst>
                  <a:ext uri="{FF2B5EF4-FFF2-40B4-BE49-F238E27FC236}">
                    <a16:creationId xmlns:a16="http://schemas.microsoft.com/office/drawing/2014/main" id="{C2F03AD3-0F76-9BD0-A185-811CF6C97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" name="AutoShape 197">
                <a:extLst>
                  <a:ext uri="{FF2B5EF4-FFF2-40B4-BE49-F238E27FC236}">
                    <a16:creationId xmlns:a16="http://schemas.microsoft.com/office/drawing/2014/main" id="{399D970A-4EA1-1497-6F82-7164245BB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9" name="Rectangle 198">
              <a:extLst>
                <a:ext uri="{FF2B5EF4-FFF2-40B4-BE49-F238E27FC236}">
                  <a16:creationId xmlns:a16="http://schemas.microsoft.com/office/drawing/2014/main" id="{B7ECC2B7-C89B-6235-3AE7-591063C01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" name="Rectangle 199">
              <a:extLst>
                <a:ext uri="{FF2B5EF4-FFF2-40B4-BE49-F238E27FC236}">
                  <a16:creationId xmlns:a16="http://schemas.microsoft.com/office/drawing/2014/main" id="{BDCBB103-46C9-497B-AC0B-7A5A5A210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1" name="Group 200">
              <a:extLst>
                <a:ext uri="{FF2B5EF4-FFF2-40B4-BE49-F238E27FC236}">
                  <a16:creationId xmlns:a16="http://schemas.microsoft.com/office/drawing/2014/main" id="{D030CB84-0CD9-A5A2-72D0-2D46CA935F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" name="AutoShape 201">
                <a:extLst>
                  <a:ext uri="{FF2B5EF4-FFF2-40B4-BE49-F238E27FC236}">
                    <a16:creationId xmlns:a16="http://schemas.microsoft.com/office/drawing/2014/main" id="{0F2E13EF-2942-7742-B505-7B3609F83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" name="AutoShape 202">
                <a:extLst>
                  <a:ext uri="{FF2B5EF4-FFF2-40B4-BE49-F238E27FC236}">
                    <a16:creationId xmlns:a16="http://schemas.microsoft.com/office/drawing/2014/main" id="{BCAA60EF-8BF1-2427-45A0-1F1C24273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" name="Freeform 203">
              <a:extLst>
                <a:ext uri="{FF2B5EF4-FFF2-40B4-BE49-F238E27FC236}">
                  <a16:creationId xmlns:a16="http://schemas.microsoft.com/office/drawing/2014/main" id="{726B4125-94F8-BCF6-CC94-EFDD38D58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" name="Group 204">
              <a:extLst>
                <a:ext uri="{FF2B5EF4-FFF2-40B4-BE49-F238E27FC236}">
                  <a16:creationId xmlns:a16="http://schemas.microsoft.com/office/drawing/2014/main" id="{905FF775-5B32-9891-D549-A2A138C5C2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" name="AutoShape 205">
                <a:extLst>
                  <a:ext uri="{FF2B5EF4-FFF2-40B4-BE49-F238E27FC236}">
                    <a16:creationId xmlns:a16="http://schemas.microsoft.com/office/drawing/2014/main" id="{0C5E13FA-EFA5-A05C-E68F-4B0389FDB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6" name="AutoShape 206">
                <a:extLst>
                  <a:ext uri="{FF2B5EF4-FFF2-40B4-BE49-F238E27FC236}">
                    <a16:creationId xmlns:a16="http://schemas.microsoft.com/office/drawing/2014/main" id="{D6E1A76F-770E-74A5-F2AA-8BF0A762D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" name="Rectangle 207">
              <a:extLst>
                <a:ext uri="{FF2B5EF4-FFF2-40B4-BE49-F238E27FC236}">
                  <a16:creationId xmlns:a16="http://schemas.microsoft.com/office/drawing/2014/main" id="{C9D49A1F-41E7-4AEF-B33A-4620292CE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" name="Freeform 208">
              <a:extLst>
                <a:ext uri="{FF2B5EF4-FFF2-40B4-BE49-F238E27FC236}">
                  <a16:creationId xmlns:a16="http://schemas.microsoft.com/office/drawing/2014/main" id="{68F20351-2115-EEB9-32D2-36E2B8E2F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Freeform 209">
              <a:extLst>
                <a:ext uri="{FF2B5EF4-FFF2-40B4-BE49-F238E27FC236}">
                  <a16:creationId xmlns:a16="http://schemas.microsoft.com/office/drawing/2014/main" id="{F8F0BE45-2E70-F5EB-F5D7-592D67A37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Oval 210">
              <a:extLst>
                <a:ext uri="{FF2B5EF4-FFF2-40B4-BE49-F238E27FC236}">
                  <a16:creationId xmlns:a16="http://schemas.microsoft.com/office/drawing/2014/main" id="{C03739CC-C4D0-E06D-830F-5E335811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Freeform 211">
              <a:extLst>
                <a:ext uri="{FF2B5EF4-FFF2-40B4-BE49-F238E27FC236}">
                  <a16:creationId xmlns:a16="http://schemas.microsoft.com/office/drawing/2014/main" id="{B3E3E2E2-DBEF-25B4-F429-2F77520A2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AutoShape 212">
              <a:extLst>
                <a:ext uri="{FF2B5EF4-FFF2-40B4-BE49-F238E27FC236}">
                  <a16:creationId xmlns:a16="http://schemas.microsoft.com/office/drawing/2014/main" id="{936C8BEF-5751-9876-6D48-2E4F2EE98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AutoShape 213">
              <a:extLst>
                <a:ext uri="{FF2B5EF4-FFF2-40B4-BE49-F238E27FC236}">
                  <a16:creationId xmlns:a16="http://schemas.microsoft.com/office/drawing/2014/main" id="{E4E67236-4646-1C9F-FB77-0E8EF6F4A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Oval 214">
              <a:extLst>
                <a:ext uri="{FF2B5EF4-FFF2-40B4-BE49-F238E27FC236}">
                  <a16:creationId xmlns:a16="http://schemas.microsoft.com/office/drawing/2014/main" id="{3BADFC48-6E97-AF12-0930-FEA4CD70A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" name="Oval 215">
              <a:extLst>
                <a:ext uri="{FF2B5EF4-FFF2-40B4-BE49-F238E27FC236}">
                  <a16:creationId xmlns:a16="http://schemas.microsoft.com/office/drawing/2014/main" id="{6E98BB6F-FB8C-7FFC-78C6-556C8A8AA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" name="Oval 216">
              <a:extLst>
                <a:ext uri="{FF2B5EF4-FFF2-40B4-BE49-F238E27FC236}">
                  <a16:creationId xmlns:a16="http://schemas.microsoft.com/office/drawing/2014/main" id="{B4DD35BC-67F2-A6CF-DD69-C2A6B92EB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Rectangle 217">
              <a:extLst>
                <a:ext uri="{FF2B5EF4-FFF2-40B4-BE49-F238E27FC236}">
                  <a16:creationId xmlns:a16="http://schemas.microsoft.com/office/drawing/2014/main" id="{18F267BD-0F17-7C8E-5ECC-998042685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2814755-9E51-6E5B-6492-9CBFF1CD107B}"/>
              </a:ext>
            </a:extLst>
          </p:cNvPr>
          <p:cNvSpPr txBox="1"/>
          <p:nvPr/>
        </p:nvSpPr>
        <p:spPr>
          <a:xfrm>
            <a:off x="8560060" y="1538123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server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CACD85-61AD-708E-9283-61CB95B3D2E9}"/>
              </a:ext>
            </a:extLst>
          </p:cNvPr>
          <p:cNvSpPr txBox="1"/>
          <p:nvPr/>
        </p:nvSpPr>
        <p:spPr>
          <a:xfrm>
            <a:off x="2014342" y="1662731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client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24141B-C2BB-829F-9D5E-9EEB3F07419A}"/>
              </a:ext>
            </a:extLst>
          </p:cNvPr>
          <p:cNvGrpSpPr/>
          <p:nvPr/>
        </p:nvGrpSpPr>
        <p:grpSpPr>
          <a:xfrm>
            <a:off x="8589375" y="2078288"/>
            <a:ext cx="1946338" cy="2912558"/>
            <a:chOff x="8091785" y="2078288"/>
            <a:chExt cx="2364905" cy="2912558"/>
          </a:xfrm>
        </p:grpSpPr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0E3E01F6-BCC2-591B-8A80-06FEB7B72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Rectangle 24">
              <a:extLst>
                <a:ext uri="{FF2B5EF4-FFF2-40B4-BE49-F238E27FC236}">
                  <a16:creationId xmlns:a16="http://schemas.microsoft.com/office/drawing/2014/main" id="{D090E647-1D17-CFEB-6F46-EEDDF05D3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Line 25">
              <a:extLst>
                <a:ext uri="{FF2B5EF4-FFF2-40B4-BE49-F238E27FC236}">
                  <a16:creationId xmlns:a16="http://schemas.microsoft.com/office/drawing/2014/main" id="{68DF5360-C279-6478-EC7E-651CB6A2AC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Text Box 26">
              <a:extLst>
                <a:ext uri="{FF2B5EF4-FFF2-40B4-BE49-F238E27FC236}">
                  <a16:creationId xmlns:a16="http://schemas.microsoft.com/office/drawing/2014/main" id="{B0836B6B-EA9D-3AE0-FD1A-9F5FB83F1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50" name="Line 27">
              <a:extLst>
                <a:ext uri="{FF2B5EF4-FFF2-40B4-BE49-F238E27FC236}">
                  <a16:creationId xmlns:a16="http://schemas.microsoft.com/office/drawing/2014/main" id="{787C7106-9AFB-266D-9E4F-90E12DFC9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Text Box 26">
              <a:extLst>
                <a:ext uri="{FF2B5EF4-FFF2-40B4-BE49-F238E27FC236}">
                  <a16:creationId xmlns:a16="http://schemas.microsoft.com/office/drawing/2014/main" id="{AE138B55-9480-9169-67B9-20D540288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52" name="Text Box 26">
              <a:extLst>
                <a:ext uri="{FF2B5EF4-FFF2-40B4-BE49-F238E27FC236}">
                  <a16:creationId xmlns:a16="http://schemas.microsoft.com/office/drawing/2014/main" id="{9F5E4DEA-6CCF-73E3-F60D-4265E8C75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53" name="Text Box 26">
              <a:extLst>
                <a:ext uri="{FF2B5EF4-FFF2-40B4-BE49-F238E27FC236}">
                  <a16:creationId xmlns:a16="http://schemas.microsoft.com/office/drawing/2014/main" id="{0695242A-0AAE-BEC0-4B35-9C25AA348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54" name="Line 27">
              <a:extLst>
                <a:ext uri="{FF2B5EF4-FFF2-40B4-BE49-F238E27FC236}">
                  <a16:creationId xmlns:a16="http://schemas.microsoft.com/office/drawing/2014/main" id="{A2E39351-D0B5-CDC6-C81D-5A19DB41BA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Line 27">
              <a:extLst>
                <a:ext uri="{FF2B5EF4-FFF2-40B4-BE49-F238E27FC236}">
                  <a16:creationId xmlns:a16="http://schemas.microsoft.com/office/drawing/2014/main" id="{20F024FA-3925-AE4E-01C2-6928D9BAF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Text Box 26">
              <a:extLst>
                <a:ext uri="{FF2B5EF4-FFF2-40B4-BE49-F238E27FC236}">
                  <a16:creationId xmlns:a16="http://schemas.microsoft.com/office/drawing/2014/main" id="{E27FCA5F-1177-BF05-FD05-0A922196B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B4BFAB4-9F88-C7A5-23D4-34FA2FDB9BF4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8051046" y="4973372"/>
            <a:ext cx="1473513" cy="4743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A0A124C-A6C6-349D-28C7-3AB771CE3F04}"/>
              </a:ext>
            </a:extLst>
          </p:cNvPr>
          <p:cNvCxnSpPr>
            <a:cxnSpLocks/>
          </p:cNvCxnSpPr>
          <p:nvPr/>
        </p:nvCxnSpPr>
        <p:spPr>
          <a:xfrm>
            <a:off x="2657834" y="5062556"/>
            <a:ext cx="1582832" cy="302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 296">
            <a:extLst>
              <a:ext uri="{FF2B5EF4-FFF2-40B4-BE49-F238E27FC236}">
                <a16:creationId xmlns:a16="http://schemas.microsoft.com/office/drawing/2014/main" id="{AD5FAA5D-2DCA-9153-66F8-6CDADD15353F}"/>
              </a:ext>
            </a:extLst>
          </p:cNvPr>
          <p:cNvSpPr>
            <a:spLocks/>
          </p:cNvSpPr>
          <p:nvPr/>
        </p:nvSpPr>
        <p:spPr bwMode="auto">
          <a:xfrm>
            <a:off x="4141544" y="4965666"/>
            <a:ext cx="4036903" cy="1028731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60" name="Freeform 70">
            <a:extLst>
              <a:ext uri="{FF2B5EF4-FFF2-40B4-BE49-F238E27FC236}">
                <a16:creationId xmlns:a16="http://schemas.microsoft.com/office/drawing/2014/main" id="{8DD564D0-2AE7-2328-4B30-9B06A926EF80}"/>
              </a:ext>
            </a:extLst>
          </p:cNvPr>
          <p:cNvSpPr>
            <a:spLocks/>
          </p:cNvSpPr>
          <p:nvPr/>
        </p:nvSpPr>
        <p:spPr bwMode="auto">
          <a:xfrm>
            <a:off x="933372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000D57-A8E7-68E5-3CC4-66F099D4D598}"/>
              </a:ext>
            </a:extLst>
          </p:cNvPr>
          <p:cNvGrpSpPr/>
          <p:nvPr/>
        </p:nvGrpSpPr>
        <p:grpSpPr>
          <a:xfrm>
            <a:off x="1766793" y="2167472"/>
            <a:ext cx="2131701" cy="2912558"/>
            <a:chOff x="8091785" y="2078288"/>
            <a:chExt cx="2364905" cy="2912558"/>
          </a:xfrm>
        </p:grpSpPr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0A55ECDA-143F-74C5-96C0-7DC93ADE6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Rectangle 24">
              <a:extLst>
                <a:ext uri="{FF2B5EF4-FFF2-40B4-BE49-F238E27FC236}">
                  <a16:creationId xmlns:a16="http://schemas.microsoft.com/office/drawing/2014/main" id="{0868788C-69A5-E585-7488-718417F41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Line 25">
              <a:extLst>
                <a:ext uri="{FF2B5EF4-FFF2-40B4-BE49-F238E27FC236}">
                  <a16:creationId xmlns:a16="http://schemas.microsoft.com/office/drawing/2014/main" id="{FAFEC210-F54A-1257-D05C-A9F687062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Text Box 26">
              <a:extLst>
                <a:ext uri="{FF2B5EF4-FFF2-40B4-BE49-F238E27FC236}">
                  <a16:creationId xmlns:a16="http://schemas.microsoft.com/office/drawing/2014/main" id="{19BFC8FF-FCAF-5D37-653C-5DD6CDA67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66" name="Line 27">
              <a:extLst>
                <a:ext uri="{FF2B5EF4-FFF2-40B4-BE49-F238E27FC236}">
                  <a16:creationId xmlns:a16="http://schemas.microsoft.com/office/drawing/2014/main" id="{B8EA0894-A608-E53D-3FB4-69FE3C6A6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Text Box 26">
              <a:extLst>
                <a:ext uri="{FF2B5EF4-FFF2-40B4-BE49-F238E27FC236}">
                  <a16:creationId xmlns:a16="http://schemas.microsoft.com/office/drawing/2014/main" id="{0FB7812C-6515-3240-0E07-782F9E467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68" name="Text Box 26">
              <a:extLst>
                <a:ext uri="{FF2B5EF4-FFF2-40B4-BE49-F238E27FC236}">
                  <a16:creationId xmlns:a16="http://schemas.microsoft.com/office/drawing/2014/main" id="{1DEE2B75-956C-F65C-4835-AA054C83D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69" name="Text Box 26">
              <a:extLst>
                <a:ext uri="{FF2B5EF4-FFF2-40B4-BE49-F238E27FC236}">
                  <a16:creationId xmlns:a16="http://schemas.microsoft.com/office/drawing/2014/main" id="{8E7BA06E-F5D4-4F16-1E65-595D0A3CE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70" name="Line 27">
              <a:extLst>
                <a:ext uri="{FF2B5EF4-FFF2-40B4-BE49-F238E27FC236}">
                  <a16:creationId xmlns:a16="http://schemas.microsoft.com/office/drawing/2014/main" id="{A4379A5C-330F-9661-61B5-98DF539FB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B9A2C486-0543-546A-E8D5-556A2C9457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Text Box 26">
              <a:extLst>
                <a:ext uri="{FF2B5EF4-FFF2-40B4-BE49-F238E27FC236}">
                  <a16:creationId xmlns:a16="http://schemas.microsoft.com/office/drawing/2014/main" id="{E151844A-BD03-965C-81D2-D72177D7D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5E2D29C-23F3-CE0E-CE49-A4D837646534}"/>
              </a:ext>
            </a:extLst>
          </p:cNvPr>
          <p:cNvGrpSpPr/>
          <p:nvPr/>
        </p:nvGrpSpPr>
        <p:grpSpPr>
          <a:xfrm>
            <a:off x="579757" y="4943580"/>
            <a:ext cx="1026523" cy="597153"/>
            <a:chOff x="7493876" y="2774731"/>
            <a:chExt cx="1481958" cy="894622"/>
          </a:xfrm>
        </p:grpSpPr>
        <p:sp>
          <p:nvSpPr>
            <p:cNvPr id="74" name="Freeform 176">
              <a:extLst>
                <a:ext uri="{FF2B5EF4-FFF2-40B4-BE49-F238E27FC236}">
                  <a16:creationId xmlns:a16="http://schemas.microsoft.com/office/drawing/2014/main" id="{E0C02AB3-3006-99DF-2049-82A912E2E52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FF9E13E-7625-2BDE-4982-62A5E0539BB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6933122-FCC0-CFF0-7DE2-92464BF1003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" name="Freeform 179">
                <a:extLst>
                  <a:ext uri="{FF2B5EF4-FFF2-40B4-BE49-F238E27FC236}">
                    <a16:creationId xmlns:a16="http://schemas.microsoft.com/office/drawing/2014/main" id="{E49CCF4B-8D32-F6BA-518D-C39ADE4E0B5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Freeform 180">
                <a:extLst>
                  <a:ext uri="{FF2B5EF4-FFF2-40B4-BE49-F238E27FC236}">
                    <a16:creationId xmlns:a16="http://schemas.microsoft.com/office/drawing/2014/main" id="{5E312601-110B-2D25-46DA-3AE96499FA7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Freeform 194">
                <a:extLst>
                  <a:ext uri="{FF2B5EF4-FFF2-40B4-BE49-F238E27FC236}">
                    <a16:creationId xmlns:a16="http://schemas.microsoft.com/office/drawing/2014/main" id="{835169CC-1E3E-2744-F349-E41AAE964EC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 195">
                <a:extLst>
                  <a:ext uri="{FF2B5EF4-FFF2-40B4-BE49-F238E27FC236}">
                    <a16:creationId xmlns:a16="http://schemas.microsoft.com/office/drawing/2014/main" id="{8AAB69F3-93D5-91F7-9C0A-E7C63A2BA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149">
            <a:extLst>
              <a:ext uri="{FF2B5EF4-FFF2-40B4-BE49-F238E27FC236}">
                <a16:creationId xmlns:a16="http://schemas.microsoft.com/office/drawing/2014/main" id="{F80EE9D0-6025-5E79-9E78-BA6AE483F584}"/>
              </a:ext>
            </a:extLst>
          </p:cNvPr>
          <p:cNvGrpSpPr>
            <a:grpSpLocks/>
          </p:cNvGrpSpPr>
          <p:nvPr/>
        </p:nvGrpSpPr>
        <p:grpSpPr bwMode="auto">
          <a:xfrm>
            <a:off x="2541230" y="2756023"/>
            <a:ext cx="412750" cy="158750"/>
            <a:chOff x="1287" y="2524"/>
            <a:chExt cx="260" cy="100"/>
          </a:xfrm>
        </p:grpSpPr>
        <p:sp>
          <p:nvSpPr>
            <p:cNvPr id="82" name="Rectangle 73">
              <a:extLst>
                <a:ext uri="{FF2B5EF4-FFF2-40B4-BE49-F238E27FC236}">
                  <a16:creationId xmlns:a16="http://schemas.microsoft.com/office/drawing/2014/main" id="{2811CD52-80AA-D483-B8FE-E9EEDE13D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3" name="Rectangle 74">
              <a:extLst>
                <a:ext uri="{FF2B5EF4-FFF2-40B4-BE49-F238E27FC236}">
                  <a16:creationId xmlns:a16="http://schemas.microsoft.com/office/drawing/2014/main" id="{30148954-A109-1935-B7B3-CB7A14606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4" name="Rectangle 75">
              <a:extLst>
                <a:ext uri="{FF2B5EF4-FFF2-40B4-BE49-F238E27FC236}">
                  <a16:creationId xmlns:a16="http://schemas.microsoft.com/office/drawing/2014/main" id="{D5D57DDA-5FCC-45E1-396A-5B8D689EF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5" name="Rectangle 129">
              <a:extLst>
                <a:ext uri="{FF2B5EF4-FFF2-40B4-BE49-F238E27FC236}">
                  <a16:creationId xmlns:a16="http://schemas.microsoft.com/office/drawing/2014/main" id="{229FDBD5-870D-6C43-ACD2-E9B5BAD30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6" name="Group 149">
            <a:extLst>
              <a:ext uri="{FF2B5EF4-FFF2-40B4-BE49-F238E27FC236}">
                <a16:creationId xmlns:a16="http://schemas.microsoft.com/office/drawing/2014/main" id="{7242C73F-5D24-3992-2DF4-3859C412DD11}"/>
              </a:ext>
            </a:extLst>
          </p:cNvPr>
          <p:cNvGrpSpPr>
            <a:grpSpLocks/>
          </p:cNvGrpSpPr>
          <p:nvPr/>
        </p:nvGrpSpPr>
        <p:grpSpPr bwMode="auto">
          <a:xfrm>
            <a:off x="9760167" y="2673610"/>
            <a:ext cx="412750" cy="158750"/>
            <a:chOff x="1287" y="2524"/>
            <a:chExt cx="260" cy="100"/>
          </a:xfrm>
        </p:grpSpPr>
        <p:sp>
          <p:nvSpPr>
            <p:cNvPr id="87" name="Rectangle 73">
              <a:extLst>
                <a:ext uri="{FF2B5EF4-FFF2-40B4-BE49-F238E27FC236}">
                  <a16:creationId xmlns:a16="http://schemas.microsoft.com/office/drawing/2014/main" id="{C527E91F-376D-B144-DA53-61D72079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" name="Rectangle 74">
              <a:extLst>
                <a:ext uri="{FF2B5EF4-FFF2-40B4-BE49-F238E27FC236}">
                  <a16:creationId xmlns:a16="http://schemas.microsoft.com/office/drawing/2014/main" id="{AE032255-0FEF-7F51-E0C1-4759E2E3F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Rectangle 75">
              <a:extLst>
                <a:ext uri="{FF2B5EF4-FFF2-40B4-BE49-F238E27FC236}">
                  <a16:creationId xmlns:a16="http://schemas.microsoft.com/office/drawing/2014/main" id="{0FFFF63D-96F4-A419-E9F3-16B9DE1A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0" name="Rectangle 129">
              <a:extLst>
                <a:ext uri="{FF2B5EF4-FFF2-40B4-BE49-F238E27FC236}">
                  <a16:creationId xmlns:a16="http://schemas.microsoft.com/office/drawing/2014/main" id="{40BE13C0-ADB3-B37F-A9F9-487EEE1F2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79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1D7A49-B850-618C-E60F-417DDC5AAD8C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Outlines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B6715-1AA6-2097-55B5-3FFBA166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8834E7-4BFB-E534-BAA9-731D55CE4179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FD1B705-D56F-707C-EDFA-57C00374924E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13A25C-4118-21EF-64B1-03210E94DAB2}"/>
              </a:ext>
            </a:extLst>
          </p:cNvPr>
          <p:cNvSpPr/>
          <p:nvPr/>
        </p:nvSpPr>
        <p:spPr>
          <a:xfrm>
            <a:off x="381001" y="1194868"/>
            <a:ext cx="11430000" cy="4337832"/>
          </a:xfrm>
          <a:prstGeom prst="roundRect">
            <a:avLst>
              <a:gd name="adj" fmla="val 7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tabLst/>
              <a:defRPr/>
            </a:pPr>
            <a:r>
              <a:rPr kumimoji="1" lang="en-US" alt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Arial" panose="020B0604020202020204" pitchFamily="34" charset="0"/>
              </a:rPr>
              <a:t>Transport-layer services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tabLst/>
              <a:defRPr/>
            </a:pPr>
            <a:r>
              <a:rPr kumimoji="1" lang="en-US" alt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Arial" panose="020B0604020202020204" pitchFamily="34" charset="0"/>
              </a:rPr>
              <a:t>Multiplexing and demultiplexing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tabLst/>
              <a:defRPr/>
            </a:pPr>
            <a:r>
              <a:rPr kumimoji="1" lang="en-US" alt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Arial" panose="020B0604020202020204" pitchFamily="34" charset="0"/>
              </a:rPr>
              <a:t>Connectionless transport: UDP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tabLst/>
              <a:defRPr/>
            </a:pPr>
            <a:r>
              <a:rPr kumimoji="1" lang="en-US" alt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Arial" panose="020B0604020202020204" pitchFamily="34" charset="0"/>
              </a:rPr>
              <a:t>Principles of reliable data transfer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tabLst/>
              <a:defRPr/>
            </a:pPr>
            <a:r>
              <a:rPr kumimoji="1" lang="en-US" alt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Arial" panose="020B0604020202020204" pitchFamily="34" charset="0"/>
              </a:rPr>
              <a:t>Stop-and-wait Protocols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tabLst/>
              <a:defRPr/>
            </a:pPr>
            <a:r>
              <a:rPr kumimoji="1" lang="en-US" alt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MS PGothic" pitchFamily="34" charset="-128"/>
                <a:cs typeface="Arial" panose="020B0604020202020204" pitchFamily="34" charset="0"/>
              </a:rPr>
              <a:t>Sliding Windows</a:t>
            </a:r>
          </a:p>
        </p:txBody>
      </p:sp>
    </p:spTree>
    <p:extLst>
      <p:ext uri="{BB962C8B-B14F-4D97-AF65-F5344CB8AC3E}">
        <p14:creationId xmlns:p14="http://schemas.microsoft.com/office/powerpoint/2010/main" val="1518754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BB68F-9E67-D908-B0A1-6541993CB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07A9DB-3351-342D-2858-ACF9380DD6CE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C75C61-7E53-EBA3-4378-A382D76D2BF2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UDP: Transport Layer Actions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F8CAB-A32C-80C0-BC9F-785A55D2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B5AE5-659D-7A6C-8807-301C9B7CB0D7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1F9C6C-6782-D0BD-1EFB-197329194BC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ACBE17-EA10-8D96-EB76-353F3519D534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7C665-9225-DDFF-4251-81EC366456FC}"/>
              </a:ext>
            </a:extLst>
          </p:cNvPr>
          <p:cNvGrpSpPr/>
          <p:nvPr/>
        </p:nvGrpSpPr>
        <p:grpSpPr>
          <a:xfrm>
            <a:off x="2782013" y="4965666"/>
            <a:ext cx="6866725" cy="1028731"/>
            <a:chOff x="2578811" y="4965666"/>
            <a:chExt cx="6866725" cy="102873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AE2A337-243B-2460-75BE-3A340110E15D}"/>
                </a:ext>
              </a:extLst>
            </p:cNvPr>
            <p:cNvCxnSpPr>
              <a:cxnSpLocks/>
            </p:cNvCxnSpPr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7CE0E7F-35CB-AEE2-DEB4-53C94E5D2021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7BCBE18-34FB-CDF8-5B21-1873DACC90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Freeform 296">
                <a:extLst>
                  <a:ext uri="{FF2B5EF4-FFF2-40B4-BE49-F238E27FC236}">
                    <a16:creationId xmlns:a16="http://schemas.microsoft.com/office/drawing/2014/main" id="{F3DD86ED-D4F9-0C2E-DD30-0DDF5D04D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95" name="Freeform 103">
            <a:extLst>
              <a:ext uri="{FF2B5EF4-FFF2-40B4-BE49-F238E27FC236}">
                <a16:creationId xmlns:a16="http://schemas.microsoft.com/office/drawing/2014/main" id="{4CE33C1D-65D5-82EB-8E73-0847C182BE38}"/>
              </a:ext>
            </a:extLst>
          </p:cNvPr>
          <p:cNvSpPr>
            <a:spLocks/>
          </p:cNvSpPr>
          <p:nvPr/>
        </p:nvSpPr>
        <p:spPr bwMode="auto">
          <a:xfrm>
            <a:off x="10498214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" name="Freeform 70">
            <a:extLst>
              <a:ext uri="{FF2B5EF4-FFF2-40B4-BE49-F238E27FC236}">
                <a16:creationId xmlns:a16="http://schemas.microsoft.com/office/drawing/2014/main" id="{8180CE7B-47CC-A17E-0ED6-2F766F2263C7}"/>
              </a:ext>
            </a:extLst>
          </p:cNvPr>
          <p:cNvSpPr>
            <a:spLocks/>
          </p:cNvSpPr>
          <p:nvPr/>
        </p:nvSpPr>
        <p:spPr bwMode="auto">
          <a:xfrm>
            <a:off x="1057551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7" name="Group 185">
            <a:extLst>
              <a:ext uri="{FF2B5EF4-FFF2-40B4-BE49-F238E27FC236}">
                <a16:creationId xmlns:a16="http://schemas.microsoft.com/office/drawing/2014/main" id="{187CFFCC-9694-0108-4F65-00E871DFC06E}"/>
              </a:ext>
            </a:extLst>
          </p:cNvPr>
          <p:cNvGrpSpPr>
            <a:grpSpLocks/>
          </p:cNvGrpSpPr>
          <p:nvPr/>
        </p:nvGrpSpPr>
        <p:grpSpPr bwMode="auto">
          <a:xfrm>
            <a:off x="11158890" y="4246759"/>
            <a:ext cx="549832" cy="1070215"/>
            <a:chOff x="4140" y="429"/>
            <a:chExt cx="1425" cy="2396"/>
          </a:xfrm>
        </p:grpSpPr>
        <p:sp>
          <p:nvSpPr>
            <p:cNvPr id="98" name="Freeform 186">
              <a:extLst>
                <a:ext uri="{FF2B5EF4-FFF2-40B4-BE49-F238E27FC236}">
                  <a16:creationId xmlns:a16="http://schemas.microsoft.com/office/drawing/2014/main" id="{DB1DE8CA-7AA2-94A1-3111-464F165E2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Rectangle 187">
              <a:extLst>
                <a:ext uri="{FF2B5EF4-FFF2-40B4-BE49-F238E27FC236}">
                  <a16:creationId xmlns:a16="http://schemas.microsoft.com/office/drawing/2014/main" id="{0B193E6E-FA3A-27C5-B7F3-5C5823D9A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0" name="Freeform 188">
              <a:extLst>
                <a:ext uri="{FF2B5EF4-FFF2-40B4-BE49-F238E27FC236}">
                  <a16:creationId xmlns:a16="http://schemas.microsoft.com/office/drawing/2014/main" id="{BA0767CF-C5F3-9DBB-DA7E-52CCA6B77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Freeform 189">
              <a:extLst>
                <a:ext uri="{FF2B5EF4-FFF2-40B4-BE49-F238E27FC236}">
                  <a16:creationId xmlns:a16="http://schemas.microsoft.com/office/drawing/2014/main" id="{AFDBEFCC-18AE-C7D6-727F-D9C86495A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Rectangle 190">
              <a:extLst>
                <a:ext uri="{FF2B5EF4-FFF2-40B4-BE49-F238E27FC236}">
                  <a16:creationId xmlns:a16="http://schemas.microsoft.com/office/drawing/2014/main" id="{44846845-B0E5-F497-48BA-0866710DF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3" name="Group 191">
              <a:extLst>
                <a:ext uri="{FF2B5EF4-FFF2-40B4-BE49-F238E27FC236}">
                  <a16:creationId xmlns:a16="http://schemas.microsoft.com/office/drawing/2014/main" id="{DE89BB7A-9DE9-1853-20B0-9F78585E8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" name="AutoShape 192">
                <a:extLst>
                  <a:ext uri="{FF2B5EF4-FFF2-40B4-BE49-F238E27FC236}">
                    <a16:creationId xmlns:a16="http://schemas.microsoft.com/office/drawing/2014/main" id="{83FB14F7-06BA-6947-AF2E-71124C926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9" name="AutoShape 193">
                <a:extLst>
                  <a:ext uri="{FF2B5EF4-FFF2-40B4-BE49-F238E27FC236}">
                    <a16:creationId xmlns:a16="http://schemas.microsoft.com/office/drawing/2014/main" id="{FA91BFE1-18AC-9035-88C3-BC7C225E1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4" name="Rectangle 194">
              <a:extLst>
                <a:ext uri="{FF2B5EF4-FFF2-40B4-BE49-F238E27FC236}">
                  <a16:creationId xmlns:a16="http://schemas.microsoft.com/office/drawing/2014/main" id="{D45101E6-9CEF-348B-6D64-C9B0F9AB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5" name="Group 195">
              <a:extLst>
                <a:ext uri="{FF2B5EF4-FFF2-40B4-BE49-F238E27FC236}">
                  <a16:creationId xmlns:a16="http://schemas.microsoft.com/office/drawing/2014/main" id="{61309E94-6AAB-C00F-2100-79A10F8725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6" name="AutoShape 196">
                <a:extLst>
                  <a:ext uri="{FF2B5EF4-FFF2-40B4-BE49-F238E27FC236}">
                    <a16:creationId xmlns:a16="http://schemas.microsoft.com/office/drawing/2014/main" id="{26BF99D6-7434-AE9D-34D3-6EAAC6DCF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7" name="AutoShape 197">
                <a:extLst>
                  <a:ext uri="{FF2B5EF4-FFF2-40B4-BE49-F238E27FC236}">
                    <a16:creationId xmlns:a16="http://schemas.microsoft.com/office/drawing/2014/main" id="{D05E6D7D-0CBE-CFC9-3C82-53A9B2EA5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6" name="Rectangle 198">
              <a:extLst>
                <a:ext uri="{FF2B5EF4-FFF2-40B4-BE49-F238E27FC236}">
                  <a16:creationId xmlns:a16="http://schemas.microsoft.com/office/drawing/2014/main" id="{696FC0B6-E6DE-CD80-4805-77BF5BC0F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7" name="Rectangle 199">
              <a:extLst>
                <a:ext uri="{FF2B5EF4-FFF2-40B4-BE49-F238E27FC236}">
                  <a16:creationId xmlns:a16="http://schemas.microsoft.com/office/drawing/2014/main" id="{7ACA8880-0E2F-BC4B-32BF-A45674F90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8" name="Group 200">
              <a:extLst>
                <a:ext uri="{FF2B5EF4-FFF2-40B4-BE49-F238E27FC236}">
                  <a16:creationId xmlns:a16="http://schemas.microsoft.com/office/drawing/2014/main" id="{1BF41896-9CB1-AE2E-A3E3-31564DD5EA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4" name="AutoShape 201">
                <a:extLst>
                  <a:ext uri="{FF2B5EF4-FFF2-40B4-BE49-F238E27FC236}">
                    <a16:creationId xmlns:a16="http://schemas.microsoft.com/office/drawing/2014/main" id="{B6D9A854-2A89-AB66-ADB7-F0AFA49EA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5" name="AutoShape 202">
                <a:extLst>
                  <a:ext uri="{FF2B5EF4-FFF2-40B4-BE49-F238E27FC236}">
                    <a16:creationId xmlns:a16="http://schemas.microsoft.com/office/drawing/2014/main" id="{76A2ACBE-E289-253E-A57E-9EE174D00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9" name="Freeform 203">
              <a:extLst>
                <a:ext uri="{FF2B5EF4-FFF2-40B4-BE49-F238E27FC236}">
                  <a16:creationId xmlns:a16="http://schemas.microsoft.com/office/drawing/2014/main" id="{47AEB714-823C-0707-7117-3EE563FA5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0" name="Group 204">
              <a:extLst>
                <a:ext uri="{FF2B5EF4-FFF2-40B4-BE49-F238E27FC236}">
                  <a16:creationId xmlns:a16="http://schemas.microsoft.com/office/drawing/2014/main" id="{0DBF9FF5-4334-0869-B9F3-2A6029730E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2" name="AutoShape 205">
                <a:extLst>
                  <a:ext uri="{FF2B5EF4-FFF2-40B4-BE49-F238E27FC236}">
                    <a16:creationId xmlns:a16="http://schemas.microsoft.com/office/drawing/2014/main" id="{B5E0F073-1B6E-5A01-B0E1-4BCD5E95C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3" name="AutoShape 206">
                <a:extLst>
                  <a:ext uri="{FF2B5EF4-FFF2-40B4-BE49-F238E27FC236}">
                    <a16:creationId xmlns:a16="http://schemas.microsoft.com/office/drawing/2014/main" id="{3E3DD7EA-27F8-50A1-4AC8-E5CAE376B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1" name="Rectangle 207">
              <a:extLst>
                <a:ext uri="{FF2B5EF4-FFF2-40B4-BE49-F238E27FC236}">
                  <a16:creationId xmlns:a16="http://schemas.microsoft.com/office/drawing/2014/main" id="{0DE5FAFC-0BB7-C0B8-05BA-315840C84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Freeform 208">
              <a:extLst>
                <a:ext uri="{FF2B5EF4-FFF2-40B4-BE49-F238E27FC236}">
                  <a16:creationId xmlns:a16="http://schemas.microsoft.com/office/drawing/2014/main" id="{F3950ED2-980B-F4BD-2C70-B71455DFE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Freeform 209">
              <a:extLst>
                <a:ext uri="{FF2B5EF4-FFF2-40B4-BE49-F238E27FC236}">
                  <a16:creationId xmlns:a16="http://schemas.microsoft.com/office/drawing/2014/main" id="{85A31B1B-18A6-BF10-C6B6-25B0A3F5D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210">
              <a:extLst>
                <a:ext uri="{FF2B5EF4-FFF2-40B4-BE49-F238E27FC236}">
                  <a16:creationId xmlns:a16="http://schemas.microsoft.com/office/drawing/2014/main" id="{A88F6F22-A184-920F-2175-0596009A4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5" name="Freeform 211">
              <a:extLst>
                <a:ext uri="{FF2B5EF4-FFF2-40B4-BE49-F238E27FC236}">
                  <a16:creationId xmlns:a16="http://schemas.microsoft.com/office/drawing/2014/main" id="{A9D94329-2FB9-3931-B46C-F785C4D07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AutoShape 212">
              <a:extLst>
                <a:ext uri="{FF2B5EF4-FFF2-40B4-BE49-F238E27FC236}">
                  <a16:creationId xmlns:a16="http://schemas.microsoft.com/office/drawing/2014/main" id="{2AD7BD5A-02F9-7223-9360-E803E5AAF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AutoShape 213">
              <a:extLst>
                <a:ext uri="{FF2B5EF4-FFF2-40B4-BE49-F238E27FC236}">
                  <a16:creationId xmlns:a16="http://schemas.microsoft.com/office/drawing/2014/main" id="{B4757539-0D2D-266A-E0EC-3AFD35A07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Oval 214">
              <a:extLst>
                <a:ext uri="{FF2B5EF4-FFF2-40B4-BE49-F238E27FC236}">
                  <a16:creationId xmlns:a16="http://schemas.microsoft.com/office/drawing/2014/main" id="{9B88C502-5B55-BDBF-E881-AEFD967AB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Oval 215">
              <a:extLst>
                <a:ext uri="{FF2B5EF4-FFF2-40B4-BE49-F238E27FC236}">
                  <a16:creationId xmlns:a16="http://schemas.microsoft.com/office/drawing/2014/main" id="{9627BFC1-CD44-A731-518B-03DB940EC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20" name="Oval 216">
              <a:extLst>
                <a:ext uri="{FF2B5EF4-FFF2-40B4-BE49-F238E27FC236}">
                  <a16:creationId xmlns:a16="http://schemas.microsoft.com/office/drawing/2014/main" id="{677892EA-EBBC-F8EC-9494-929AAE88C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1" name="Rectangle 217">
              <a:extLst>
                <a:ext uri="{FF2B5EF4-FFF2-40B4-BE49-F238E27FC236}">
                  <a16:creationId xmlns:a16="http://schemas.microsoft.com/office/drawing/2014/main" id="{D8612A7D-7FD8-44CE-1564-45D265D0F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7ACDDD7-C60F-1A7B-1173-F165992C657D}"/>
              </a:ext>
            </a:extLst>
          </p:cNvPr>
          <p:cNvSpPr txBox="1"/>
          <p:nvPr/>
        </p:nvSpPr>
        <p:spPr>
          <a:xfrm>
            <a:off x="8684239" y="1538123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server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3CFC326-4F8D-20AB-41D8-1C374B6B36D6}"/>
              </a:ext>
            </a:extLst>
          </p:cNvPr>
          <p:cNvSpPr txBox="1"/>
          <p:nvPr/>
        </p:nvSpPr>
        <p:spPr>
          <a:xfrm>
            <a:off x="2138521" y="1662731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client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B87AC79-0427-AED0-165B-A52398FCCF61}"/>
              </a:ext>
            </a:extLst>
          </p:cNvPr>
          <p:cNvGrpSpPr/>
          <p:nvPr/>
        </p:nvGrpSpPr>
        <p:grpSpPr>
          <a:xfrm>
            <a:off x="8713554" y="2078288"/>
            <a:ext cx="1946338" cy="2912558"/>
            <a:chOff x="8091785" y="2078288"/>
            <a:chExt cx="2364905" cy="2912558"/>
          </a:xfrm>
        </p:grpSpPr>
        <p:sp>
          <p:nvSpPr>
            <p:cNvPr id="133" name="Rectangle 23">
              <a:extLst>
                <a:ext uri="{FF2B5EF4-FFF2-40B4-BE49-F238E27FC236}">
                  <a16:creationId xmlns:a16="http://schemas.microsoft.com/office/drawing/2014/main" id="{19C434B1-3A36-C694-6D2C-0F30DB17D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Rectangle 24">
              <a:extLst>
                <a:ext uri="{FF2B5EF4-FFF2-40B4-BE49-F238E27FC236}">
                  <a16:creationId xmlns:a16="http://schemas.microsoft.com/office/drawing/2014/main" id="{CE5AED47-059E-6094-A601-FF1483852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Line 25">
              <a:extLst>
                <a:ext uri="{FF2B5EF4-FFF2-40B4-BE49-F238E27FC236}">
                  <a16:creationId xmlns:a16="http://schemas.microsoft.com/office/drawing/2014/main" id="{DE990376-FC28-53C2-B281-40F49C73E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" name="Text Box 26">
              <a:extLst>
                <a:ext uri="{FF2B5EF4-FFF2-40B4-BE49-F238E27FC236}">
                  <a16:creationId xmlns:a16="http://schemas.microsoft.com/office/drawing/2014/main" id="{44E39D8C-2343-1670-3384-ED541B237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137" name="Line 27">
              <a:extLst>
                <a:ext uri="{FF2B5EF4-FFF2-40B4-BE49-F238E27FC236}">
                  <a16:creationId xmlns:a16="http://schemas.microsoft.com/office/drawing/2014/main" id="{13FA22D6-77A2-204E-F4EC-04673AF3C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Text Box 26">
              <a:extLst>
                <a:ext uri="{FF2B5EF4-FFF2-40B4-BE49-F238E27FC236}">
                  <a16:creationId xmlns:a16="http://schemas.microsoft.com/office/drawing/2014/main" id="{C1FA3736-CABC-85B2-108B-2FACF5C04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39" name="Text Box 26">
              <a:extLst>
                <a:ext uri="{FF2B5EF4-FFF2-40B4-BE49-F238E27FC236}">
                  <a16:creationId xmlns:a16="http://schemas.microsoft.com/office/drawing/2014/main" id="{99D5ADD5-A553-7B09-4EDB-CBA804EBB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40" name="Text Box 26">
              <a:extLst>
                <a:ext uri="{FF2B5EF4-FFF2-40B4-BE49-F238E27FC236}">
                  <a16:creationId xmlns:a16="http://schemas.microsoft.com/office/drawing/2014/main" id="{EAD648E2-1C3E-C31E-B3C8-970728003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41" name="Line 27">
              <a:extLst>
                <a:ext uri="{FF2B5EF4-FFF2-40B4-BE49-F238E27FC236}">
                  <a16:creationId xmlns:a16="http://schemas.microsoft.com/office/drawing/2014/main" id="{5C7B369A-6842-99DB-6E19-538B76665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2" name="Line 27">
              <a:extLst>
                <a:ext uri="{FF2B5EF4-FFF2-40B4-BE49-F238E27FC236}">
                  <a16:creationId xmlns:a16="http://schemas.microsoft.com/office/drawing/2014/main" id="{96B0D890-FB61-6244-E6DD-EE7E561AD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Text Box 26">
              <a:extLst>
                <a:ext uri="{FF2B5EF4-FFF2-40B4-BE49-F238E27FC236}">
                  <a16:creationId xmlns:a16="http://schemas.microsoft.com/office/drawing/2014/main" id="{543946F6-5EB3-9983-0E1A-CFD6AAA20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2138720-7F06-EE97-723C-6415B021B6A8}"/>
              </a:ext>
            </a:extLst>
          </p:cNvPr>
          <p:cNvGrpSpPr/>
          <p:nvPr/>
        </p:nvGrpSpPr>
        <p:grpSpPr>
          <a:xfrm>
            <a:off x="1890972" y="2167472"/>
            <a:ext cx="2131701" cy="2912558"/>
            <a:chOff x="8091785" y="2078288"/>
            <a:chExt cx="2364905" cy="2912558"/>
          </a:xfrm>
        </p:grpSpPr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0C3607BA-BC17-8A68-3571-F95AAC22C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01327CFA-0AFD-E327-2258-FA27B56F0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A7A6506-2C15-1714-C130-43689EEFAA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4A75DD5F-B378-3FF8-4B9B-DF21C40D7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BE602CC7-2EB9-5916-1F6F-D4A8C8848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Text Box 26">
              <a:extLst>
                <a:ext uri="{FF2B5EF4-FFF2-40B4-BE49-F238E27FC236}">
                  <a16:creationId xmlns:a16="http://schemas.microsoft.com/office/drawing/2014/main" id="{9A011351-0D28-F65A-FA49-52017DD6AC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6E451CA-2BFB-5C8C-AB45-1BB3EDEE20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F660048D-22E7-D7D6-7E32-A914703C1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53" name="Line 27">
              <a:extLst>
                <a:ext uri="{FF2B5EF4-FFF2-40B4-BE49-F238E27FC236}">
                  <a16:creationId xmlns:a16="http://schemas.microsoft.com/office/drawing/2014/main" id="{F999F2D8-E775-0891-FCBC-AE9B886033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4" name="Line 27">
              <a:extLst>
                <a:ext uri="{FF2B5EF4-FFF2-40B4-BE49-F238E27FC236}">
                  <a16:creationId xmlns:a16="http://schemas.microsoft.com/office/drawing/2014/main" id="{F51AF020-02AA-8C42-62CB-8DBB9D83A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5" name="Text Box 26">
              <a:extLst>
                <a:ext uri="{FF2B5EF4-FFF2-40B4-BE49-F238E27FC236}">
                  <a16:creationId xmlns:a16="http://schemas.microsoft.com/office/drawing/2014/main" id="{6A59363C-C2C4-D4B9-DDBD-5D198E966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9E35321-E43E-295F-34D6-E7611B2F83C8}"/>
              </a:ext>
            </a:extLst>
          </p:cNvPr>
          <p:cNvGrpSpPr/>
          <p:nvPr/>
        </p:nvGrpSpPr>
        <p:grpSpPr>
          <a:xfrm>
            <a:off x="703936" y="4943580"/>
            <a:ext cx="1026523" cy="597153"/>
            <a:chOff x="7493876" y="2774731"/>
            <a:chExt cx="1481958" cy="894622"/>
          </a:xfrm>
        </p:grpSpPr>
        <p:sp>
          <p:nvSpPr>
            <p:cNvPr id="157" name="Freeform 106">
              <a:extLst>
                <a:ext uri="{FF2B5EF4-FFF2-40B4-BE49-F238E27FC236}">
                  <a16:creationId xmlns:a16="http://schemas.microsoft.com/office/drawing/2014/main" id="{A7B88704-DFC2-DCF2-98E2-57D12520AAE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D710C01-367C-EC52-C43B-241D6E2C5CB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2F213BF-C129-0005-53C3-E03D1015FE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0" name="Freeform 109">
                <a:extLst>
                  <a:ext uri="{FF2B5EF4-FFF2-40B4-BE49-F238E27FC236}">
                    <a16:creationId xmlns:a16="http://schemas.microsoft.com/office/drawing/2014/main" id="{042FEB3A-B778-1A08-A1EB-5387176FCB8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" name="Freeform 110">
                <a:extLst>
                  <a:ext uri="{FF2B5EF4-FFF2-40B4-BE49-F238E27FC236}">
                    <a16:creationId xmlns:a16="http://schemas.microsoft.com/office/drawing/2014/main" id="{526E3F03-A2D5-7122-FE53-5DAC9FF6760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" name="Freeform 111">
                <a:extLst>
                  <a:ext uri="{FF2B5EF4-FFF2-40B4-BE49-F238E27FC236}">
                    <a16:creationId xmlns:a16="http://schemas.microsoft.com/office/drawing/2014/main" id="{B01B4E74-803E-4394-FD4C-0683C55EB7B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" name="Freeform 112">
                <a:extLst>
                  <a:ext uri="{FF2B5EF4-FFF2-40B4-BE49-F238E27FC236}">
                    <a16:creationId xmlns:a16="http://schemas.microsoft.com/office/drawing/2014/main" id="{A804456F-6859-1F8B-0803-EF517741656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4" name="Group 149">
            <a:extLst>
              <a:ext uri="{FF2B5EF4-FFF2-40B4-BE49-F238E27FC236}">
                <a16:creationId xmlns:a16="http://schemas.microsoft.com/office/drawing/2014/main" id="{01D8E3CE-3EEA-27BE-F7D6-BE886EBCD525}"/>
              </a:ext>
            </a:extLst>
          </p:cNvPr>
          <p:cNvGrpSpPr>
            <a:grpSpLocks/>
          </p:cNvGrpSpPr>
          <p:nvPr/>
        </p:nvGrpSpPr>
        <p:grpSpPr bwMode="auto">
          <a:xfrm>
            <a:off x="2665409" y="2756023"/>
            <a:ext cx="412750" cy="158750"/>
            <a:chOff x="1287" y="2524"/>
            <a:chExt cx="260" cy="100"/>
          </a:xfrm>
        </p:grpSpPr>
        <p:sp>
          <p:nvSpPr>
            <p:cNvPr id="165" name="Rectangle 73">
              <a:extLst>
                <a:ext uri="{FF2B5EF4-FFF2-40B4-BE49-F238E27FC236}">
                  <a16:creationId xmlns:a16="http://schemas.microsoft.com/office/drawing/2014/main" id="{F7B2E493-2326-DE97-6925-37F271E35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6" name="Rectangle 74">
              <a:extLst>
                <a:ext uri="{FF2B5EF4-FFF2-40B4-BE49-F238E27FC236}">
                  <a16:creationId xmlns:a16="http://schemas.microsoft.com/office/drawing/2014/main" id="{FE933DE8-9B04-B11C-9196-6DE94254E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Rectangle 75">
              <a:extLst>
                <a:ext uri="{FF2B5EF4-FFF2-40B4-BE49-F238E27FC236}">
                  <a16:creationId xmlns:a16="http://schemas.microsoft.com/office/drawing/2014/main" id="{89267BE7-CD3D-E041-E92F-CB437AA94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129">
              <a:extLst>
                <a:ext uri="{FF2B5EF4-FFF2-40B4-BE49-F238E27FC236}">
                  <a16:creationId xmlns:a16="http://schemas.microsoft.com/office/drawing/2014/main" id="{9A7527C8-C4F4-84F9-4BD2-CC9899DBD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9" name="Group 149">
            <a:extLst>
              <a:ext uri="{FF2B5EF4-FFF2-40B4-BE49-F238E27FC236}">
                <a16:creationId xmlns:a16="http://schemas.microsoft.com/office/drawing/2014/main" id="{8D8F7505-597C-4BD9-DD1E-6C73CA41AD0E}"/>
              </a:ext>
            </a:extLst>
          </p:cNvPr>
          <p:cNvGrpSpPr>
            <a:grpSpLocks/>
          </p:cNvGrpSpPr>
          <p:nvPr/>
        </p:nvGrpSpPr>
        <p:grpSpPr bwMode="auto">
          <a:xfrm>
            <a:off x="9884346" y="2673610"/>
            <a:ext cx="412750" cy="158750"/>
            <a:chOff x="1287" y="2524"/>
            <a:chExt cx="260" cy="100"/>
          </a:xfrm>
        </p:grpSpPr>
        <p:sp>
          <p:nvSpPr>
            <p:cNvPr id="170" name="Rectangle 73">
              <a:extLst>
                <a:ext uri="{FF2B5EF4-FFF2-40B4-BE49-F238E27FC236}">
                  <a16:creationId xmlns:a16="http://schemas.microsoft.com/office/drawing/2014/main" id="{F20084C1-38A8-B39B-CB96-AA5755931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1" name="Rectangle 74">
              <a:extLst>
                <a:ext uri="{FF2B5EF4-FFF2-40B4-BE49-F238E27FC236}">
                  <a16:creationId xmlns:a16="http://schemas.microsoft.com/office/drawing/2014/main" id="{91C22480-8A5B-78A1-EB00-42BD94819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2" name="Rectangle 75">
              <a:extLst>
                <a:ext uri="{FF2B5EF4-FFF2-40B4-BE49-F238E27FC236}">
                  <a16:creationId xmlns:a16="http://schemas.microsoft.com/office/drawing/2014/main" id="{311D2C22-E934-40AB-B70F-BCB2EFD2E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3" name="Rectangle 129">
              <a:extLst>
                <a:ext uri="{FF2B5EF4-FFF2-40B4-BE49-F238E27FC236}">
                  <a16:creationId xmlns:a16="http://schemas.microsoft.com/office/drawing/2014/main" id="{CFB46EE1-3519-E2E3-779A-7FBB9FB60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653E0FF7-D07B-8934-B3F9-0E29213CF4C6}"/>
              </a:ext>
            </a:extLst>
          </p:cNvPr>
          <p:cNvSpPr txBox="1"/>
          <p:nvPr/>
        </p:nvSpPr>
        <p:spPr>
          <a:xfrm>
            <a:off x="4415679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UDP sender actions: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6DA2415-C059-327D-917B-5552FB75176C}"/>
              </a:ext>
            </a:extLst>
          </p:cNvPr>
          <p:cNvSpPr/>
          <p:nvPr/>
        </p:nvSpPr>
        <p:spPr>
          <a:xfrm>
            <a:off x="8705322" y="2078245"/>
            <a:ext cx="1986815" cy="29383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26A9116-DF01-2242-6EB8-E2FB702F714D}"/>
              </a:ext>
            </a:extLst>
          </p:cNvPr>
          <p:cNvGrpSpPr/>
          <p:nvPr/>
        </p:nvGrpSpPr>
        <p:grpSpPr>
          <a:xfrm>
            <a:off x="9333366" y="2303106"/>
            <a:ext cx="1259074" cy="369332"/>
            <a:chOff x="8934916" y="2775692"/>
            <a:chExt cx="1259074" cy="369332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7AD8E9C-88E7-03CB-4ABC-088A579186FC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EB96FA3-E619-B316-08DC-8C591345F196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SNMP msg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439F29DA-8CAC-D736-3596-8C4EB06E95E4}"/>
              </a:ext>
            </a:extLst>
          </p:cNvPr>
          <p:cNvSpPr txBox="1"/>
          <p:nvPr/>
        </p:nvSpPr>
        <p:spPr>
          <a:xfrm>
            <a:off x="4594746" y="2325099"/>
            <a:ext cx="3825456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passed an application-layer message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30051C4-DA39-4DE6-7F7C-83EA019872D2}"/>
              </a:ext>
            </a:extLst>
          </p:cNvPr>
          <p:cNvSpPr txBox="1"/>
          <p:nvPr/>
        </p:nvSpPr>
        <p:spPr>
          <a:xfrm>
            <a:off x="4591388" y="2990916"/>
            <a:ext cx="3825456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determines UDP segment header fields values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925D62F-B9BB-C21E-86E3-2A04D950DA20}"/>
              </a:ext>
            </a:extLst>
          </p:cNvPr>
          <p:cNvSpPr txBox="1"/>
          <p:nvPr/>
        </p:nvSpPr>
        <p:spPr>
          <a:xfrm>
            <a:off x="4579894" y="35928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UDP segment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6416DF2-7F98-20CC-F030-22D75F65B319}"/>
              </a:ext>
            </a:extLst>
          </p:cNvPr>
          <p:cNvSpPr txBox="1"/>
          <p:nvPr/>
        </p:nvSpPr>
        <p:spPr>
          <a:xfrm>
            <a:off x="4584571" y="40251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passes segment to IP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E5FEC247-93CC-9BAA-4745-944E21E99622}"/>
              </a:ext>
            </a:extLst>
          </p:cNvPr>
          <p:cNvSpPr/>
          <p:nvPr/>
        </p:nvSpPr>
        <p:spPr>
          <a:xfrm>
            <a:off x="372535" y="1343378"/>
            <a:ext cx="3723445" cy="4402666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1AB0684-A9D2-FB73-6A8B-8EEF74CF066C}"/>
              </a:ext>
            </a:extLst>
          </p:cNvPr>
          <p:cNvGrpSpPr/>
          <p:nvPr/>
        </p:nvGrpSpPr>
        <p:grpSpPr>
          <a:xfrm>
            <a:off x="8676758" y="2992506"/>
            <a:ext cx="1259074" cy="338554"/>
            <a:chOff x="8964789" y="2639236"/>
            <a:chExt cx="1259074" cy="338554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715C1FC7-525D-6619-25A9-2077C3CBC185}"/>
                </a:ext>
              </a:extLst>
            </p:cNvPr>
            <p:cNvSpPr/>
            <p:nvPr/>
          </p:nvSpPr>
          <p:spPr>
            <a:xfrm>
              <a:off x="9032744" y="2707400"/>
              <a:ext cx="543189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2383BC8-9877-FE20-E804-F9345B69E580}"/>
                </a:ext>
              </a:extLst>
            </p:cNvPr>
            <p:cNvSpPr txBox="1"/>
            <p:nvPr/>
          </p:nvSpPr>
          <p:spPr>
            <a:xfrm>
              <a:off x="8964789" y="2639236"/>
              <a:ext cx="1259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UDP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749C80D-A5F3-C5EF-0A5A-C77AF1D674FD}"/>
              </a:ext>
            </a:extLst>
          </p:cNvPr>
          <p:cNvGrpSpPr/>
          <p:nvPr/>
        </p:nvGrpSpPr>
        <p:grpSpPr>
          <a:xfrm>
            <a:off x="8748254" y="3003638"/>
            <a:ext cx="1818022" cy="369332"/>
            <a:chOff x="7863122" y="5632673"/>
            <a:chExt cx="1818022" cy="369332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022904CA-56C0-FD2F-376C-62618E0548DE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4FC41DF-FECB-14D1-48C3-51A2A8F93428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679A395-5DD4-F298-A63E-357F7073FD21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UDP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A3FAAFFB-8E3C-EF0E-01C0-00EF32B2D6F3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6995F0E-B23A-A28A-D042-28BE1CCE8CC2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9264F78-F85B-1984-9BD0-6D6E1D091649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SNMP msg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42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0.00065 0.101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0.00052 0.093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5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9098 L -0.00222 0.25996 L -0.1142 0.32385 L -0.43321 0.31806 L -0.55886 0.275 L -0.55886 0.27524 " pathEditMode="relative" rAng="0" ptsTypes="AAAAAA">
                                      <p:cBhvr>
                                        <p:cTn id="46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43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  <p:bldP spid="181" grpId="0"/>
      <p:bldP spid="18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91A68-F15F-B37C-01F4-9CD6A198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4A339E-87BE-7A5D-3727-93711B4F703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D02FC3-2022-918A-FD41-3434969EB039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UDP: Transport Layer Actions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91280-8F0F-65C6-6062-9EF29030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EF0AEB-933A-F853-DAF2-D92EF496CD38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4ED7B3-7FA8-533B-DDF4-E4B259683553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C1915E-B0FE-77D0-46C5-963BA1DAC89E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103">
            <a:extLst>
              <a:ext uri="{FF2B5EF4-FFF2-40B4-BE49-F238E27FC236}">
                <a16:creationId xmlns:a16="http://schemas.microsoft.com/office/drawing/2014/main" id="{9A8372CA-15AC-DEC4-3403-A2423E5B42D4}"/>
              </a:ext>
            </a:extLst>
          </p:cNvPr>
          <p:cNvSpPr>
            <a:spLocks/>
          </p:cNvSpPr>
          <p:nvPr/>
        </p:nvSpPr>
        <p:spPr bwMode="auto">
          <a:xfrm>
            <a:off x="10317590" y="2122316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Freeform 70">
            <a:extLst>
              <a:ext uri="{FF2B5EF4-FFF2-40B4-BE49-F238E27FC236}">
                <a16:creationId xmlns:a16="http://schemas.microsoft.com/office/drawing/2014/main" id="{022D82C7-B146-F2A6-870E-6C0CAE806E01}"/>
              </a:ext>
            </a:extLst>
          </p:cNvPr>
          <p:cNvSpPr>
            <a:spLocks/>
          </p:cNvSpPr>
          <p:nvPr/>
        </p:nvSpPr>
        <p:spPr bwMode="auto">
          <a:xfrm>
            <a:off x="876927" y="2211499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185">
            <a:extLst>
              <a:ext uri="{FF2B5EF4-FFF2-40B4-BE49-F238E27FC236}">
                <a16:creationId xmlns:a16="http://schemas.microsoft.com/office/drawing/2014/main" id="{47035681-25CA-CBF0-C3C3-0F6128EA80B8}"/>
              </a:ext>
            </a:extLst>
          </p:cNvPr>
          <p:cNvGrpSpPr>
            <a:grpSpLocks/>
          </p:cNvGrpSpPr>
          <p:nvPr/>
        </p:nvGrpSpPr>
        <p:grpSpPr bwMode="auto">
          <a:xfrm>
            <a:off x="10978266" y="4201603"/>
            <a:ext cx="549832" cy="1070215"/>
            <a:chOff x="4140" y="429"/>
            <a:chExt cx="1425" cy="2396"/>
          </a:xfrm>
        </p:grpSpPr>
        <p:sp>
          <p:nvSpPr>
            <p:cNvPr id="9" name="Freeform 186">
              <a:extLst>
                <a:ext uri="{FF2B5EF4-FFF2-40B4-BE49-F238E27FC236}">
                  <a16:creationId xmlns:a16="http://schemas.microsoft.com/office/drawing/2014/main" id="{E8CFF172-99BF-1B43-2CA4-1ACCF109E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Rectangle 187">
              <a:extLst>
                <a:ext uri="{FF2B5EF4-FFF2-40B4-BE49-F238E27FC236}">
                  <a16:creationId xmlns:a16="http://schemas.microsoft.com/office/drawing/2014/main" id="{6FC4DC63-5A8F-585F-B19D-101B84363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" name="Freeform 188">
              <a:extLst>
                <a:ext uri="{FF2B5EF4-FFF2-40B4-BE49-F238E27FC236}">
                  <a16:creationId xmlns:a16="http://schemas.microsoft.com/office/drawing/2014/main" id="{2172CAEB-9EA8-2B91-EAF9-6553DCD00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" name="Freeform 189">
              <a:extLst>
                <a:ext uri="{FF2B5EF4-FFF2-40B4-BE49-F238E27FC236}">
                  <a16:creationId xmlns:a16="http://schemas.microsoft.com/office/drawing/2014/main" id="{39489263-7356-D65A-461B-5068CC9D4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Rectangle 190">
              <a:extLst>
                <a:ext uri="{FF2B5EF4-FFF2-40B4-BE49-F238E27FC236}">
                  <a16:creationId xmlns:a16="http://schemas.microsoft.com/office/drawing/2014/main" id="{89852B67-3F9C-6E63-1583-54439167B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" name="Group 191">
              <a:extLst>
                <a:ext uri="{FF2B5EF4-FFF2-40B4-BE49-F238E27FC236}">
                  <a16:creationId xmlns:a16="http://schemas.microsoft.com/office/drawing/2014/main" id="{06F93EC0-B789-6CBE-2DDD-87D3475A1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1" name="AutoShape 192">
                <a:extLst>
                  <a:ext uri="{FF2B5EF4-FFF2-40B4-BE49-F238E27FC236}">
                    <a16:creationId xmlns:a16="http://schemas.microsoft.com/office/drawing/2014/main" id="{F5518BCB-B3E0-6423-569F-E0518CEEF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" name="AutoShape 193">
                <a:extLst>
                  <a:ext uri="{FF2B5EF4-FFF2-40B4-BE49-F238E27FC236}">
                    <a16:creationId xmlns:a16="http://schemas.microsoft.com/office/drawing/2014/main" id="{4D91997D-E0AD-496B-F28A-F6A9E97F0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7" name="Rectangle 194">
              <a:extLst>
                <a:ext uri="{FF2B5EF4-FFF2-40B4-BE49-F238E27FC236}">
                  <a16:creationId xmlns:a16="http://schemas.microsoft.com/office/drawing/2014/main" id="{2C5AA358-D999-8903-99C2-3BEFBC6F5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8" name="Group 195">
              <a:extLst>
                <a:ext uri="{FF2B5EF4-FFF2-40B4-BE49-F238E27FC236}">
                  <a16:creationId xmlns:a16="http://schemas.microsoft.com/office/drawing/2014/main" id="{F7AD2A82-D391-FA89-725A-83B55CD479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" name="AutoShape 196">
                <a:extLst>
                  <a:ext uri="{FF2B5EF4-FFF2-40B4-BE49-F238E27FC236}">
                    <a16:creationId xmlns:a16="http://schemas.microsoft.com/office/drawing/2014/main" id="{2809815F-3889-1FD1-7CA4-400C7AEC1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" name="AutoShape 197">
                <a:extLst>
                  <a:ext uri="{FF2B5EF4-FFF2-40B4-BE49-F238E27FC236}">
                    <a16:creationId xmlns:a16="http://schemas.microsoft.com/office/drawing/2014/main" id="{3DDA83DC-85F4-416A-47FC-EDB0A279B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9" name="Rectangle 198">
              <a:extLst>
                <a:ext uri="{FF2B5EF4-FFF2-40B4-BE49-F238E27FC236}">
                  <a16:creationId xmlns:a16="http://schemas.microsoft.com/office/drawing/2014/main" id="{7435A813-B3F2-DA63-5DFE-48F49B753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" name="Rectangle 199">
              <a:extLst>
                <a:ext uri="{FF2B5EF4-FFF2-40B4-BE49-F238E27FC236}">
                  <a16:creationId xmlns:a16="http://schemas.microsoft.com/office/drawing/2014/main" id="{216C4AE9-4F36-5F0C-59C1-26F4833C4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1" name="Group 200">
              <a:extLst>
                <a:ext uri="{FF2B5EF4-FFF2-40B4-BE49-F238E27FC236}">
                  <a16:creationId xmlns:a16="http://schemas.microsoft.com/office/drawing/2014/main" id="{6DE90DEC-74E0-06A1-D8C9-0151B28968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" name="AutoShape 201">
                <a:extLst>
                  <a:ext uri="{FF2B5EF4-FFF2-40B4-BE49-F238E27FC236}">
                    <a16:creationId xmlns:a16="http://schemas.microsoft.com/office/drawing/2014/main" id="{282D96F2-49C8-8088-E353-2F1F7E5DC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" name="AutoShape 202">
                <a:extLst>
                  <a:ext uri="{FF2B5EF4-FFF2-40B4-BE49-F238E27FC236}">
                    <a16:creationId xmlns:a16="http://schemas.microsoft.com/office/drawing/2014/main" id="{97B11F75-600F-19FA-2211-1C8E079CC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" name="Freeform 203">
              <a:extLst>
                <a:ext uri="{FF2B5EF4-FFF2-40B4-BE49-F238E27FC236}">
                  <a16:creationId xmlns:a16="http://schemas.microsoft.com/office/drawing/2014/main" id="{52E30CB3-2E64-7BB9-C082-237BA93A0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" name="Group 204">
              <a:extLst>
                <a:ext uri="{FF2B5EF4-FFF2-40B4-BE49-F238E27FC236}">
                  <a16:creationId xmlns:a16="http://schemas.microsoft.com/office/drawing/2014/main" id="{77D83E60-17E9-2D08-6BED-486E338295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" name="AutoShape 205">
                <a:extLst>
                  <a:ext uri="{FF2B5EF4-FFF2-40B4-BE49-F238E27FC236}">
                    <a16:creationId xmlns:a16="http://schemas.microsoft.com/office/drawing/2014/main" id="{0ABB3B3E-999D-BD13-B7D2-9BB8906C6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6" name="AutoShape 206">
                <a:extLst>
                  <a:ext uri="{FF2B5EF4-FFF2-40B4-BE49-F238E27FC236}">
                    <a16:creationId xmlns:a16="http://schemas.microsoft.com/office/drawing/2014/main" id="{5C5B59B6-1FF1-B484-29BA-3110D714D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" name="Rectangle 207">
              <a:extLst>
                <a:ext uri="{FF2B5EF4-FFF2-40B4-BE49-F238E27FC236}">
                  <a16:creationId xmlns:a16="http://schemas.microsoft.com/office/drawing/2014/main" id="{30A397F7-F546-7364-0A6A-8AC8448D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" name="Freeform 208">
              <a:extLst>
                <a:ext uri="{FF2B5EF4-FFF2-40B4-BE49-F238E27FC236}">
                  <a16:creationId xmlns:a16="http://schemas.microsoft.com/office/drawing/2014/main" id="{683A8397-70EC-31D4-563B-C0C101DC0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Freeform 209">
              <a:extLst>
                <a:ext uri="{FF2B5EF4-FFF2-40B4-BE49-F238E27FC236}">
                  <a16:creationId xmlns:a16="http://schemas.microsoft.com/office/drawing/2014/main" id="{C45E455D-CF40-2E86-0AA8-B8EF4A72B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Oval 210">
              <a:extLst>
                <a:ext uri="{FF2B5EF4-FFF2-40B4-BE49-F238E27FC236}">
                  <a16:creationId xmlns:a16="http://schemas.microsoft.com/office/drawing/2014/main" id="{33A1A933-2C82-0075-742A-391BD4D62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Freeform 211">
              <a:extLst>
                <a:ext uri="{FF2B5EF4-FFF2-40B4-BE49-F238E27FC236}">
                  <a16:creationId xmlns:a16="http://schemas.microsoft.com/office/drawing/2014/main" id="{0BB89F39-390C-A921-CA6E-33DF30D53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AutoShape 212">
              <a:extLst>
                <a:ext uri="{FF2B5EF4-FFF2-40B4-BE49-F238E27FC236}">
                  <a16:creationId xmlns:a16="http://schemas.microsoft.com/office/drawing/2014/main" id="{24048781-D1B0-0D33-4FCA-4FDA654D6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AutoShape 213">
              <a:extLst>
                <a:ext uri="{FF2B5EF4-FFF2-40B4-BE49-F238E27FC236}">
                  <a16:creationId xmlns:a16="http://schemas.microsoft.com/office/drawing/2014/main" id="{E92BF890-0A48-E659-A106-06C885DFE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Oval 214">
              <a:extLst>
                <a:ext uri="{FF2B5EF4-FFF2-40B4-BE49-F238E27FC236}">
                  <a16:creationId xmlns:a16="http://schemas.microsoft.com/office/drawing/2014/main" id="{1304B3F2-8AC7-A0F1-ACE1-10F026110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" name="Oval 215">
              <a:extLst>
                <a:ext uri="{FF2B5EF4-FFF2-40B4-BE49-F238E27FC236}">
                  <a16:creationId xmlns:a16="http://schemas.microsoft.com/office/drawing/2014/main" id="{C8EDD420-F1E0-E892-B045-0455684D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" name="Oval 216">
              <a:extLst>
                <a:ext uri="{FF2B5EF4-FFF2-40B4-BE49-F238E27FC236}">
                  <a16:creationId xmlns:a16="http://schemas.microsoft.com/office/drawing/2014/main" id="{50DCA01D-F0A9-7408-DEA6-3846C9CEA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Rectangle 217">
              <a:extLst>
                <a:ext uri="{FF2B5EF4-FFF2-40B4-BE49-F238E27FC236}">
                  <a16:creationId xmlns:a16="http://schemas.microsoft.com/office/drawing/2014/main" id="{BB174308-7EC4-22A7-89D1-9D3011170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9C6AFD-DD82-9905-B01F-3CBF387C4BD4}"/>
              </a:ext>
            </a:extLst>
          </p:cNvPr>
          <p:cNvSpPr txBox="1"/>
          <p:nvPr/>
        </p:nvSpPr>
        <p:spPr>
          <a:xfrm>
            <a:off x="8503615" y="1492967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server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583F0-4CB6-5604-C869-48AACA88F2C5}"/>
              </a:ext>
            </a:extLst>
          </p:cNvPr>
          <p:cNvSpPr txBox="1"/>
          <p:nvPr/>
        </p:nvSpPr>
        <p:spPr>
          <a:xfrm>
            <a:off x="1957897" y="1617575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client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0D0772-A377-D3CB-F20D-E963B13BE5B6}"/>
              </a:ext>
            </a:extLst>
          </p:cNvPr>
          <p:cNvGrpSpPr/>
          <p:nvPr/>
        </p:nvGrpSpPr>
        <p:grpSpPr>
          <a:xfrm>
            <a:off x="8532930" y="2033132"/>
            <a:ext cx="1946338" cy="2912558"/>
            <a:chOff x="8091785" y="2078288"/>
            <a:chExt cx="2364905" cy="2912558"/>
          </a:xfrm>
        </p:grpSpPr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2672AAD1-AD3A-16CE-334F-FB684D86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Rectangle 24">
              <a:extLst>
                <a:ext uri="{FF2B5EF4-FFF2-40B4-BE49-F238E27FC236}">
                  <a16:creationId xmlns:a16="http://schemas.microsoft.com/office/drawing/2014/main" id="{643B3F7D-E027-4266-555E-1607B6F84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Line 25">
              <a:extLst>
                <a:ext uri="{FF2B5EF4-FFF2-40B4-BE49-F238E27FC236}">
                  <a16:creationId xmlns:a16="http://schemas.microsoft.com/office/drawing/2014/main" id="{A5BE0421-0EA3-4B68-46B1-7C8C0C6CC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Text Box 26">
              <a:extLst>
                <a:ext uri="{FF2B5EF4-FFF2-40B4-BE49-F238E27FC236}">
                  <a16:creationId xmlns:a16="http://schemas.microsoft.com/office/drawing/2014/main" id="{49BC3301-2E27-8039-B84B-E7DC8BA6B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50" name="Line 27">
              <a:extLst>
                <a:ext uri="{FF2B5EF4-FFF2-40B4-BE49-F238E27FC236}">
                  <a16:creationId xmlns:a16="http://schemas.microsoft.com/office/drawing/2014/main" id="{3C13EF59-59AD-8D33-3077-0E0DAE0B8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Text Box 26">
              <a:extLst>
                <a:ext uri="{FF2B5EF4-FFF2-40B4-BE49-F238E27FC236}">
                  <a16:creationId xmlns:a16="http://schemas.microsoft.com/office/drawing/2014/main" id="{D03B1C03-2E77-5592-CBC0-5BB57466F2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52" name="Text Box 26">
              <a:extLst>
                <a:ext uri="{FF2B5EF4-FFF2-40B4-BE49-F238E27FC236}">
                  <a16:creationId xmlns:a16="http://schemas.microsoft.com/office/drawing/2014/main" id="{39CE5922-B791-EC8A-0394-A663C69C8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53" name="Text Box 26">
              <a:extLst>
                <a:ext uri="{FF2B5EF4-FFF2-40B4-BE49-F238E27FC236}">
                  <a16:creationId xmlns:a16="http://schemas.microsoft.com/office/drawing/2014/main" id="{1242A4B3-3849-9107-CE28-3902144CE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54" name="Line 27">
              <a:extLst>
                <a:ext uri="{FF2B5EF4-FFF2-40B4-BE49-F238E27FC236}">
                  <a16:creationId xmlns:a16="http://schemas.microsoft.com/office/drawing/2014/main" id="{17110BF2-6091-CE72-AA16-631D81CD72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Line 27">
              <a:extLst>
                <a:ext uri="{FF2B5EF4-FFF2-40B4-BE49-F238E27FC236}">
                  <a16:creationId xmlns:a16="http://schemas.microsoft.com/office/drawing/2014/main" id="{E580305E-D2D9-2CA9-0277-9B6602779B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Text Box 26">
              <a:extLst>
                <a:ext uri="{FF2B5EF4-FFF2-40B4-BE49-F238E27FC236}">
                  <a16:creationId xmlns:a16="http://schemas.microsoft.com/office/drawing/2014/main" id="{5D4B0F7C-3879-EFF8-8FE5-53124EA76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F99F7B5-5EED-F7E4-39E8-2167F28D5EDA}"/>
              </a:ext>
            </a:extLst>
          </p:cNvPr>
          <p:cNvGrpSpPr/>
          <p:nvPr/>
        </p:nvGrpSpPr>
        <p:grpSpPr>
          <a:xfrm>
            <a:off x="1710348" y="2122316"/>
            <a:ext cx="2131701" cy="2912558"/>
            <a:chOff x="8091785" y="2078288"/>
            <a:chExt cx="2364905" cy="2912558"/>
          </a:xfrm>
        </p:grpSpPr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FD4A9CAF-C71D-2A67-2F83-7A20834D4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8A69EA00-EC70-5EB1-B506-95646EC94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Line 25">
              <a:extLst>
                <a:ext uri="{FF2B5EF4-FFF2-40B4-BE49-F238E27FC236}">
                  <a16:creationId xmlns:a16="http://schemas.microsoft.com/office/drawing/2014/main" id="{38A3E2E0-A01C-AEE5-6343-9344D2626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262900E3-C381-5848-290B-ED1C65283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62" name="Line 27">
              <a:extLst>
                <a:ext uri="{FF2B5EF4-FFF2-40B4-BE49-F238E27FC236}">
                  <a16:creationId xmlns:a16="http://schemas.microsoft.com/office/drawing/2014/main" id="{66B15E17-87D2-B87A-0F94-7086AE7528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C10E8AE0-A9C8-DF5C-AE95-B8F1CAD7F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64" name="Text Box 26">
              <a:extLst>
                <a:ext uri="{FF2B5EF4-FFF2-40B4-BE49-F238E27FC236}">
                  <a16:creationId xmlns:a16="http://schemas.microsoft.com/office/drawing/2014/main" id="{F309D3C9-7C5C-BA31-AB94-801A97918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65" name="Text Box 26">
              <a:extLst>
                <a:ext uri="{FF2B5EF4-FFF2-40B4-BE49-F238E27FC236}">
                  <a16:creationId xmlns:a16="http://schemas.microsoft.com/office/drawing/2014/main" id="{F0067396-D4FD-A64C-579A-43072F54C5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66" name="Line 27">
              <a:extLst>
                <a:ext uri="{FF2B5EF4-FFF2-40B4-BE49-F238E27FC236}">
                  <a16:creationId xmlns:a16="http://schemas.microsoft.com/office/drawing/2014/main" id="{248BF205-BDBB-4C8E-49F3-A358277CB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Line 27">
              <a:extLst>
                <a:ext uri="{FF2B5EF4-FFF2-40B4-BE49-F238E27FC236}">
                  <a16:creationId xmlns:a16="http://schemas.microsoft.com/office/drawing/2014/main" id="{49C13B16-79E9-EE02-49F5-1786C1912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Text Box 26">
              <a:extLst>
                <a:ext uri="{FF2B5EF4-FFF2-40B4-BE49-F238E27FC236}">
                  <a16:creationId xmlns:a16="http://schemas.microsoft.com/office/drawing/2014/main" id="{58C01837-79F4-5080-5CC8-6B47D4DC9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A93DDE8-0B00-AA90-73EF-32423C92DC13}"/>
              </a:ext>
            </a:extLst>
          </p:cNvPr>
          <p:cNvGrpSpPr/>
          <p:nvPr/>
        </p:nvGrpSpPr>
        <p:grpSpPr>
          <a:xfrm>
            <a:off x="523312" y="4898424"/>
            <a:ext cx="1026523" cy="597153"/>
            <a:chOff x="7493876" y="2774731"/>
            <a:chExt cx="1481958" cy="894622"/>
          </a:xfrm>
        </p:grpSpPr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5CEE0B56-9AB3-A1FF-E009-7DE9CFBE55E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5E0E1F0-0530-363D-2320-9F6389E291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7E4E006-A82E-1908-EBE9-2F19964C6E8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" name="Freeform 109">
                <a:extLst>
                  <a:ext uri="{FF2B5EF4-FFF2-40B4-BE49-F238E27FC236}">
                    <a16:creationId xmlns:a16="http://schemas.microsoft.com/office/drawing/2014/main" id="{477D0951-218F-F344-D086-4EDF14AF944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Freeform 110">
                <a:extLst>
                  <a:ext uri="{FF2B5EF4-FFF2-40B4-BE49-F238E27FC236}">
                    <a16:creationId xmlns:a16="http://schemas.microsoft.com/office/drawing/2014/main" id="{AFEC1599-D25A-0F2A-9D81-D8064A221CD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Freeform 111">
                <a:extLst>
                  <a:ext uri="{FF2B5EF4-FFF2-40B4-BE49-F238E27FC236}">
                    <a16:creationId xmlns:a16="http://schemas.microsoft.com/office/drawing/2014/main" id="{9A4EE974-991E-70C1-717F-5A17B25D45E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Freeform 112">
                <a:extLst>
                  <a:ext uri="{FF2B5EF4-FFF2-40B4-BE49-F238E27FC236}">
                    <a16:creationId xmlns:a16="http://schemas.microsoft.com/office/drawing/2014/main" id="{A2A3F92E-B48C-0A75-F773-FD8B5B96520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7" name="Group 149">
            <a:extLst>
              <a:ext uri="{FF2B5EF4-FFF2-40B4-BE49-F238E27FC236}">
                <a16:creationId xmlns:a16="http://schemas.microsoft.com/office/drawing/2014/main" id="{00BBA8EC-37EA-9A17-4515-D11B0DF29270}"/>
              </a:ext>
            </a:extLst>
          </p:cNvPr>
          <p:cNvGrpSpPr>
            <a:grpSpLocks/>
          </p:cNvGrpSpPr>
          <p:nvPr/>
        </p:nvGrpSpPr>
        <p:grpSpPr bwMode="auto">
          <a:xfrm>
            <a:off x="2484785" y="2710867"/>
            <a:ext cx="412750" cy="158750"/>
            <a:chOff x="1287" y="2524"/>
            <a:chExt cx="260" cy="100"/>
          </a:xfrm>
        </p:grpSpPr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D156C43B-3417-B104-2E30-E010E5252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69D927FF-2015-8A9C-214D-CC1802640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D56CB648-2957-4ABF-772B-8E087C439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1" name="Rectangle 129">
              <a:extLst>
                <a:ext uri="{FF2B5EF4-FFF2-40B4-BE49-F238E27FC236}">
                  <a16:creationId xmlns:a16="http://schemas.microsoft.com/office/drawing/2014/main" id="{FCB74B80-1005-E8CE-0D2B-5FD2DFC63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2" name="Group 149">
            <a:extLst>
              <a:ext uri="{FF2B5EF4-FFF2-40B4-BE49-F238E27FC236}">
                <a16:creationId xmlns:a16="http://schemas.microsoft.com/office/drawing/2014/main" id="{419BD51D-5A56-CB5B-C2B8-5CF4293934F3}"/>
              </a:ext>
            </a:extLst>
          </p:cNvPr>
          <p:cNvGrpSpPr>
            <a:grpSpLocks/>
          </p:cNvGrpSpPr>
          <p:nvPr/>
        </p:nvGrpSpPr>
        <p:grpSpPr bwMode="auto">
          <a:xfrm>
            <a:off x="9703722" y="2628454"/>
            <a:ext cx="412750" cy="158750"/>
            <a:chOff x="1287" y="2524"/>
            <a:chExt cx="260" cy="100"/>
          </a:xfrm>
        </p:grpSpPr>
        <p:sp>
          <p:nvSpPr>
            <p:cNvPr id="83" name="Rectangle 73">
              <a:extLst>
                <a:ext uri="{FF2B5EF4-FFF2-40B4-BE49-F238E27FC236}">
                  <a16:creationId xmlns:a16="http://schemas.microsoft.com/office/drawing/2014/main" id="{A9CD4EB2-250F-6956-F9B2-BAA4DEB52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4" name="Rectangle 74">
              <a:extLst>
                <a:ext uri="{FF2B5EF4-FFF2-40B4-BE49-F238E27FC236}">
                  <a16:creationId xmlns:a16="http://schemas.microsoft.com/office/drawing/2014/main" id="{CFA8B876-B73C-70CC-AB65-31F9A1968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id="{1BA37873-4E36-95F1-6BC7-0EB01E3F2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6" name="Rectangle 129">
              <a:extLst>
                <a:ext uri="{FF2B5EF4-FFF2-40B4-BE49-F238E27FC236}">
                  <a16:creationId xmlns:a16="http://schemas.microsoft.com/office/drawing/2014/main" id="{C06C79E8-474F-D2BB-693C-810152856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356C143-1D32-893F-5B85-C23F32F5CDBA}"/>
              </a:ext>
            </a:extLst>
          </p:cNvPr>
          <p:cNvSpPr txBox="1"/>
          <p:nvPr/>
        </p:nvSpPr>
        <p:spPr>
          <a:xfrm>
            <a:off x="4235055" y="1785545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UDP receiver actions: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DCAF29C-FE4E-2849-DF24-C47CA83088FC}"/>
              </a:ext>
            </a:extLst>
          </p:cNvPr>
          <p:cNvSpPr/>
          <p:nvPr/>
        </p:nvSpPr>
        <p:spPr>
          <a:xfrm>
            <a:off x="1677699" y="2115179"/>
            <a:ext cx="2199790" cy="29383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C146501-3319-2A5D-DD6E-AB15215AAA70}"/>
              </a:ext>
            </a:extLst>
          </p:cNvPr>
          <p:cNvGrpSpPr/>
          <p:nvPr/>
        </p:nvGrpSpPr>
        <p:grpSpPr>
          <a:xfrm>
            <a:off x="2378272" y="3043703"/>
            <a:ext cx="1259074" cy="369332"/>
            <a:chOff x="8934916" y="2775692"/>
            <a:chExt cx="1259074" cy="36933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AA63FB4-3D18-F5F3-9DAE-19E44D795793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FAD5C7-6DE1-8B38-DDD1-A8560A37FBA1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SNMP msg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226BE00-1268-7548-CF6A-590CAEC77853}"/>
              </a:ext>
            </a:extLst>
          </p:cNvPr>
          <p:cNvSpPr txBox="1"/>
          <p:nvPr/>
        </p:nvSpPr>
        <p:spPr>
          <a:xfrm>
            <a:off x="4402733" y="3279727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extracts application-layer message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DDF1E4A-EE34-1E6F-CE89-EFBB55507224}"/>
              </a:ext>
            </a:extLst>
          </p:cNvPr>
          <p:cNvSpPr txBox="1"/>
          <p:nvPr/>
        </p:nvSpPr>
        <p:spPr>
          <a:xfrm>
            <a:off x="4400795" y="2648401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checks UDP checksum header value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476DEF-6884-39B4-6275-5EC19FA90EE9}"/>
              </a:ext>
            </a:extLst>
          </p:cNvPr>
          <p:cNvSpPr txBox="1"/>
          <p:nvPr/>
        </p:nvSpPr>
        <p:spPr>
          <a:xfrm>
            <a:off x="4410681" y="2232974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receives segment from IP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196EB11-E154-977F-01B2-CB4543147795}"/>
              </a:ext>
            </a:extLst>
          </p:cNvPr>
          <p:cNvGrpSpPr/>
          <p:nvPr/>
        </p:nvGrpSpPr>
        <p:grpSpPr>
          <a:xfrm>
            <a:off x="1818405" y="3717683"/>
            <a:ext cx="1818022" cy="369332"/>
            <a:chOff x="7863122" y="5632673"/>
            <a:chExt cx="1818022" cy="36933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2F8E84-1319-818D-BF6E-58A4B5234B9C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31A1BDB-CB08-37E6-EF05-3E9C1914F18F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973982E-5316-1246-9D9B-FD3AFFEDFD35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UDP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C4EC270-24D6-2083-53AF-639266E5A695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59898F4-82AF-B209-6C6E-ED584B13CB47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83FC2BF-EBBD-9E44-39BB-46512464ADD8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SNMP msg</a:t>
                </a:r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E58C0BD-6D44-18AD-D848-1533F6E7EDD7}"/>
              </a:ext>
            </a:extLst>
          </p:cNvPr>
          <p:cNvSpPr txBox="1"/>
          <p:nvPr/>
        </p:nvSpPr>
        <p:spPr>
          <a:xfrm>
            <a:off x="4402111" y="3887258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demultiplexes message up to application via socket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567175-A5C9-9A36-3C64-74167D595BF6}"/>
              </a:ext>
            </a:extLst>
          </p:cNvPr>
          <p:cNvSpPr/>
          <p:nvPr/>
        </p:nvSpPr>
        <p:spPr>
          <a:xfrm>
            <a:off x="8370919" y="1982149"/>
            <a:ext cx="3416536" cy="330284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D82D060-E395-AE0C-928E-AD5544A881CA}"/>
              </a:ext>
            </a:extLst>
          </p:cNvPr>
          <p:cNvSpPr/>
          <p:nvPr/>
        </p:nvSpPr>
        <p:spPr>
          <a:xfrm>
            <a:off x="1763945" y="2944005"/>
            <a:ext cx="763166" cy="541031"/>
          </a:xfrm>
          <a:prstGeom prst="ellipse">
            <a:avLst/>
          </a:prstGeom>
          <a:noFill/>
          <a:ln w="2540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C4FE738-FECE-B380-40EC-70690E0B1BAA}"/>
              </a:ext>
            </a:extLst>
          </p:cNvPr>
          <p:cNvCxnSpPr>
            <a:cxnSpLocks/>
          </p:cNvCxnSpPr>
          <p:nvPr/>
        </p:nvCxnSpPr>
        <p:spPr>
          <a:xfrm flipH="1">
            <a:off x="7994601" y="4928216"/>
            <a:ext cx="1473513" cy="4743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75E86DE-579B-0D46-EE34-805264C1C628}"/>
              </a:ext>
            </a:extLst>
          </p:cNvPr>
          <p:cNvCxnSpPr>
            <a:cxnSpLocks/>
          </p:cNvCxnSpPr>
          <p:nvPr/>
        </p:nvCxnSpPr>
        <p:spPr>
          <a:xfrm>
            <a:off x="2601389" y="5017400"/>
            <a:ext cx="1582832" cy="302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reeform 296">
            <a:extLst>
              <a:ext uri="{FF2B5EF4-FFF2-40B4-BE49-F238E27FC236}">
                <a16:creationId xmlns:a16="http://schemas.microsoft.com/office/drawing/2014/main" id="{6F6831C6-95D7-CFE9-F6E8-52CE3D2C218F}"/>
              </a:ext>
            </a:extLst>
          </p:cNvPr>
          <p:cNvSpPr>
            <a:spLocks/>
          </p:cNvSpPr>
          <p:nvPr/>
        </p:nvSpPr>
        <p:spPr bwMode="auto">
          <a:xfrm>
            <a:off x="4085099" y="4920510"/>
            <a:ext cx="4036903" cy="1028731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446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0.00013 -0.0967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00013 -0.107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102" grpId="0"/>
      <p:bldP spid="104" grpId="0" animBg="1"/>
      <p:bldP spid="10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9AD6E-E431-459B-5527-B2733D2EB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C966CF-895A-26C4-5332-AEC087EADBF7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BBE248-579C-C42B-4596-3D824D2A2A5D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UDP segment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1B3C2-A138-7D0E-722A-8A607C69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78F1B-680C-5496-C051-040C6D071C92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FF3C6C-946E-5DF4-4732-985602910215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A0AFAB-3ED1-402C-8E90-B259456F28F1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EC4FAB8-3D00-D51A-D5E5-C396EB33E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299" y="2017713"/>
            <a:ext cx="3324225" cy="3200400"/>
          </a:xfrm>
          <a:prstGeom prst="rect">
            <a:avLst/>
          </a:prstGeom>
          <a:solidFill>
            <a:srgbClr val="FFFFFF"/>
          </a:solidFill>
          <a:ln w="349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4F207E19-063D-86E5-7061-BEDC03D88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987" y="2030413"/>
            <a:ext cx="15636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source port #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82677A51-7272-B04B-1781-2D55E5DE2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924" y="2030413"/>
            <a:ext cx="13287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dest port #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3FC632EA-0405-D9BC-E917-7D2BE3BC24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2774" y="2417763"/>
            <a:ext cx="33289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FEC5BFB-1E75-C9EA-38E6-DE77B8756B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3249" y="2817813"/>
            <a:ext cx="3324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0D38CDA-0815-3A0D-F48C-49E408B677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0599" y="2017713"/>
            <a:ext cx="0" cy="395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8F93AAA2-9A4E-5116-D76D-8272A0A07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474" y="1552575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32 bits</a:t>
            </a: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87F0519D-2442-26E6-D715-049CD2A72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7799" y="1784350"/>
            <a:ext cx="1200150" cy="47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30D22687-F204-F64E-3465-5844F0247410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888012" y="1793875"/>
            <a:ext cx="11287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A038F57D-8B07-19E4-5F55-607C0F0E8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5262" y="3376613"/>
            <a:ext cx="13890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data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(payload)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AC520DD7-BA39-7F61-227D-04E8CF8C6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862" y="5292725"/>
            <a:ext cx="2524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UDP segment format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E7FAD4EB-4E46-88E0-5046-8D8AC0568E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0599" y="2427288"/>
            <a:ext cx="0" cy="395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88A4AC86-4A0F-BC18-29E4-AF4EC66C4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87" y="2420938"/>
            <a:ext cx="814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length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8AC62B83-8176-524C-116F-164E64592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1112" y="2411413"/>
            <a:ext cx="1176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checksum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377363C5-59F0-C5B0-B66F-9B4945FA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398" y="3421856"/>
            <a:ext cx="24066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length, in bytes of UDP segment, including header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526968AA-24CA-ED06-7164-61DC003567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42136" y="2597149"/>
            <a:ext cx="3113157" cy="12853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E4AA911-AD8D-3D56-15EE-61FA75BF288D}"/>
              </a:ext>
            </a:extLst>
          </p:cNvPr>
          <p:cNvSpPr/>
          <p:nvPr/>
        </p:nvSpPr>
        <p:spPr>
          <a:xfrm>
            <a:off x="3695142" y="1957213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1C087B-D43E-E1E5-4C83-8097D4EEB2BE}"/>
              </a:ext>
            </a:extLst>
          </p:cNvPr>
          <p:cNvSpPr/>
          <p:nvPr/>
        </p:nvSpPr>
        <p:spPr>
          <a:xfrm>
            <a:off x="5331049" y="1955208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C80A13-FA36-3B67-BCC7-2D1D391E3FD9}"/>
              </a:ext>
            </a:extLst>
          </p:cNvPr>
          <p:cNvSpPr/>
          <p:nvPr/>
        </p:nvSpPr>
        <p:spPr>
          <a:xfrm>
            <a:off x="3657042" y="2362801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0AABF6-CCA2-A486-F23D-4289F26E9667}"/>
              </a:ext>
            </a:extLst>
          </p:cNvPr>
          <p:cNvSpPr/>
          <p:nvPr/>
        </p:nvSpPr>
        <p:spPr>
          <a:xfrm>
            <a:off x="5290176" y="2341229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C3AAD1-D337-BA7A-2E23-F1C33C8A32F9}"/>
              </a:ext>
            </a:extLst>
          </p:cNvPr>
          <p:cNvSpPr/>
          <p:nvPr/>
        </p:nvSpPr>
        <p:spPr>
          <a:xfrm>
            <a:off x="4386800" y="3148706"/>
            <a:ext cx="2097870" cy="1560711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7818CF46-FD70-2F76-D2FA-A6F04CCA89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15202" y="3972404"/>
            <a:ext cx="3113157" cy="12853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2" name="Text Box 24">
            <a:extLst>
              <a:ext uri="{FF2B5EF4-FFF2-40B4-BE49-F238E27FC236}">
                <a16:creationId xmlns:a16="http://schemas.microsoft.com/office/drawing/2014/main" id="{1B524B63-5316-7EF6-76AE-F8C941B1C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927" y="4969559"/>
            <a:ext cx="24066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data to/from application layer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84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28CC6-452E-E996-4600-8D2BE21A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46BA40-C1C3-6A0D-3B8D-FFF26EC2CE3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54C2F5-67DF-D3F6-AAD1-EFB888E3BD5E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UDP checksum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948AD-C7AF-DE4D-6447-90390929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A1FEF5-9511-687F-FD45-F559B7B66C13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6BD38F-23F8-92A1-1C53-54ADFEB4D70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6C0622-9FEC-BC4D-7CAC-7FFCA6DF7715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6D1094-6674-A87B-F236-BC528165EFAE}"/>
              </a:ext>
            </a:extLst>
          </p:cNvPr>
          <p:cNvSpPr txBox="1">
            <a:spLocks noChangeArrowheads="1"/>
          </p:cNvSpPr>
          <p:nvPr/>
        </p:nvSpPr>
        <p:spPr>
          <a:xfrm>
            <a:off x="954771" y="2630215"/>
            <a:ext cx="10241312" cy="57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Transmitted:            5               6                11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FF68833-9AB4-5001-9F54-F396ECB1C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598" y="1348641"/>
            <a:ext cx="11100624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detect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errors (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i.e.,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flipped bits) in transmitted segment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2DBBF736-7932-DBAA-F703-FE29585A3BEA}"/>
              </a:ext>
            </a:extLst>
          </p:cNvPr>
          <p:cNvSpPr txBox="1">
            <a:spLocks noChangeArrowheads="1"/>
          </p:cNvSpPr>
          <p:nvPr/>
        </p:nvSpPr>
        <p:spPr>
          <a:xfrm>
            <a:off x="1401638" y="4407351"/>
            <a:ext cx="10241312" cy="57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Received:            4               6                11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BC6462-41FD-3B76-6AFE-479E2696F669}"/>
              </a:ext>
            </a:extLst>
          </p:cNvPr>
          <p:cNvGrpSpPr/>
          <p:nvPr/>
        </p:nvGrpSpPr>
        <p:grpSpPr>
          <a:xfrm>
            <a:off x="3465495" y="2095523"/>
            <a:ext cx="3789990" cy="374499"/>
            <a:chOff x="3781587" y="2118101"/>
            <a:chExt cx="3789990" cy="3744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B36FBA-2F71-4659-26F5-E5C22ACCD584}"/>
                </a:ext>
              </a:extLst>
            </p:cNvPr>
            <p:cNvSpPr txBox="1"/>
            <p:nvPr/>
          </p:nvSpPr>
          <p:spPr>
            <a:xfrm>
              <a:off x="3781587" y="2123268"/>
              <a:ext cx="1210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number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AA5E5-2A82-0B67-FB92-297AD8EF230E}"/>
                </a:ext>
              </a:extLst>
            </p:cNvPr>
            <p:cNvSpPr txBox="1"/>
            <p:nvPr/>
          </p:nvSpPr>
          <p:spPr>
            <a:xfrm>
              <a:off x="5173851" y="2120685"/>
              <a:ext cx="1260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nd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number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474DAC-BD6A-3590-067A-400E3286C540}"/>
                </a:ext>
              </a:extLst>
            </p:cNvPr>
            <p:cNvSpPr txBox="1"/>
            <p:nvPr/>
          </p:nvSpPr>
          <p:spPr>
            <a:xfrm>
              <a:off x="6938070" y="2118101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sum</a:t>
              </a:r>
            </a:p>
          </p:txBody>
        </p:sp>
      </p:grpSp>
      <p:sp>
        <p:nvSpPr>
          <p:cNvPr id="38" name="Down Arrow 4">
            <a:extLst>
              <a:ext uri="{FF2B5EF4-FFF2-40B4-BE49-F238E27FC236}">
                <a16:creationId xmlns:a16="http://schemas.microsoft.com/office/drawing/2014/main" id="{C900B83A-E972-3737-D372-614C3D4FB3B0}"/>
              </a:ext>
            </a:extLst>
          </p:cNvPr>
          <p:cNvSpPr/>
          <p:nvPr/>
        </p:nvSpPr>
        <p:spPr>
          <a:xfrm>
            <a:off x="4953332" y="3294059"/>
            <a:ext cx="1131376" cy="978408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rgbClr val="E47E9F"/>
              </a:gs>
              <a:gs pos="83000">
                <a:srgbClr val="CD0004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D9A7B3-9614-9FCC-469F-FCEEF05BFC2D}"/>
              </a:ext>
            </a:extLst>
          </p:cNvPr>
          <p:cNvGrpSpPr/>
          <p:nvPr/>
        </p:nvGrpSpPr>
        <p:grpSpPr>
          <a:xfrm>
            <a:off x="3689298" y="4843890"/>
            <a:ext cx="2218236" cy="1079841"/>
            <a:chOff x="4005390" y="4866468"/>
            <a:chExt cx="2218236" cy="107984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5BA57F-DA9D-A52A-57DD-33C816711A2D}"/>
                </a:ext>
              </a:extLst>
            </p:cNvPr>
            <p:cNvSpPr txBox="1"/>
            <p:nvPr/>
          </p:nvSpPr>
          <p:spPr>
            <a:xfrm>
              <a:off x="4005390" y="5238423"/>
              <a:ext cx="22182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receiver-computed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checksum</a:t>
              </a:r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B4F7126A-F6FF-6501-326A-46BCFDC51B7B}"/>
                </a:ext>
              </a:extLst>
            </p:cNvPr>
            <p:cNvSpPr/>
            <p:nvPr/>
          </p:nvSpPr>
          <p:spPr>
            <a:xfrm rot="5400000">
              <a:off x="5005953" y="4107051"/>
              <a:ext cx="302449" cy="1821283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50C28C-1182-27D8-E6B2-A462B51F7142}"/>
              </a:ext>
            </a:extLst>
          </p:cNvPr>
          <p:cNvGrpSpPr/>
          <p:nvPr/>
        </p:nvGrpSpPr>
        <p:grpSpPr>
          <a:xfrm>
            <a:off x="6564378" y="4856807"/>
            <a:ext cx="2604945" cy="1064342"/>
            <a:chOff x="6880470" y="4879385"/>
            <a:chExt cx="2604945" cy="10643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541987-F8CD-3B28-5C1E-CB5A6FE14EDE}"/>
                </a:ext>
              </a:extLst>
            </p:cNvPr>
            <p:cNvSpPr txBox="1"/>
            <p:nvPr/>
          </p:nvSpPr>
          <p:spPr>
            <a:xfrm>
              <a:off x="6880470" y="5235841"/>
              <a:ext cx="26049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sender-computed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checksum (as received)</a:t>
              </a:r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C375F1E6-43F6-86BD-081D-5E3F3CF0375F}"/>
                </a:ext>
              </a:extLst>
            </p:cNvPr>
            <p:cNvSpPr/>
            <p:nvPr/>
          </p:nvSpPr>
          <p:spPr>
            <a:xfrm rot="5400000">
              <a:off x="7219627" y="4631412"/>
              <a:ext cx="266054" cy="761999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A681B70-2212-C4BA-CCE3-CFFD85E951B2}"/>
              </a:ext>
            </a:extLst>
          </p:cNvPr>
          <p:cNvGrpSpPr/>
          <p:nvPr/>
        </p:nvGrpSpPr>
        <p:grpSpPr>
          <a:xfrm>
            <a:off x="5805739" y="5178756"/>
            <a:ext cx="821411" cy="1346699"/>
            <a:chOff x="6121831" y="5201334"/>
            <a:chExt cx="821411" cy="1346699"/>
          </a:xfrm>
        </p:grpSpPr>
        <p:pic>
          <p:nvPicPr>
            <p:cNvPr id="46" name="Picture 2" descr="Image result for error">
              <a:extLst>
                <a:ext uri="{FF2B5EF4-FFF2-40B4-BE49-F238E27FC236}">
                  <a16:creationId xmlns:a16="http://schemas.microsoft.com/office/drawing/2014/main" id="{D7D2F498-4B67-AAB2-630F-45847C8BA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1831" y="5782776"/>
              <a:ext cx="821411" cy="76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58D453-0D99-8429-5A82-E88749987FF3}"/>
                </a:ext>
              </a:extLst>
            </p:cNvPr>
            <p:cNvSpPr txBox="1"/>
            <p:nvPr/>
          </p:nvSpPr>
          <p:spPr>
            <a:xfrm>
              <a:off x="6307811" y="5201334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D0004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=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C1087A-7387-BD88-AEAA-83EC394B119F}"/>
                </a:ext>
              </a:extLst>
            </p:cNvPr>
            <p:cNvCxnSpPr/>
            <p:nvPr/>
          </p:nvCxnSpPr>
          <p:spPr>
            <a:xfrm flipH="1">
              <a:off x="6460174" y="5418195"/>
              <a:ext cx="108488" cy="247973"/>
            </a:xfrm>
            <a:prstGeom prst="line">
              <a:avLst/>
            </a:prstGeom>
            <a:ln w="31750">
              <a:solidFill>
                <a:srgbClr val="CD0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76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3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21B6-26DC-4F27-73C1-2FD0353E6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BEB5B1-A2EF-A575-CEF0-3797D15002A1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5315F8-ECB7-D236-0C68-E8FCCF1BCA1C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Internet checksum: an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ABA3E-AC3D-E620-504A-900C2E21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FF7E18-4199-4282-A616-48653AA5121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05171C-FC5C-4CEC-09BF-D5400E9906D9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3">
            <a:extLst>
              <a:ext uri="{FF2B5EF4-FFF2-40B4-BE49-F238E27FC236}">
                <a16:creationId xmlns:a16="http://schemas.microsoft.com/office/drawing/2014/main" id="{EBD44BB9-238E-177C-C8E7-CFC321A27DE0}"/>
              </a:ext>
            </a:extLst>
          </p:cNvPr>
          <p:cNvSpPr txBox="1">
            <a:spLocks noChangeArrowheads="1"/>
          </p:cNvSpPr>
          <p:nvPr/>
        </p:nvSpPr>
        <p:spPr>
          <a:xfrm>
            <a:off x="1215441" y="1452111"/>
            <a:ext cx="77724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add two 16-bit integers</a:t>
            </a:r>
          </a:p>
        </p:txBody>
      </p:sp>
      <p:sp>
        <p:nvSpPr>
          <p:cNvPr id="70" name="Line 5">
            <a:extLst>
              <a:ext uri="{FF2B5EF4-FFF2-40B4-BE49-F238E27FC236}">
                <a16:creationId xmlns:a16="http://schemas.microsoft.com/office/drawing/2014/main" id="{35E94080-F34D-1611-6A23-549F08423F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6391" y="3069774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1" name="Text Box 8">
            <a:extLst>
              <a:ext uri="{FF2B5EF4-FFF2-40B4-BE49-F238E27FC236}">
                <a16:creationId xmlns:a16="http://schemas.microsoft.com/office/drawing/2014/main" id="{B4F89C29-86F6-8844-43AC-2D9BEAEA5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296" y="3862762"/>
            <a:ext cx="636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sum</a:t>
            </a:r>
          </a:p>
        </p:txBody>
      </p:sp>
      <p:sp>
        <p:nvSpPr>
          <p:cNvPr id="72" name="Text Box 9">
            <a:extLst>
              <a:ext uri="{FF2B5EF4-FFF2-40B4-BE49-F238E27FC236}">
                <a16:creationId xmlns:a16="http://schemas.microsoft.com/office/drawing/2014/main" id="{F952848C-94D8-D252-9C45-9B6359F3D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843" y="4300504"/>
            <a:ext cx="12210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checksum</a:t>
            </a:r>
          </a:p>
        </p:txBody>
      </p:sp>
      <p:sp>
        <p:nvSpPr>
          <p:cNvPr id="73" name="Text Box 15">
            <a:extLst>
              <a:ext uri="{FF2B5EF4-FFF2-40B4-BE49-F238E27FC236}">
                <a16:creationId xmlns:a16="http://schemas.microsoft.com/office/drawing/2014/main" id="{8C932AA9-8E3D-99DD-CE06-5575801AA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0" y="5071610"/>
            <a:ext cx="10367961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Note: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when adding numbers, a carryout from the most significant bit needs to be added to the result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4" name="TextBox 1">
            <a:extLst>
              <a:ext uri="{FF2B5EF4-FFF2-40B4-BE49-F238E27FC236}">
                <a16:creationId xmlns:a16="http://schemas.microsoft.com/office/drawing/2014/main" id="{874DADF1-3F93-CA62-5C2D-730CDB15A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66" y="6260898"/>
            <a:ext cx="98572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ttp://gaia.cs.umass.edu/kurose_ross/interactive/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6B87AB-F5F7-79F6-BD58-84C9CDCE6C53}"/>
              </a:ext>
            </a:extLst>
          </p:cNvPr>
          <p:cNvSpPr txBox="1"/>
          <p:nvPr/>
        </p:nvSpPr>
        <p:spPr>
          <a:xfrm>
            <a:off x="2863959" y="2205031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1 1 1 0 0 1 1 0 0 1 1 0 0 1 1 0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500F343-9289-BEDD-7D3B-5B1FE104F6CA}"/>
              </a:ext>
            </a:extLst>
          </p:cNvPr>
          <p:cNvSpPr txBox="1"/>
          <p:nvPr/>
        </p:nvSpPr>
        <p:spPr>
          <a:xfrm>
            <a:off x="2868710" y="2580910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1 1 0 1 0 1 0 1 0 1 0 1 0 1 0 1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029D9A-8FF5-93FC-DC81-09F43AD531C6}"/>
              </a:ext>
            </a:extLst>
          </p:cNvPr>
          <p:cNvSpPr txBox="1"/>
          <p:nvPr/>
        </p:nvSpPr>
        <p:spPr>
          <a:xfrm>
            <a:off x="2501968" y="3194702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1 1 0 1 1 1 0 1 1 1 0 1 1 1 0 1 1</a:t>
            </a:r>
          </a:p>
        </p:txBody>
      </p:sp>
      <p:sp>
        <p:nvSpPr>
          <p:cNvPr id="78" name="Oval 6">
            <a:extLst>
              <a:ext uri="{FF2B5EF4-FFF2-40B4-BE49-F238E27FC236}">
                <a16:creationId xmlns:a16="http://schemas.microsoft.com/office/drawing/2014/main" id="{BAE56E0E-4292-FE25-7B2F-6180A36F1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833" y="3264149"/>
            <a:ext cx="3048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9" name="Text Box 7">
            <a:extLst>
              <a:ext uri="{FF2B5EF4-FFF2-40B4-BE49-F238E27FC236}">
                <a16:creationId xmlns:a16="http://schemas.microsoft.com/office/drawing/2014/main" id="{D282EAB6-51B5-C50E-829B-728385A35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633" y="3201536"/>
            <a:ext cx="14577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wraparound</a:t>
            </a:r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4999E61-03B3-41C0-FF3C-AF2B63287E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40633" y="3788911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1" name="Freeform 11">
            <a:extLst>
              <a:ext uri="{FF2B5EF4-FFF2-40B4-BE49-F238E27FC236}">
                <a16:creationId xmlns:a16="http://schemas.microsoft.com/office/drawing/2014/main" id="{A84A2D5F-9852-F371-5389-D54F5BD6CC86}"/>
              </a:ext>
            </a:extLst>
          </p:cNvPr>
          <p:cNvSpPr>
            <a:spLocks/>
          </p:cNvSpPr>
          <p:nvPr/>
        </p:nvSpPr>
        <p:spPr bwMode="auto">
          <a:xfrm>
            <a:off x="2669233" y="3576532"/>
            <a:ext cx="5795540" cy="95077"/>
          </a:xfrm>
          <a:custGeom>
            <a:avLst/>
            <a:gdLst>
              <a:gd name="T0" fmla="*/ 0 w 3788"/>
              <a:gd name="T1" fmla="*/ 0 h 58"/>
              <a:gd name="T2" fmla="*/ 0 w 3788"/>
              <a:gd name="T3" fmla="*/ 2147483647 h 58"/>
              <a:gd name="T4" fmla="*/ 2147483647 w 3788"/>
              <a:gd name="T5" fmla="*/ 2147483647 h 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788" h="58">
                <a:moveTo>
                  <a:pt x="0" y="0"/>
                </a:moveTo>
                <a:lnTo>
                  <a:pt x="0" y="58"/>
                </a:lnTo>
                <a:lnTo>
                  <a:pt x="3788" y="58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2D33C4C-1ECA-7D29-0879-E7BEC7F2503C}"/>
              </a:ext>
            </a:extLst>
          </p:cNvPr>
          <p:cNvSpPr txBox="1"/>
          <p:nvPr/>
        </p:nvSpPr>
        <p:spPr>
          <a:xfrm>
            <a:off x="2475478" y="3863610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1 0 1 1 1 0 1 1 1 0 1 1 1 1 0 0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7F2274-6A2A-4602-66E0-B4E59F8597A4}"/>
              </a:ext>
            </a:extLst>
          </p:cNvPr>
          <p:cNvSpPr txBox="1"/>
          <p:nvPr/>
        </p:nvSpPr>
        <p:spPr>
          <a:xfrm>
            <a:off x="2505831" y="4287924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0 1 0 0 0 1 0 0 0 1 0 0 0 0 1 1</a:t>
            </a:r>
          </a:p>
        </p:txBody>
      </p:sp>
    </p:spTree>
    <p:extLst>
      <p:ext uri="{BB962C8B-B14F-4D97-AF65-F5344CB8AC3E}">
        <p14:creationId xmlns:p14="http://schemas.microsoft.com/office/powerpoint/2010/main" val="12231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7" grpId="0"/>
      <p:bldP spid="78" grpId="0" animBg="1"/>
      <p:bldP spid="79" grpId="0"/>
      <p:bldP spid="80" grpId="0" animBg="1"/>
      <p:bldP spid="81" grpId="0" animBg="1"/>
      <p:bldP spid="82" grpId="0"/>
      <p:bldP spid="8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B12E-753E-9C4B-5253-95D43A35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1D9411-641E-A15E-71D2-9C9A0A388F50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CE35-C362-F8C8-E436-8C2524CDF757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Internet checksum: weak protection!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19015-C3F7-56DB-ACD3-2DBD4A0E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A0615B-E0BD-C6EA-0EEA-BC071B5E522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134453-0ECA-99BD-8B25-55FBC8082A12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4E37DDEF-6471-0166-F7C6-5933D32607B7}"/>
              </a:ext>
            </a:extLst>
          </p:cNvPr>
          <p:cNvSpPr txBox="1">
            <a:spLocks noChangeArrowheads="1"/>
          </p:cNvSpPr>
          <p:nvPr/>
        </p:nvSpPr>
        <p:spPr>
          <a:xfrm>
            <a:off x="1079973" y="1452111"/>
            <a:ext cx="77724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add two 16-bit integers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id="{4A848286-4E4A-B7B3-AF8A-944DC755CB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30923" y="3069774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46090653-77CE-200B-F71B-6C8A5222E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828" y="3862762"/>
            <a:ext cx="636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sum</a:t>
            </a:r>
          </a:p>
        </p:txBody>
      </p:sp>
      <p:sp>
        <p:nvSpPr>
          <p:cNvPr id="31" name="Text Box 9">
            <a:extLst>
              <a:ext uri="{FF2B5EF4-FFF2-40B4-BE49-F238E27FC236}">
                <a16:creationId xmlns:a16="http://schemas.microsoft.com/office/drawing/2014/main" id="{D47643A8-0D4B-84CC-3113-B96077DC9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375" y="4300504"/>
            <a:ext cx="12210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checksum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4E9025-8F1B-03ED-D5C5-B606F7858BB0}"/>
              </a:ext>
            </a:extLst>
          </p:cNvPr>
          <p:cNvSpPr txBox="1"/>
          <p:nvPr/>
        </p:nvSpPr>
        <p:spPr>
          <a:xfrm>
            <a:off x="2728491" y="2205031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1 1 1 0 0 1 1 0 0 1 1 0 0 1 1 0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F407B8-D48E-0B4E-3B6D-3654E3415AAF}"/>
              </a:ext>
            </a:extLst>
          </p:cNvPr>
          <p:cNvSpPr txBox="1"/>
          <p:nvPr/>
        </p:nvSpPr>
        <p:spPr>
          <a:xfrm>
            <a:off x="2733242" y="2580910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1 1 0 1 0 1 0 1 0 1 0 1 0 1 0 1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C88856-6568-A7AA-423B-DB8768C7EB4E}"/>
              </a:ext>
            </a:extLst>
          </p:cNvPr>
          <p:cNvSpPr txBox="1"/>
          <p:nvPr/>
        </p:nvSpPr>
        <p:spPr>
          <a:xfrm>
            <a:off x="2366500" y="3194702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1 1 0 1 1 1 0 1 1 1 0 1 1 1 0 1 1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5FD0C3-4027-6F5E-BE96-671989D2D20A}"/>
              </a:ext>
            </a:extLst>
          </p:cNvPr>
          <p:cNvGrpSpPr/>
          <p:nvPr/>
        </p:nvGrpSpPr>
        <p:grpSpPr>
          <a:xfrm>
            <a:off x="806923" y="3201536"/>
            <a:ext cx="8001000" cy="1123739"/>
            <a:chOff x="942391" y="3201536"/>
            <a:chExt cx="8001000" cy="1123739"/>
          </a:xfrm>
        </p:grpSpPr>
        <p:sp>
          <p:nvSpPr>
            <p:cNvPr id="52" name="Oval 6">
              <a:extLst>
                <a:ext uri="{FF2B5EF4-FFF2-40B4-BE49-F238E27FC236}">
                  <a16:creationId xmlns:a16="http://schemas.microsoft.com/office/drawing/2014/main" id="{A6D43034-3430-BAAC-9BE0-91007D38A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591" y="3264149"/>
              <a:ext cx="304800" cy="3048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 type="none" w="sm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3" name="Text Box 7">
              <a:extLst>
                <a:ext uri="{FF2B5EF4-FFF2-40B4-BE49-F238E27FC236}">
                  <a16:creationId xmlns:a16="http://schemas.microsoft.com/office/drawing/2014/main" id="{85E71EC5-ABFE-25A7-DD0A-FE002FD0C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391" y="3201536"/>
              <a:ext cx="145770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med"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wraparound</a:t>
              </a:r>
            </a:p>
          </p:txBody>
        </p:sp>
        <p:sp>
          <p:nvSpPr>
            <p:cNvPr id="54" name="Line 10">
              <a:extLst>
                <a:ext uri="{FF2B5EF4-FFF2-40B4-BE49-F238E27FC236}">
                  <a16:creationId xmlns:a16="http://schemas.microsoft.com/office/drawing/2014/main" id="{4E3518DD-8AB2-76FC-D56A-5ECB96D2D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6391" y="3788911"/>
              <a:ext cx="6477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6188611-63D0-9306-D8E8-AC2D921A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991" y="3576532"/>
              <a:ext cx="5795540" cy="95077"/>
            </a:xfrm>
            <a:custGeom>
              <a:avLst/>
              <a:gdLst>
                <a:gd name="T0" fmla="*/ 0 w 3788"/>
                <a:gd name="T1" fmla="*/ 0 h 58"/>
                <a:gd name="T2" fmla="*/ 0 w 3788"/>
                <a:gd name="T3" fmla="*/ 2147483647 h 58"/>
                <a:gd name="T4" fmla="*/ 2147483647 w 3788"/>
                <a:gd name="T5" fmla="*/ 2147483647 h 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88" h="58">
                  <a:moveTo>
                    <a:pt x="0" y="0"/>
                  </a:moveTo>
                  <a:lnTo>
                    <a:pt x="0" y="58"/>
                  </a:lnTo>
                  <a:lnTo>
                    <a:pt x="3788" y="58"/>
                  </a:ln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11C91E7-0567-5D1E-536B-1F42F841735B}"/>
                </a:ext>
              </a:extLst>
            </p:cNvPr>
            <p:cNvSpPr txBox="1"/>
            <p:nvPr/>
          </p:nvSpPr>
          <p:spPr>
            <a:xfrm>
              <a:off x="2501236" y="3863610"/>
              <a:ext cx="6268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  1 0 1 1 1 0 1 1 1 0 1 1 1 1 0 0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41889AA-87E4-A5F4-B7C5-9D4A1F45DB69}"/>
              </a:ext>
            </a:extLst>
          </p:cNvPr>
          <p:cNvSpPr txBox="1"/>
          <p:nvPr/>
        </p:nvSpPr>
        <p:spPr>
          <a:xfrm>
            <a:off x="2370363" y="4287924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0 1 0 0 0 1 0 0 0 1 0 0 0 0 1 1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B763D1D-C74F-9149-91F8-9250D6C576B1}"/>
              </a:ext>
            </a:extLst>
          </p:cNvPr>
          <p:cNvGrpSpPr/>
          <p:nvPr/>
        </p:nvGrpSpPr>
        <p:grpSpPr>
          <a:xfrm>
            <a:off x="7759949" y="1927511"/>
            <a:ext cx="2249559" cy="712515"/>
            <a:chOff x="9436187" y="4862446"/>
            <a:chExt cx="2249559" cy="71251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25AC5B6-AF6A-8083-349C-18135388658E}"/>
                </a:ext>
              </a:extLst>
            </p:cNvPr>
            <p:cNvSpPr/>
            <p:nvPr/>
          </p:nvSpPr>
          <p:spPr>
            <a:xfrm>
              <a:off x="9436187" y="5113295"/>
              <a:ext cx="802095" cy="46166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BFE80F8-8283-3F89-A67C-FB6136D37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8282" y="5111429"/>
              <a:ext cx="546739" cy="2126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FBE1919-1DBB-968B-2B88-C9F492239D69}"/>
                </a:ext>
              </a:extLst>
            </p:cNvPr>
            <p:cNvSpPr txBox="1"/>
            <p:nvPr/>
          </p:nvSpPr>
          <p:spPr>
            <a:xfrm>
              <a:off x="10395008" y="4862446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  0 1 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F088CED-C920-FF25-E432-9F8C7DB13688}"/>
              </a:ext>
            </a:extLst>
          </p:cNvPr>
          <p:cNvGrpSpPr/>
          <p:nvPr/>
        </p:nvGrpSpPr>
        <p:grpSpPr>
          <a:xfrm>
            <a:off x="7774939" y="2289202"/>
            <a:ext cx="2249559" cy="712515"/>
            <a:chOff x="9436187" y="4862446"/>
            <a:chExt cx="2249559" cy="712515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B34239E-DDA0-B70C-6E0C-496B3F60AF31}"/>
                </a:ext>
              </a:extLst>
            </p:cNvPr>
            <p:cNvSpPr/>
            <p:nvPr/>
          </p:nvSpPr>
          <p:spPr>
            <a:xfrm>
              <a:off x="9436187" y="5113295"/>
              <a:ext cx="802095" cy="46166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7AC4FB-B70A-054B-D2CA-8DC41C29E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8282" y="5111429"/>
              <a:ext cx="546739" cy="2126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3CA3A3-BE22-E73B-7B6C-551CC965E7C1}"/>
                </a:ext>
              </a:extLst>
            </p:cNvPr>
            <p:cNvSpPr txBox="1"/>
            <p:nvPr/>
          </p:nvSpPr>
          <p:spPr>
            <a:xfrm>
              <a:off x="10395008" y="4862446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  1 0 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59907F3-6E62-E57A-81EA-79F7EC60B1CE}"/>
              </a:ext>
            </a:extLst>
          </p:cNvPr>
          <p:cNvGrpSpPr/>
          <p:nvPr/>
        </p:nvGrpSpPr>
        <p:grpSpPr>
          <a:xfrm>
            <a:off x="8797699" y="3121843"/>
            <a:ext cx="2729496" cy="1754326"/>
            <a:chOff x="8933167" y="3121843"/>
            <a:chExt cx="2729496" cy="1754326"/>
          </a:xfrm>
        </p:grpSpPr>
        <p:sp>
          <p:nvSpPr>
            <p:cNvPr id="67" name="Right Brace 66">
              <a:extLst>
                <a:ext uri="{FF2B5EF4-FFF2-40B4-BE49-F238E27FC236}">
                  <a16:creationId xmlns:a16="http://schemas.microsoft.com/office/drawing/2014/main" id="{E20C01FD-4C05-35CE-0A3B-3AA07B4D0E18}"/>
                </a:ext>
              </a:extLst>
            </p:cNvPr>
            <p:cNvSpPr/>
            <p:nvPr/>
          </p:nvSpPr>
          <p:spPr>
            <a:xfrm>
              <a:off x="8933167" y="3244723"/>
              <a:ext cx="247697" cy="1504855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4D9476-87F5-6443-89B0-275F5AFC275E}"/>
                </a:ext>
              </a:extLst>
            </p:cNvPr>
            <p:cNvSpPr txBox="1"/>
            <p:nvPr/>
          </p:nvSpPr>
          <p:spPr>
            <a:xfrm>
              <a:off x="9259241" y="3121843"/>
              <a:ext cx="240342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Even though numbers have changed (bit flips),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change in checksum!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67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CBF1-1369-92F3-94E9-06D644F4E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3045BE-E899-F9B8-1A69-92F2175F508F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A8883D-4F79-A165-A1CB-C2503CC68A54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Summary: UDP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F0E3E-B220-7DBC-413D-36161E7F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141E64-1B98-9828-5347-9A6395692BB5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A4706E-266F-E0ED-9600-841C22303632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11D4DF-478A-9769-C36B-8FC82971794A}"/>
              </a:ext>
            </a:extLst>
          </p:cNvPr>
          <p:cNvSpPr txBox="1">
            <a:spLocks noChangeArrowheads="1"/>
          </p:cNvSpPr>
          <p:nvPr/>
        </p:nvSpPr>
        <p:spPr>
          <a:xfrm>
            <a:off x="446658" y="1279142"/>
            <a:ext cx="11373633" cy="5247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“no frills” protocol: </a:t>
            </a:r>
          </a:p>
          <a:p>
            <a:pPr marL="808038" marR="0" lvl="1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segments may be lost, delivered out of order</a:t>
            </a:r>
          </a:p>
          <a:p>
            <a:pPr marL="808038" marR="0" lvl="1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best effort service: “send and hope for the best”</a:t>
            </a:r>
          </a:p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UDP has its plusses:</a:t>
            </a:r>
          </a:p>
          <a:p>
            <a:pPr marL="808038" marR="0" lvl="1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setup/handshaking needed (no RTT incurred)</a:t>
            </a:r>
          </a:p>
          <a:p>
            <a:pPr marL="808038" marR="0" lvl="1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function when network service is compromised</a:t>
            </a:r>
          </a:p>
          <a:p>
            <a:pPr marL="808038" marR="0" lvl="1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helps with reliability (checksum)</a:t>
            </a:r>
          </a:p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additional functionality on top of UDP in application layer (e.g., HTTP/3)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07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965AAC-4DB1-E039-BE54-7DA953992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8D4D6A-7526-E0FB-3A33-558F0DC3CCF8}"/>
              </a:ext>
            </a:extLst>
          </p:cNvPr>
          <p:cNvSpPr/>
          <p:nvPr/>
        </p:nvSpPr>
        <p:spPr>
          <a:xfrm>
            <a:off x="0" y="2753307"/>
            <a:ext cx="12192000" cy="1064579"/>
          </a:xfrm>
          <a:prstGeom prst="rect">
            <a:avLst/>
          </a:prstGeom>
          <a:solidFill>
            <a:srgbClr val="FAF3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8D3F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3DAA95-AF1F-B8CB-BE6F-7954A79CBB75}"/>
              </a:ext>
            </a:extLst>
          </p:cNvPr>
          <p:cNvSpPr txBox="1">
            <a:spLocks/>
          </p:cNvSpPr>
          <p:nvPr/>
        </p:nvSpPr>
        <p:spPr>
          <a:xfrm>
            <a:off x="416560" y="2741601"/>
            <a:ext cx="8066049" cy="107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Principles of Reliable Data Transfer </a:t>
            </a:r>
          </a:p>
        </p:txBody>
      </p:sp>
    </p:spTree>
    <p:extLst>
      <p:ext uri="{BB962C8B-B14F-4D97-AF65-F5344CB8AC3E}">
        <p14:creationId xmlns:p14="http://schemas.microsoft.com/office/powerpoint/2010/main" val="200964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BBD4-4449-2E00-CC60-1C9AD85AE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067E62-A65C-62DC-93F7-9B5532A0EDA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4FCC1F-454D-CCEE-56CD-F2AD4FF54F5F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Principles of reliable data transfer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18F23-7E2D-073D-A991-A0F6C865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67B833-E604-D4D0-8CA0-6471EF0DA899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ED860B-BE22-FC01-FDBE-C6B6B7FC9F6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81661A-C107-0CFA-B1EE-BD85EA36D576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210E70-1CB6-0DB9-2143-AD9D5A96BB91}"/>
              </a:ext>
            </a:extLst>
          </p:cNvPr>
          <p:cNvGrpSpPr/>
          <p:nvPr/>
        </p:nvGrpSpPr>
        <p:grpSpPr>
          <a:xfrm>
            <a:off x="501533" y="1787838"/>
            <a:ext cx="5147343" cy="2073847"/>
            <a:chOff x="737513" y="2398718"/>
            <a:chExt cx="5595549" cy="2073847"/>
          </a:xfrm>
        </p:grpSpPr>
        <p:sp>
          <p:nvSpPr>
            <p:cNvPr id="5" name="Bent-Up Arrow 160">
              <a:extLst>
                <a:ext uri="{FF2B5EF4-FFF2-40B4-BE49-F238E27FC236}">
                  <a16:creationId xmlns:a16="http://schemas.microsoft.com/office/drawing/2014/main" id="{03C91A34-A59A-8A11-AD5E-3EDE4491DBD7}"/>
                </a:ext>
              </a:extLst>
            </p:cNvPr>
            <p:cNvSpPr/>
            <p:nvPr/>
          </p:nvSpPr>
          <p:spPr>
            <a:xfrm>
              <a:off x="4575391" y="3206649"/>
              <a:ext cx="929535" cy="419742"/>
            </a:xfrm>
            <a:prstGeom prst="bentUpArrow">
              <a:avLst>
                <a:gd name="adj1" fmla="val 7688"/>
                <a:gd name="adj2" fmla="val 18199"/>
                <a:gd name="adj3" fmla="val 2019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AF2972-13E8-591F-91E1-4EA860D6E2B9}"/>
                </a:ext>
              </a:extLst>
            </p:cNvPr>
            <p:cNvGrpSpPr/>
            <p:nvPr/>
          </p:nvGrpSpPr>
          <p:grpSpPr>
            <a:xfrm>
              <a:off x="1442223" y="2551892"/>
              <a:ext cx="1245036" cy="593992"/>
              <a:chOff x="9852456" y="608434"/>
              <a:chExt cx="1245036" cy="593992"/>
            </a:xfrm>
          </p:grpSpPr>
          <p:sp>
            <p:nvSpPr>
              <p:cNvPr id="69" name="Oval 19">
                <a:extLst>
                  <a:ext uri="{FF2B5EF4-FFF2-40B4-BE49-F238E27FC236}">
                    <a16:creationId xmlns:a16="http://schemas.microsoft.com/office/drawing/2014/main" id="{2930D165-6BA6-0816-EEA0-F947985E3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DC35465-BCC2-38BA-0BD2-0C1C7A3EE766}"/>
                  </a:ext>
                </a:extLst>
              </p:cNvPr>
              <p:cNvSpPr txBox="1"/>
              <p:nvPr/>
            </p:nvSpPr>
            <p:spPr>
              <a:xfrm>
                <a:off x="9935581" y="670265"/>
                <a:ext cx="1106492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sending process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9B806F-80D9-94B8-9DC2-BA5784128BD7}"/>
                </a:ext>
              </a:extLst>
            </p:cNvPr>
            <p:cNvGrpSpPr/>
            <p:nvPr/>
          </p:nvGrpSpPr>
          <p:grpSpPr>
            <a:xfrm>
              <a:off x="2038693" y="3003923"/>
              <a:ext cx="577241" cy="307777"/>
              <a:chOff x="9950444" y="999755"/>
              <a:chExt cx="577241" cy="307777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06011AD-0F45-1982-DAD2-AC72A386478D}"/>
                  </a:ext>
                </a:extLst>
              </p:cNvPr>
              <p:cNvSpPr/>
              <p:nvPr/>
            </p:nvSpPr>
            <p:spPr>
              <a:xfrm>
                <a:off x="10010633" y="1066693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556D472-842F-EE54-D14B-D8B33B191964}"/>
                  </a:ext>
                </a:extLst>
              </p:cNvPr>
              <p:cNvSpPr txBox="1"/>
              <p:nvPr/>
            </p:nvSpPr>
            <p:spPr>
              <a:xfrm>
                <a:off x="9950444" y="999755"/>
                <a:ext cx="577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94">
              <a:extLst>
                <a:ext uri="{FF2B5EF4-FFF2-40B4-BE49-F238E27FC236}">
                  <a16:creationId xmlns:a16="http://schemas.microsoft.com/office/drawing/2014/main" id="{369BE96D-FCDC-4E8C-BAC0-D23FEA6E56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76" y="2432423"/>
              <a:ext cx="545509" cy="512284"/>
              <a:chOff x="-44" y="1473"/>
              <a:chExt cx="981" cy="1105"/>
            </a:xfrm>
          </p:grpSpPr>
          <p:pic>
            <p:nvPicPr>
              <p:cNvPr id="65" name="Picture 195" descr="desktop_computer_stylized_medium">
                <a:extLst>
                  <a:ext uri="{FF2B5EF4-FFF2-40B4-BE49-F238E27FC236}">
                    <a16:creationId xmlns:a16="http://schemas.microsoft.com/office/drawing/2014/main" id="{BDAB38C6-DB82-D577-C554-72FA9B67AD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Freeform 196">
                <a:extLst>
                  <a:ext uri="{FF2B5EF4-FFF2-40B4-BE49-F238E27FC236}">
                    <a16:creationId xmlns:a16="http://schemas.microsoft.com/office/drawing/2014/main" id="{293A1FDA-2B48-AEE3-F28F-9FF7FF3248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EC9555-FFCA-180C-A518-814A7F001A7C}"/>
                </a:ext>
              </a:extLst>
            </p:cNvPr>
            <p:cNvGrpSpPr/>
            <p:nvPr/>
          </p:nvGrpSpPr>
          <p:grpSpPr>
            <a:xfrm>
              <a:off x="4756576" y="2530702"/>
              <a:ext cx="1245036" cy="593992"/>
              <a:chOff x="9852456" y="608434"/>
              <a:chExt cx="1245036" cy="593992"/>
            </a:xfrm>
          </p:grpSpPr>
          <p:sp>
            <p:nvSpPr>
              <p:cNvPr id="63" name="Oval 19">
                <a:extLst>
                  <a:ext uri="{FF2B5EF4-FFF2-40B4-BE49-F238E27FC236}">
                    <a16:creationId xmlns:a16="http://schemas.microsoft.com/office/drawing/2014/main" id="{B439DE59-63D9-1076-EBD4-F1D0B1F06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03BC9F8-265E-A94F-FA7F-272433B414A3}"/>
                  </a:ext>
                </a:extLst>
              </p:cNvPr>
              <p:cNvSpPr txBox="1"/>
              <p:nvPr/>
            </p:nvSpPr>
            <p:spPr>
              <a:xfrm>
                <a:off x="9921965" y="670265"/>
                <a:ext cx="1106492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receiving process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3B292A-DC29-B630-34A8-31B11F78AED2}"/>
                </a:ext>
              </a:extLst>
            </p:cNvPr>
            <p:cNvGrpSpPr/>
            <p:nvPr/>
          </p:nvGrpSpPr>
          <p:grpSpPr>
            <a:xfrm>
              <a:off x="4815705" y="3003923"/>
              <a:ext cx="577241" cy="307777"/>
              <a:chOff x="9678159" y="981583"/>
              <a:chExt cx="577241" cy="30777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2DE87B7-469B-0F19-5237-606A5B72329B}"/>
                  </a:ext>
                </a:extLst>
              </p:cNvPr>
              <p:cNvSpPr/>
              <p:nvPr/>
            </p:nvSpPr>
            <p:spPr>
              <a:xfrm>
                <a:off x="9744032" y="1048007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9CB1EB-D423-BE3F-8978-E338A3EA7918}"/>
                  </a:ext>
                </a:extLst>
              </p:cNvPr>
              <p:cNvSpPr txBox="1"/>
              <p:nvPr/>
            </p:nvSpPr>
            <p:spPr>
              <a:xfrm>
                <a:off x="9678159" y="981583"/>
                <a:ext cx="577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61">
              <a:extLst>
                <a:ext uri="{FF2B5EF4-FFF2-40B4-BE49-F238E27FC236}">
                  <a16:creationId xmlns:a16="http://schemas.microsoft.com/office/drawing/2014/main" id="{CD34B09B-4B3E-A0FD-EB50-2309A1F330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4223" y="2398718"/>
              <a:ext cx="230514" cy="466725"/>
              <a:chOff x="4140" y="429"/>
              <a:chExt cx="1425" cy="2396"/>
            </a:xfrm>
          </p:grpSpPr>
          <p:sp>
            <p:nvSpPr>
              <p:cNvPr id="29" name="Freeform 162">
                <a:extLst>
                  <a:ext uri="{FF2B5EF4-FFF2-40B4-BE49-F238E27FC236}">
                    <a16:creationId xmlns:a16="http://schemas.microsoft.com/office/drawing/2014/main" id="{31A0180E-546D-61F8-E0AD-2AFF3DC0D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" name="Rectangle 163">
                <a:extLst>
                  <a:ext uri="{FF2B5EF4-FFF2-40B4-BE49-F238E27FC236}">
                    <a16:creationId xmlns:a16="http://schemas.microsoft.com/office/drawing/2014/main" id="{E71F1B79-C0BB-936F-A75D-41FCF294B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" name="Freeform 164">
                <a:extLst>
                  <a:ext uri="{FF2B5EF4-FFF2-40B4-BE49-F238E27FC236}">
                    <a16:creationId xmlns:a16="http://schemas.microsoft.com/office/drawing/2014/main" id="{12A1F172-EF3E-67B6-AE7D-FB6B48F7E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" name="Freeform 165">
                <a:extLst>
                  <a:ext uri="{FF2B5EF4-FFF2-40B4-BE49-F238E27FC236}">
                    <a16:creationId xmlns:a16="http://schemas.microsoft.com/office/drawing/2014/main" id="{C5625C30-4A1A-49BA-4765-D65DAE245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Rectangle 166">
                <a:extLst>
                  <a:ext uri="{FF2B5EF4-FFF2-40B4-BE49-F238E27FC236}">
                    <a16:creationId xmlns:a16="http://schemas.microsoft.com/office/drawing/2014/main" id="{DA79276D-65A5-2884-D051-17DEB0CC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4" name="Group 167">
                <a:extLst>
                  <a:ext uri="{FF2B5EF4-FFF2-40B4-BE49-F238E27FC236}">
                    <a16:creationId xmlns:a16="http://schemas.microsoft.com/office/drawing/2014/main" id="{5624A5BF-4D41-00F4-8719-4265260DBD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9" name="AutoShape 168">
                  <a:extLst>
                    <a:ext uri="{FF2B5EF4-FFF2-40B4-BE49-F238E27FC236}">
                      <a16:creationId xmlns:a16="http://schemas.microsoft.com/office/drawing/2014/main" id="{81128CEF-2660-E4EA-9052-E76FE3ED0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0" name="AutoShape 169">
                  <a:extLst>
                    <a:ext uri="{FF2B5EF4-FFF2-40B4-BE49-F238E27FC236}">
                      <a16:creationId xmlns:a16="http://schemas.microsoft.com/office/drawing/2014/main" id="{BCC44311-BC54-0BEB-5204-7EE54B2E63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35" name="Rectangle 170">
                <a:extLst>
                  <a:ext uri="{FF2B5EF4-FFF2-40B4-BE49-F238E27FC236}">
                    <a16:creationId xmlns:a16="http://schemas.microsoft.com/office/drawing/2014/main" id="{2C4F279C-2E67-809D-0E41-DF90648D9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6" name="Group 171">
                <a:extLst>
                  <a:ext uri="{FF2B5EF4-FFF2-40B4-BE49-F238E27FC236}">
                    <a16:creationId xmlns:a16="http://schemas.microsoft.com/office/drawing/2014/main" id="{27ADDB8A-2CAE-1FA8-40AF-60D03BC0AB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7" name="AutoShape 172">
                  <a:extLst>
                    <a:ext uri="{FF2B5EF4-FFF2-40B4-BE49-F238E27FC236}">
                      <a16:creationId xmlns:a16="http://schemas.microsoft.com/office/drawing/2014/main" id="{A3F63C97-9B4E-1CD7-DC02-52BE571BDE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" name="AutoShape 173">
                  <a:extLst>
                    <a:ext uri="{FF2B5EF4-FFF2-40B4-BE49-F238E27FC236}">
                      <a16:creationId xmlns:a16="http://schemas.microsoft.com/office/drawing/2014/main" id="{92B41A97-29BD-DEBF-9A71-D2D93E61A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37" name="Rectangle 174">
                <a:extLst>
                  <a:ext uri="{FF2B5EF4-FFF2-40B4-BE49-F238E27FC236}">
                    <a16:creationId xmlns:a16="http://schemas.microsoft.com/office/drawing/2014/main" id="{A5B601F7-A175-2415-20B4-25EFEF7BC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8" name="Rectangle 175">
                <a:extLst>
                  <a:ext uri="{FF2B5EF4-FFF2-40B4-BE49-F238E27FC236}">
                    <a16:creationId xmlns:a16="http://schemas.microsoft.com/office/drawing/2014/main" id="{C5457BF2-159F-11BD-0856-A52CCBFE7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9" name="Group 176">
                <a:extLst>
                  <a:ext uri="{FF2B5EF4-FFF2-40B4-BE49-F238E27FC236}">
                    <a16:creationId xmlns:a16="http://schemas.microsoft.com/office/drawing/2014/main" id="{1957385C-2C8F-1DC2-5000-7DC4481342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5" name="AutoShape 177">
                  <a:extLst>
                    <a:ext uri="{FF2B5EF4-FFF2-40B4-BE49-F238E27FC236}">
                      <a16:creationId xmlns:a16="http://schemas.microsoft.com/office/drawing/2014/main" id="{856C6767-FE31-187B-0AD4-75A5EAA92D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" name="AutoShape 178">
                  <a:extLst>
                    <a:ext uri="{FF2B5EF4-FFF2-40B4-BE49-F238E27FC236}">
                      <a16:creationId xmlns:a16="http://schemas.microsoft.com/office/drawing/2014/main" id="{E2EF0259-6B76-9F1F-D402-E544BCF07C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0" name="Freeform 179">
                <a:extLst>
                  <a:ext uri="{FF2B5EF4-FFF2-40B4-BE49-F238E27FC236}">
                    <a16:creationId xmlns:a16="http://schemas.microsoft.com/office/drawing/2014/main" id="{0BAA481F-2AE6-354C-B7C9-C42DFC45C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" name="Group 180">
                <a:extLst>
                  <a:ext uri="{FF2B5EF4-FFF2-40B4-BE49-F238E27FC236}">
                    <a16:creationId xmlns:a16="http://schemas.microsoft.com/office/drawing/2014/main" id="{BEA6CC37-78BB-EC28-4D91-57995F12AA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3" name="AutoShape 181">
                  <a:extLst>
                    <a:ext uri="{FF2B5EF4-FFF2-40B4-BE49-F238E27FC236}">
                      <a16:creationId xmlns:a16="http://schemas.microsoft.com/office/drawing/2014/main" id="{EA336411-3C9A-8212-8A82-4ACF60972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4" name="AutoShape 182">
                  <a:extLst>
                    <a:ext uri="{FF2B5EF4-FFF2-40B4-BE49-F238E27FC236}">
                      <a16:creationId xmlns:a16="http://schemas.microsoft.com/office/drawing/2014/main" id="{98E80A5F-B47D-9828-C69B-1BCE351BA8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2" name="Rectangle 183">
                <a:extLst>
                  <a:ext uri="{FF2B5EF4-FFF2-40B4-BE49-F238E27FC236}">
                    <a16:creationId xmlns:a16="http://schemas.microsoft.com/office/drawing/2014/main" id="{292FF238-E800-51A5-B4B3-DFF2B57D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" name="Freeform 184">
                <a:extLst>
                  <a:ext uri="{FF2B5EF4-FFF2-40B4-BE49-F238E27FC236}">
                    <a16:creationId xmlns:a16="http://schemas.microsoft.com/office/drawing/2014/main" id="{F9D7FB69-8804-E5CD-D0CC-F1BD3B837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" name="Freeform 185">
                <a:extLst>
                  <a:ext uri="{FF2B5EF4-FFF2-40B4-BE49-F238E27FC236}">
                    <a16:creationId xmlns:a16="http://schemas.microsoft.com/office/drawing/2014/main" id="{F9D363AE-F026-D091-ED28-81DC25BC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" name="Oval 186">
                <a:extLst>
                  <a:ext uri="{FF2B5EF4-FFF2-40B4-BE49-F238E27FC236}">
                    <a16:creationId xmlns:a16="http://schemas.microsoft.com/office/drawing/2014/main" id="{EAA0A0A5-A82A-F1DD-F504-2DB3446A4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" name="Freeform 187">
                <a:extLst>
                  <a:ext uri="{FF2B5EF4-FFF2-40B4-BE49-F238E27FC236}">
                    <a16:creationId xmlns:a16="http://schemas.microsoft.com/office/drawing/2014/main" id="{5D610B92-C454-7393-C5EF-D80401534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" name="AutoShape 188">
                <a:extLst>
                  <a:ext uri="{FF2B5EF4-FFF2-40B4-BE49-F238E27FC236}">
                    <a16:creationId xmlns:a16="http://schemas.microsoft.com/office/drawing/2014/main" id="{486C33D6-9240-59BE-75BB-041219146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" name="AutoShape 189">
                <a:extLst>
                  <a:ext uri="{FF2B5EF4-FFF2-40B4-BE49-F238E27FC236}">
                    <a16:creationId xmlns:a16="http://schemas.microsoft.com/office/drawing/2014/main" id="{599FCB61-F773-1E61-AA69-C271BA618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" name="Oval 190">
                <a:extLst>
                  <a:ext uri="{FF2B5EF4-FFF2-40B4-BE49-F238E27FC236}">
                    <a16:creationId xmlns:a16="http://schemas.microsoft.com/office/drawing/2014/main" id="{49BF31DC-7E8E-B693-BCD5-070F48D97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" name="Oval 191">
                <a:extLst>
                  <a:ext uri="{FF2B5EF4-FFF2-40B4-BE49-F238E27FC236}">
                    <a16:creationId xmlns:a16="http://schemas.microsoft.com/office/drawing/2014/main" id="{61170531-2B2D-3C9F-51E4-8DDE3CD4F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1" name="Oval 192">
                <a:extLst>
                  <a:ext uri="{FF2B5EF4-FFF2-40B4-BE49-F238E27FC236}">
                    <a16:creationId xmlns:a16="http://schemas.microsoft.com/office/drawing/2014/main" id="{F2553BF2-75A1-9FF3-A3A1-175B62345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" name="Rectangle 193">
                <a:extLst>
                  <a:ext uri="{FF2B5EF4-FFF2-40B4-BE49-F238E27FC236}">
                    <a16:creationId xmlns:a16="http://schemas.microsoft.com/office/drawing/2014/main" id="{C7E67E93-1E9D-799E-4F51-9AFE8277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F058D5-A4BE-18B7-74C9-7578C90499D6}"/>
                </a:ext>
              </a:extLst>
            </p:cNvPr>
            <p:cNvGrpSpPr/>
            <p:nvPr/>
          </p:nvGrpSpPr>
          <p:grpSpPr>
            <a:xfrm>
              <a:off x="2669417" y="3423937"/>
              <a:ext cx="2003932" cy="369332"/>
              <a:chOff x="7504363" y="3141846"/>
              <a:chExt cx="2003932" cy="36933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CB0B7E8-DD66-FEA6-002A-F5CC4BB0F651}"/>
                  </a:ext>
                </a:extLst>
              </p:cNvPr>
              <p:cNvGrpSpPr/>
              <p:nvPr/>
            </p:nvGrpSpPr>
            <p:grpSpPr>
              <a:xfrm>
                <a:off x="7504363" y="3183676"/>
                <a:ext cx="2003932" cy="306163"/>
                <a:chOff x="1616358" y="2551230"/>
                <a:chExt cx="2141698" cy="21851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74943D-8217-01E4-F7D7-C8F3CCB01926}"/>
                    </a:ext>
                  </a:extLst>
                </p:cNvPr>
                <p:cNvSpPr/>
                <p:nvPr/>
              </p:nvSpPr>
              <p:spPr>
                <a:xfrm>
                  <a:off x="1673508" y="2551230"/>
                  <a:ext cx="2027398" cy="218510"/>
                </a:xfrm>
                <a:prstGeom prst="rect">
                  <a:avLst/>
                </a:prstGeom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2000">
                      <a:srgbClr val="7ACCF4"/>
                    </a:gs>
                  </a:gsLst>
                  <a:lin ang="16200000" scaled="0"/>
                </a:gra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1465BB6C-9B41-8CE6-8624-D24D8D285984}"/>
                    </a:ext>
                  </a:extLst>
                </p:cNvPr>
                <p:cNvSpPr/>
                <p:nvPr/>
              </p:nvSpPr>
              <p:spPr>
                <a:xfrm>
                  <a:off x="1616358" y="2551230"/>
                  <a:ext cx="114300" cy="218510"/>
                </a:xfrm>
                <a:prstGeom prst="ellipse">
                  <a:avLst/>
                </a:prstGeom>
                <a:solidFill>
                  <a:srgbClr val="7ACCF4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5FA09E7-2CEB-B75C-729B-CF1DAC2ED338}"/>
                    </a:ext>
                  </a:extLst>
                </p:cNvPr>
                <p:cNvSpPr/>
                <p:nvPr/>
              </p:nvSpPr>
              <p:spPr>
                <a:xfrm>
                  <a:off x="3643756" y="2551230"/>
                  <a:ext cx="114300" cy="2185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0000">
                      <a:srgbClr val="7ACCF4"/>
                    </a:gs>
                  </a:gsLst>
                  <a:lin ang="16200000" scaled="0"/>
                  <a:tileRect/>
                </a:gra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D1B0AD3-4AFE-92EF-7BE7-D4873D5FEA12}"/>
                    </a:ext>
                  </a:extLst>
                </p:cNvPr>
                <p:cNvSpPr/>
                <p:nvPr/>
              </p:nvSpPr>
              <p:spPr>
                <a:xfrm>
                  <a:off x="3491356" y="2551230"/>
                  <a:ext cx="209550" cy="218510"/>
                </a:xfrm>
                <a:prstGeom prst="rect">
                  <a:avLst/>
                </a:prstGeom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2000">
                      <a:srgbClr val="7ACCF4"/>
                    </a:gs>
                  </a:gsLst>
                  <a:lin ang="16200000" scaled="0"/>
                </a:gradFill>
                <a:ln w="63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057354-81A5-939A-9CE9-81B57B3B513F}"/>
                  </a:ext>
                </a:extLst>
              </p:cNvPr>
              <p:cNvSpPr txBox="1"/>
              <p:nvPr/>
            </p:nvSpPr>
            <p:spPr>
              <a:xfrm>
                <a:off x="7695752" y="3141846"/>
                <a:ext cx="1678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reliable channel</a:t>
                </a: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7F618B3-D041-6172-DC9D-590FF1306D0F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32" y="3325543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Bent-Up Arrow 169">
              <a:extLst>
                <a:ext uri="{FF2B5EF4-FFF2-40B4-BE49-F238E27FC236}">
                  <a16:creationId xmlns:a16="http://schemas.microsoft.com/office/drawing/2014/main" id="{07774302-68D6-282E-8467-0E687F767B42}"/>
                </a:ext>
              </a:extLst>
            </p:cNvPr>
            <p:cNvSpPr/>
            <p:nvPr/>
          </p:nvSpPr>
          <p:spPr>
            <a:xfrm rot="5400000">
              <a:off x="2152182" y="3067004"/>
              <a:ext cx="462111" cy="773811"/>
            </a:xfrm>
            <a:prstGeom prst="bentUpArrow">
              <a:avLst>
                <a:gd name="adj1" fmla="val 7999"/>
                <a:gd name="adj2" fmla="val 16334"/>
                <a:gd name="adj3" fmla="val 2138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52A11FF-5273-4538-0931-33F9172587D0}"/>
                </a:ext>
              </a:extLst>
            </p:cNvPr>
            <p:cNvCxnSpPr>
              <a:cxnSpLocks/>
            </p:cNvCxnSpPr>
            <p:nvPr/>
          </p:nvCxnSpPr>
          <p:spPr>
            <a:xfrm>
              <a:off x="4645151" y="3325543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72B0E9-2A03-ECEE-15D1-0653665E99E7}"/>
                </a:ext>
              </a:extLst>
            </p:cNvPr>
            <p:cNvSpPr txBox="1"/>
            <p:nvPr/>
          </p:nvSpPr>
          <p:spPr>
            <a:xfrm>
              <a:off x="737513" y="3044385"/>
              <a:ext cx="994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9316C2-2B17-3282-BCB0-34DE7F003B33}"/>
                </a:ext>
              </a:extLst>
            </p:cNvPr>
            <p:cNvSpPr txBox="1"/>
            <p:nvPr/>
          </p:nvSpPr>
          <p:spPr>
            <a:xfrm>
              <a:off x="828116" y="3272133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D7B3B8-1424-92F7-CF70-C96785E82ABC}"/>
                </a:ext>
              </a:extLst>
            </p:cNvPr>
            <p:cNvSpPr txBox="1"/>
            <p:nvPr/>
          </p:nvSpPr>
          <p:spPr>
            <a:xfrm flipH="1">
              <a:off x="1817207" y="4010900"/>
              <a:ext cx="4025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service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abstraction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467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62B9-3EF6-7C78-9083-DEFB56F5D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E9AE9E-5CC0-0FC4-39DF-D3AB8299A78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FB312E-A483-304E-3BA7-964DEA1A1349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Principles of reliable data transfer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041677-EBE3-7B27-AEB3-CC1813CD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DC31E-09CC-3CFE-B0DF-A6C07478EB2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808918-6163-0575-2C35-404CD11D6FC0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3061459-88A3-B2CE-4001-7595B35A2B44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E5C915E-41DD-4C1F-0ADA-CC1CE8192845}"/>
              </a:ext>
            </a:extLst>
          </p:cNvPr>
          <p:cNvGrpSpPr/>
          <p:nvPr/>
        </p:nvGrpSpPr>
        <p:grpSpPr>
          <a:xfrm>
            <a:off x="6113191" y="1900904"/>
            <a:ext cx="5598584" cy="4095684"/>
            <a:chOff x="6226081" y="2364366"/>
            <a:chExt cx="5598584" cy="409568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578752-D686-4458-3304-3CCA26175D81}"/>
                </a:ext>
              </a:extLst>
            </p:cNvPr>
            <p:cNvGrpSpPr/>
            <p:nvPr/>
          </p:nvGrpSpPr>
          <p:grpSpPr>
            <a:xfrm>
              <a:off x="6944646" y="2545250"/>
              <a:ext cx="1245036" cy="593992"/>
              <a:chOff x="9852456" y="608434"/>
              <a:chExt cx="1245036" cy="593992"/>
            </a:xfrm>
          </p:grpSpPr>
          <p:sp>
            <p:nvSpPr>
              <p:cNvPr id="145" name="Oval 19">
                <a:extLst>
                  <a:ext uri="{FF2B5EF4-FFF2-40B4-BE49-F238E27FC236}">
                    <a16:creationId xmlns:a16="http://schemas.microsoft.com/office/drawing/2014/main" id="{996DDF6F-A650-AEA0-16AE-5C2171B97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7A466B6-2D9A-253E-5008-342AA0AC50E2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sending process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4691D3A-8D67-B782-6C97-C1666296BAAE}"/>
                </a:ext>
              </a:extLst>
            </p:cNvPr>
            <p:cNvGrpSpPr/>
            <p:nvPr/>
          </p:nvGrpSpPr>
          <p:grpSpPr>
            <a:xfrm>
              <a:off x="7541116" y="2997281"/>
              <a:ext cx="577241" cy="338554"/>
              <a:chOff x="9950444" y="999755"/>
              <a:chExt cx="577241" cy="338554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1150786-4F26-0C1F-4918-8F5E8E74A306}"/>
                  </a:ext>
                </a:extLst>
              </p:cNvPr>
              <p:cNvSpPr/>
              <p:nvPr/>
            </p:nvSpPr>
            <p:spPr>
              <a:xfrm>
                <a:off x="10010633" y="1066693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59544C4-C128-A390-5D91-536B58311854}"/>
                  </a:ext>
                </a:extLst>
              </p:cNvPr>
              <p:cNvSpPr txBox="1"/>
              <p:nvPr/>
            </p:nvSpPr>
            <p:spPr>
              <a:xfrm>
                <a:off x="9950444" y="999755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194">
              <a:extLst>
                <a:ext uri="{FF2B5EF4-FFF2-40B4-BE49-F238E27FC236}">
                  <a16:creationId xmlns:a16="http://schemas.microsoft.com/office/drawing/2014/main" id="{4D6D92C9-F97F-084F-8A04-F777B14F80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7899" y="2425781"/>
              <a:ext cx="545509" cy="512284"/>
              <a:chOff x="-44" y="1473"/>
              <a:chExt cx="981" cy="1105"/>
            </a:xfrm>
          </p:grpSpPr>
          <p:pic>
            <p:nvPicPr>
              <p:cNvPr id="141" name="Picture 195" descr="desktop_computer_stylized_medium">
                <a:extLst>
                  <a:ext uri="{FF2B5EF4-FFF2-40B4-BE49-F238E27FC236}">
                    <a16:creationId xmlns:a16="http://schemas.microsoft.com/office/drawing/2014/main" id="{877868E6-C4BB-6671-FF28-B2AA7966C8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" name="Freeform 196">
                <a:extLst>
                  <a:ext uri="{FF2B5EF4-FFF2-40B4-BE49-F238E27FC236}">
                    <a16:creationId xmlns:a16="http://schemas.microsoft.com/office/drawing/2014/main" id="{4944FE1F-CB7B-801E-4001-CAA196B687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A297CBB-D46F-7A35-3EB0-FC17869EF7A9}"/>
                </a:ext>
              </a:extLst>
            </p:cNvPr>
            <p:cNvGrpSpPr/>
            <p:nvPr/>
          </p:nvGrpSpPr>
          <p:grpSpPr>
            <a:xfrm>
              <a:off x="10189724" y="2496350"/>
              <a:ext cx="1245036" cy="593992"/>
              <a:chOff x="9852456" y="608434"/>
              <a:chExt cx="1245036" cy="593992"/>
            </a:xfrm>
          </p:grpSpPr>
          <p:sp>
            <p:nvSpPr>
              <p:cNvPr id="139" name="Oval 19">
                <a:extLst>
                  <a:ext uri="{FF2B5EF4-FFF2-40B4-BE49-F238E27FC236}">
                    <a16:creationId xmlns:a16="http://schemas.microsoft.com/office/drawing/2014/main" id="{B20C5DE6-2441-B715-CC44-008E48DDE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FC98EFB-A373-BFE7-D150-F8754744A082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receiving process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4B744A3-2555-A2F5-E9C8-B54EAC0D74CB}"/>
                </a:ext>
              </a:extLst>
            </p:cNvPr>
            <p:cNvGrpSpPr/>
            <p:nvPr/>
          </p:nvGrpSpPr>
          <p:grpSpPr>
            <a:xfrm>
              <a:off x="10248853" y="2969571"/>
              <a:ext cx="577241" cy="338554"/>
              <a:chOff x="9678159" y="981583"/>
              <a:chExt cx="577241" cy="338554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52177EA-001E-0F22-DDF2-6FA565FB4551}"/>
                  </a:ext>
                </a:extLst>
              </p:cNvPr>
              <p:cNvSpPr/>
              <p:nvPr/>
            </p:nvSpPr>
            <p:spPr>
              <a:xfrm>
                <a:off x="9744032" y="1048007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3E29F05-0421-70D8-C1ED-6F40E03CCF43}"/>
                  </a:ext>
                </a:extLst>
              </p:cNvPr>
              <p:cNvSpPr txBox="1"/>
              <p:nvPr/>
            </p:nvSpPr>
            <p:spPr>
              <a:xfrm>
                <a:off x="9678159" y="981583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161">
              <a:extLst>
                <a:ext uri="{FF2B5EF4-FFF2-40B4-BE49-F238E27FC236}">
                  <a16:creationId xmlns:a16="http://schemas.microsoft.com/office/drawing/2014/main" id="{447A40BA-0A76-61B1-D0DC-6DD2A2112D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7371" y="2364366"/>
              <a:ext cx="230514" cy="466725"/>
              <a:chOff x="4140" y="429"/>
              <a:chExt cx="1425" cy="2396"/>
            </a:xfrm>
          </p:grpSpPr>
          <p:sp>
            <p:nvSpPr>
              <p:cNvPr id="105" name="Freeform 162">
                <a:extLst>
                  <a:ext uri="{FF2B5EF4-FFF2-40B4-BE49-F238E27FC236}">
                    <a16:creationId xmlns:a16="http://schemas.microsoft.com/office/drawing/2014/main" id="{F2250074-6D4B-B736-9179-C7B1A0CA1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6" name="Rectangle 163">
                <a:extLst>
                  <a:ext uri="{FF2B5EF4-FFF2-40B4-BE49-F238E27FC236}">
                    <a16:creationId xmlns:a16="http://schemas.microsoft.com/office/drawing/2014/main" id="{7854BBDB-6BB1-A59E-A811-4256715F1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7" name="Freeform 164">
                <a:extLst>
                  <a:ext uri="{FF2B5EF4-FFF2-40B4-BE49-F238E27FC236}">
                    <a16:creationId xmlns:a16="http://schemas.microsoft.com/office/drawing/2014/main" id="{5E1D9170-526B-90E4-F36F-458A7096E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Freeform 165">
                <a:extLst>
                  <a:ext uri="{FF2B5EF4-FFF2-40B4-BE49-F238E27FC236}">
                    <a16:creationId xmlns:a16="http://schemas.microsoft.com/office/drawing/2014/main" id="{9A6B43B3-EC81-C3A8-9D5F-CFB5635BD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Rectangle 166">
                <a:extLst>
                  <a:ext uri="{FF2B5EF4-FFF2-40B4-BE49-F238E27FC236}">
                    <a16:creationId xmlns:a16="http://schemas.microsoft.com/office/drawing/2014/main" id="{87AC3EAD-EC93-B20E-FDCF-940325179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10" name="Group 167">
                <a:extLst>
                  <a:ext uri="{FF2B5EF4-FFF2-40B4-BE49-F238E27FC236}">
                    <a16:creationId xmlns:a16="http://schemas.microsoft.com/office/drawing/2014/main" id="{33DE278B-A499-1BF5-1E78-83F4FC3CAA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5" name="AutoShape 168">
                  <a:extLst>
                    <a:ext uri="{FF2B5EF4-FFF2-40B4-BE49-F238E27FC236}">
                      <a16:creationId xmlns:a16="http://schemas.microsoft.com/office/drawing/2014/main" id="{E428608A-F061-D87F-943C-F25B4677B3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6" name="AutoShape 169">
                  <a:extLst>
                    <a:ext uri="{FF2B5EF4-FFF2-40B4-BE49-F238E27FC236}">
                      <a16:creationId xmlns:a16="http://schemas.microsoft.com/office/drawing/2014/main" id="{9284B51D-866E-6A3E-E79A-D34EE8F258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11" name="Rectangle 170">
                <a:extLst>
                  <a:ext uri="{FF2B5EF4-FFF2-40B4-BE49-F238E27FC236}">
                    <a16:creationId xmlns:a16="http://schemas.microsoft.com/office/drawing/2014/main" id="{4D41E35D-274C-234B-96FE-69CBA0C7E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12" name="Group 171">
                <a:extLst>
                  <a:ext uri="{FF2B5EF4-FFF2-40B4-BE49-F238E27FC236}">
                    <a16:creationId xmlns:a16="http://schemas.microsoft.com/office/drawing/2014/main" id="{CFA26F59-A8F0-441B-B9EA-82FAB21977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3" name="AutoShape 172">
                  <a:extLst>
                    <a:ext uri="{FF2B5EF4-FFF2-40B4-BE49-F238E27FC236}">
                      <a16:creationId xmlns:a16="http://schemas.microsoft.com/office/drawing/2014/main" id="{3657574B-3B00-87C6-D0A9-0A9381748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4" name="AutoShape 173">
                  <a:extLst>
                    <a:ext uri="{FF2B5EF4-FFF2-40B4-BE49-F238E27FC236}">
                      <a16:creationId xmlns:a16="http://schemas.microsoft.com/office/drawing/2014/main" id="{402FB270-9DCA-7F9C-CEB2-9EF6C1202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13" name="Rectangle 174">
                <a:extLst>
                  <a:ext uri="{FF2B5EF4-FFF2-40B4-BE49-F238E27FC236}">
                    <a16:creationId xmlns:a16="http://schemas.microsoft.com/office/drawing/2014/main" id="{BA70666D-68B8-BFFE-CF49-DC7D80198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Rectangle 175">
                <a:extLst>
                  <a:ext uri="{FF2B5EF4-FFF2-40B4-BE49-F238E27FC236}">
                    <a16:creationId xmlns:a16="http://schemas.microsoft.com/office/drawing/2014/main" id="{D83D2065-19F4-7956-4A13-E732C5E1E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15" name="Group 176">
                <a:extLst>
                  <a:ext uri="{FF2B5EF4-FFF2-40B4-BE49-F238E27FC236}">
                    <a16:creationId xmlns:a16="http://schemas.microsoft.com/office/drawing/2014/main" id="{18386D6A-9FB8-FD8F-A61B-989871E1F4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1" name="AutoShape 177">
                  <a:extLst>
                    <a:ext uri="{FF2B5EF4-FFF2-40B4-BE49-F238E27FC236}">
                      <a16:creationId xmlns:a16="http://schemas.microsoft.com/office/drawing/2014/main" id="{B60D50D9-9DA9-1A18-0100-258BF21D1B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2" name="AutoShape 178">
                  <a:extLst>
                    <a:ext uri="{FF2B5EF4-FFF2-40B4-BE49-F238E27FC236}">
                      <a16:creationId xmlns:a16="http://schemas.microsoft.com/office/drawing/2014/main" id="{E10EECD7-3B21-A231-1F1E-0127500946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16" name="Freeform 179">
                <a:extLst>
                  <a:ext uri="{FF2B5EF4-FFF2-40B4-BE49-F238E27FC236}">
                    <a16:creationId xmlns:a16="http://schemas.microsoft.com/office/drawing/2014/main" id="{B53669CA-24FD-AFCC-CBFD-3FF8E160C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17" name="Group 180">
                <a:extLst>
                  <a:ext uri="{FF2B5EF4-FFF2-40B4-BE49-F238E27FC236}">
                    <a16:creationId xmlns:a16="http://schemas.microsoft.com/office/drawing/2014/main" id="{01DBE5CF-42E1-FCD3-53FA-4A8B802DEF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29" name="AutoShape 181">
                  <a:extLst>
                    <a:ext uri="{FF2B5EF4-FFF2-40B4-BE49-F238E27FC236}">
                      <a16:creationId xmlns:a16="http://schemas.microsoft.com/office/drawing/2014/main" id="{C5886D0D-F769-B266-5479-C3FCDF84E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0" name="AutoShape 182">
                  <a:extLst>
                    <a:ext uri="{FF2B5EF4-FFF2-40B4-BE49-F238E27FC236}">
                      <a16:creationId xmlns:a16="http://schemas.microsoft.com/office/drawing/2014/main" id="{A32EFA70-F728-81B0-194E-7C680D76A6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18" name="Rectangle 183">
                <a:extLst>
                  <a:ext uri="{FF2B5EF4-FFF2-40B4-BE49-F238E27FC236}">
                    <a16:creationId xmlns:a16="http://schemas.microsoft.com/office/drawing/2014/main" id="{2C4EF935-1A04-59B6-771B-3AF5C89EC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9" name="Freeform 184">
                <a:extLst>
                  <a:ext uri="{FF2B5EF4-FFF2-40B4-BE49-F238E27FC236}">
                    <a16:creationId xmlns:a16="http://schemas.microsoft.com/office/drawing/2014/main" id="{CF473B51-A9C2-7E25-BD8D-CFD2E7DBB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0" name="Freeform 185">
                <a:extLst>
                  <a:ext uri="{FF2B5EF4-FFF2-40B4-BE49-F238E27FC236}">
                    <a16:creationId xmlns:a16="http://schemas.microsoft.com/office/drawing/2014/main" id="{010C33CD-6AE2-1376-C373-4A167B66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1" name="Oval 186">
                <a:extLst>
                  <a:ext uri="{FF2B5EF4-FFF2-40B4-BE49-F238E27FC236}">
                    <a16:creationId xmlns:a16="http://schemas.microsoft.com/office/drawing/2014/main" id="{639358CE-7D8C-D226-EAA4-E6244A326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2" name="Freeform 187">
                <a:extLst>
                  <a:ext uri="{FF2B5EF4-FFF2-40B4-BE49-F238E27FC236}">
                    <a16:creationId xmlns:a16="http://schemas.microsoft.com/office/drawing/2014/main" id="{89AA1DC7-9610-2E1A-3F84-2D5CCCE19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AutoShape 188">
                <a:extLst>
                  <a:ext uri="{FF2B5EF4-FFF2-40B4-BE49-F238E27FC236}">
                    <a16:creationId xmlns:a16="http://schemas.microsoft.com/office/drawing/2014/main" id="{8855032C-4E74-426D-E9F6-DA15ACFD4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4" name="AutoShape 189">
                <a:extLst>
                  <a:ext uri="{FF2B5EF4-FFF2-40B4-BE49-F238E27FC236}">
                    <a16:creationId xmlns:a16="http://schemas.microsoft.com/office/drawing/2014/main" id="{1103D9B2-5C66-0F0A-A917-307BC15DE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5" name="Oval 190">
                <a:extLst>
                  <a:ext uri="{FF2B5EF4-FFF2-40B4-BE49-F238E27FC236}">
                    <a16:creationId xmlns:a16="http://schemas.microsoft.com/office/drawing/2014/main" id="{0465818F-88EA-7CB3-A8A3-8A42D6663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6" name="Oval 191">
                <a:extLst>
                  <a:ext uri="{FF2B5EF4-FFF2-40B4-BE49-F238E27FC236}">
                    <a16:creationId xmlns:a16="http://schemas.microsoft.com/office/drawing/2014/main" id="{9C103356-11FE-0AE8-DE9B-78864F7A7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27" name="Oval 192">
                <a:extLst>
                  <a:ext uri="{FF2B5EF4-FFF2-40B4-BE49-F238E27FC236}">
                    <a16:creationId xmlns:a16="http://schemas.microsoft.com/office/drawing/2014/main" id="{3779FA67-E28E-EECD-4AEC-F8EC35B94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8" name="Rectangle 193">
                <a:extLst>
                  <a:ext uri="{FF2B5EF4-FFF2-40B4-BE49-F238E27FC236}">
                    <a16:creationId xmlns:a16="http://schemas.microsoft.com/office/drawing/2014/main" id="{DFDCF46E-213C-F1BF-AC32-ECED241C2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1FC4911-1096-24AD-59A8-EA1C4B52233B}"/>
                </a:ext>
              </a:extLst>
            </p:cNvPr>
            <p:cNvCxnSpPr>
              <a:cxnSpLocks/>
            </p:cNvCxnSpPr>
            <p:nvPr/>
          </p:nvCxnSpPr>
          <p:spPr>
            <a:xfrm>
              <a:off x="6584655" y="331890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C3A0F15-87A2-4140-D4E0-3531A71B7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299" y="329119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B25F500-25F7-5A0D-9878-728F94067C6E}"/>
                </a:ext>
              </a:extLst>
            </p:cNvPr>
            <p:cNvSpPr txBox="1"/>
            <p:nvPr/>
          </p:nvSpPr>
          <p:spPr>
            <a:xfrm>
              <a:off x="6226081" y="3037743"/>
              <a:ext cx="994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8CB6232-EF4B-720C-6641-99BC58FE305B}"/>
                </a:ext>
              </a:extLst>
            </p:cNvPr>
            <p:cNvSpPr txBox="1"/>
            <p:nvPr/>
          </p:nvSpPr>
          <p:spPr>
            <a:xfrm>
              <a:off x="6344394" y="3265491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9E2592-5207-C1E0-7A68-77A4FF9D0FDA}"/>
                </a:ext>
              </a:extLst>
            </p:cNvPr>
            <p:cNvSpPr txBox="1"/>
            <p:nvPr/>
          </p:nvSpPr>
          <p:spPr>
            <a:xfrm flipH="1">
              <a:off x="7109034" y="5998385"/>
              <a:ext cx="4657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service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implementation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2139E19-CABD-655A-C849-A7BF29B7DA5D}"/>
                </a:ext>
              </a:extLst>
            </p:cNvPr>
            <p:cNvGrpSpPr/>
            <p:nvPr/>
          </p:nvGrpSpPr>
          <p:grpSpPr>
            <a:xfrm>
              <a:off x="6573835" y="5301907"/>
              <a:ext cx="5250830" cy="481581"/>
              <a:chOff x="6737055" y="3471301"/>
              <a:chExt cx="5250830" cy="48158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0C89847-68DB-714A-D52A-BD6650ED243C}"/>
                  </a:ext>
                </a:extLst>
              </p:cNvPr>
              <p:cNvGrpSpPr/>
              <p:nvPr/>
            </p:nvGrpSpPr>
            <p:grpSpPr>
              <a:xfrm>
                <a:off x="8324240" y="3583550"/>
                <a:ext cx="2044628" cy="369332"/>
                <a:chOff x="7504363" y="3155701"/>
                <a:chExt cx="2044628" cy="369332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A02311C0-7280-5FC6-6596-881290940A0E}"/>
                    </a:ext>
                  </a:extLst>
                </p:cNvPr>
                <p:cNvGrpSpPr/>
                <p:nvPr/>
              </p:nvGrpSpPr>
              <p:grpSpPr>
                <a:xfrm>
                  <a:off x="7504363" y="3183676"/>
                  <a:ext cx="2003932" cy="306163"/>
                  <a:chOff x="1616358" y="2551230"/>
                  <a:chExt cx="2141698" cy="218510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C309B67-A956-9AF5-25C5-0AFF41DE14C1}"/>
                      </a:ext>
                    </a:extLst>
                  </p:cNvPr>
                  <p:cNvSpPr/>
                  <p:nvPr/>
                </p:nvSpPr>
                <p:spPr>
                  <a:xfrm>
                    <a:off x="1673508" y="2551230"/>
                    <a:ext cx="2027398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E3CC5D4F-3ED4-82F6-7C1D-DA1AEB0EA7BE}"/>
                      </a:ext>
                    </a:extLst>
                  </p:cNvPr>
                  <p:cNvSpPr/>
                  <p:nvPr/>
                </p:nvSpPr>
                <p:spPr>
                  <a:xfrm>
                    <a:off x="1616358" y="2551230"/>
                    <a:ext cx="114300" cy="218510"/>
                  </a:xfrm>
                  <a:prstGeom prst="ellipse">
                    <a:avLst/>
                  </a:prstGeom>
                  <a:solidFill>
                    <a:srgbClr val="7ACCF4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5E5F8772-2F1D-7414-DC91-804A5828726A}"/>
                      </a:ext>
                    </a:extLst>
                  </p:cNvPr>
                  <p:cNvSpPr/>
                  <p:nvPr/>
                </p:nvSpPr>
                <p:spPr>
                  <a:xfrm>
                    <a:off x="3643756" y="2551230"/>
                    <a:ext cx="114300" cy="21851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0000">
                        <a:srgbClr val="7ACCF4"/>
                      </a:gs>
                    </a:gsLst>
                    <a:lin ang="16200000" scaled="0"/>
                    <a:tileRect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A8743115-A067-7939-926B-10C5695FA162}"/>
                      </a:ext>
                    </a:extLst>
                  </p:cNvPr>
                  <p:cNvSpPr/>
                  <p:nvPr/>
                </p:nvSpPr>
                <p:spPr>
                  <a:xfrm>
                    <a:off x="3491356" y="2551230"/>
                    <a:ext cx="209550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A0FAE40-A8FC-31ED-766B-351F7F20D5A9}"/>
                    </a:ext>
                  </a:extLst>
                </p:cNvPr>
                <p:cNvSpPr txBox="1"/>
                <p:nvPr/>
              </p:nvSpPr>
              <p:spPr>
                <a:xfrm>
                  <a:off x="7626477" y="3155701"/>
                  <a:ext cx="1922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unreliable channel</a:t>
                  </a:r>
                </a:p>
              </p:txBody>
            </p:sp>
          </p:grp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4FB668D-3934-3514-95F8-8FCB76D8E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7055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CE30B42-B75D-AF0C-90F7-786F57661D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974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F20E823-BB42-063B-6F1F-C266FC970F51}"/>
                </a:ext>
              </a:extLst>
            </p:cNvPr>
            <p:cNvSpPr txBox="1"/>
            <p:nvPr/>
          </p:nvSpPr>
          <p:spPr>
            <a:xfrm>
              <a:off x="6413644" y="5279980"/>
              <a:ext cx="794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D391D5F-79FA-471D-2983-1F5A19790BB4}"/>
                </a:ext>
              </a:extLst>
            </p:cNvPr>
            <p:cNvSpPr txBox="1"/>
            <p:nvPr/>
          </p:nvSpPr>
          <p:spPr>
            <a:xfrm>
              <a:off x="6358993" y="5023850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685DFFA-793A-0E7D-0C92-D2619975DCCB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8" y="3216212"/>
              <a:ext cx="0" cy="4035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1E5C778-8C07-87D0-1A36-14F36A565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7079" y="3152635"/>
              <a:ext cx="0" cy="4394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BFA9C27-8132-4D90-BA9A-0673FA350B56}"/>
                </a:ext>
              </a:extLst>
            </p:cNvPr>
            <p:cNvSpPr txBox="1"/>
            <p:nvPr/>
          </p:nvSpPr>
          <p:spPr>
            <a:xfrm>
              <a:off x="6584496" y="3824138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sender-side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data transfer protocol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1B657EE-AC7C-8A36-6E9F-FCD10949B9A8}"/>
                </a:ext>
              </a:extLst>
            </p:cNvPr>
            <p:cNvSpPr txBox="1"/>
            <p:nvPr/>
          </p:nvSpPr>
          <p:spPr>
            <a:xfrm>
              <a:off x="9914975" y="3826493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receiver-side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reliable data transfer protocol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3D68383-5389-CADB-0FD9-8778EBC7B884}"/>
                </a:ext>
              </a:extLst>
            </p:cNvPr>
            <p:cNvGrpSpPr/>
            <p:nvPr/>
          </p:nvGrpSpPr>
          <p:grpSpPr>
            <a:xfrm>
              <a:off x="7535360" y="5023850"/>
              <a:ext cx="632009" cy="632009"/>
              <a:chOff x="7408198" y="4955748"/>
              <a:chExt cx="632009" cy="632009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AF1D574-EACF-BB88-69DA-9F8AAA39E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790" y="4955748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2477CB0-6C2F-7614-1865-1E2101217E1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7221793-F342-C7AB-30D6-C6C783D671DD}"/>
                </a:ext>
              </a:extLst>
            </p:cNvPr>
            <p:cNvGrpSpPr/>
            <p:nvPr/>
          </p:nvGrpSpPr>
          <p:grpSpPr>
            <a:xfrm rot="16200000">
              <a:off x="10248530" y="5019009"/>
              <a:ext cx="632009" cy="632009"/>
              <a:chOff x="7408198" y="4948974"/>
              <a:chExt cx="632009" cy="63200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216739E-DA67-6939-FEE3-B64DFD356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7960" y="4948974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BF1D958-1920-794C-6F4A-8F953F71F21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9714326-A5C3-447A-B5AC-D1AB7639CDFA}"/>
              </a:ext>
            </a:extLst>
          </p:cNvPr>
          <p:cNvGrpSpPr/>
          <p:nvPr/>
        </p:nvGrpSpPr>
        <p:grpSpPr>
          <a:xfrm>
            <a:off x="317872" y="1911780"/>
            <a:ext cx="5147343" cy="2073847"/>
            <a:chOff x="737513" y="2398718"/>
            <a:chExt cx="5595549" cy="2073847"/>
          </a:xfrm>
        </p:grpSpPr>
        <p:sp>
          <p:nvSpPr>
            <p:cNvPr id="148" name="Bent-Up Arrow 160">
              <a:extLst>
                <a:ext uri="{FF2B5EF4-FFF2-40B4-BE49-F238E27FC236}">
                  <a16:creationId xmlns:a16="http://schemas.microsoft.com/office/drawing/2014/main" id="{555FCCCC-69B9-51BE-2FDB-CB8D72C84DE3}"/>
                </a:ext>
              </a:extLst>
            </p:cNvPr>
            <p:cNvSpPr/>
            <p:nvPr/>
          </p:nvSpPr>
          <p:spPr>
            <a:xfrm>
              <a:off x="4575391" y="3206649"/>
              <a:ext cx="929535" cy="419742"/>
            </a:xfrm>
            <a:prstGeom prst="bentUpArrow">
              <a:avLst>
                <a:gd name="adj1" fmla="val 7688"/>
                <a:gd name="adj2" fmla="val 18199"/>
                <a:gd name="adj3" fmla="val 2019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8F77E9B1-E062-8763-CC0B-3BCC38B8FA28}"/>
                </a:ext>
              </a:extLst>
            </p:cNvPr>
            <p:cNvGrpSpPr/>
            <p:nvPr/>
          </p:nvGrpSpPr>
          <p:grpSpPr>
            <a:xfrm>
              <a:off x="1442223" y="2551892"/>
              <a:ext cx="1245036" cy="593992"/>
              <a:chOff x="9852456" y="608434"/>
              <a:chExt cx="1245036" cy="593992"/>
            </a:xfrm>
          </p:grpSpPr>
          <p:sp>
            <p:nvSpPr>
              <p:cNvPr id="208" name="Oval 19">
                <a:extLst>
                  <a:ext uri="{FF2B5EF4-FFF2-40B4-BE49-F238E27FC236}">
                    <a16:creationId xmlns:a16="http://schemas.microsoft.com/office/drawing/2014/main" id="{33A4C89E-3C2F-7723-906D-2DDD84029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72235857-42ED-E679-4557-3884026F4175}"/>
                  </a:ext>
                </a:extLst>
              </p:cNvPr>
              <p:cNvSpPr txBox="1"/>
              <p:nvPr/>
            </p:nvSpPr>
            <p:spPr>
              <a:xfrm>
                <a:off x="9935581" y="670265"/>
                <a:ext cx="1106492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sending process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337CAB0-9912-1CFB-9730-814CE39DF98C}"/>
                </a:ext>
              </a:extLst>
            </p:cNvPr>
            <p:cNvGrpSpPr/>
            <p:nvPr/>
          </p:nvGrpSpPr>
          <p:grpSpPr>
            <a:xfrm>
              <a:off x="2038693" y="3003923"/>
              <a:ext cx="577241" cy="307777"/>
              <a:chOff x="9950444" y="999755"/>
              <a:chExt cx="577241" cy="307777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5F9D99E8-35CF-43F6-1BD8-ED29320FBF4F}"/>
                  </a:ext>
                </a:extLst>
              </p:cNvPr>
              <p:cNvSpPr/>
              <p:nvPr/>
            </p:nvSpPr>
            <p:spPr>
              <a:xfrm>
                <a:off x="10010633" y="1066693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62BB69AA-A5BB-D9B1-FDA0-45E87F3E741F}"/>
                  </a:ext>
                </a:extLst>
              </p:cNvPr>
              <p:cNvSpPr txBox="1"/>
              <p:nvPr/>
            </p:nvSpPr>
            <p:spPr>
              <a:xfrm>
                <a:off x="9950444" y="999755"/>
                <a:ext cx="577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1" name="Group 194">
              <a:extLst>
                <a:ext uri="{FF2B5EF4-FFF2-40B4-BE49-F238E27FC236}">
                  <a16:creationId xmlns:a16="http://schemas.microsoft.com/office/drawing/2014/main" id="{6A6FAF3B-549B-D6FC-2457-6EC6B5B8D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76" y="2432423"/>
              <a:ext cx="545509" cy="512284"/>
              <a:chOff x="-44" y="1473"/>
              <a:chExt cx="981" cy="1105"/>
            </a:xfrm>
          </p:grpSpPr>
          <p:pic>
            <p:nvPicPr>
              <p:cNvPr id="204" name="Picture 195" descr="desktop_computer_stylized_medium">
                <a:extLst>
                  <a:ext uri="{FF2B5EF4-FFF2-40B4-BE49-F238E27FC236}">
                    <a16:creationId xmlns:a16="http://schemas.microsoft.com/office/drawing/2014/main" id="{352B222A-CF40-2FB9-2B8D-6FB2E5F6F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5" name="Freeform 196">
                <a:extLst>
                  <a:ext uri="{FF2B5EF4-FFF2-40B4-BE49-F238E27FC236}">
                    <a16:creationId xmlns:a16="http://schemas.microsoft.com/office/drawing/2014/main" id="{0BEDA6D0-86DE-E37D-6509-264F326B4A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22A9C36E-B9D0-B996-5335-122F88E8EDC3}"/>
                </a:ext>
              </a:extLst>
            </p:cNvPr>
            <p:cNvGrpSpPr/>
            <p:nvPr/>
          </p:nvGrpSpPr>
          <p:grpSpPr>
            <a:xfrm>
              <a:off x="4756576" y="2530702"/>
              <a:ext cx="1245036" cy="593992"/>
              <a:chOff x="9852456" y="608434"/>
              <a:chExt cx="1245036" cy="593992"/>
            </a:xfrm>
          </p:grpSpPr>
          <p:sp>
            <p:nvSpPr>
              <p:cNvPr id="202" name="Oval 19">
                <a:extLst>
                  <a:ext uri="{FF2B5EF4-FFF2-40B4-BE49-F238E27FC236}">
                    <a16:creationId xmlns:a16="http://schemas.microsoft.com/office/drawing/2014/main" id="{FFC8136A-E67B-2DBF-F891-CB5C921F3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9505A04B-AFAF-5EE1-849A-998CB64DAB20}"/>
                  </a:ext>
                </a:extLst>
              </p:cNvPr>
              <p:cNvSpPr txBox="1"/>
              <p:nvPr/>
            </p:nvSpPr>
            <p:spPr>
              <a:xfrm>
                <a:off x="9921965" y="670265"/>
                <a:ext cx="1106492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receiving process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F093C9F-7E98-78A0-3FC1-333FCC703377}"/>
                </a:ext>
              </a:extLst>
            </p:cNvPr>
            <p:cNvGrpSpPr/>
            <p:nvPr/>
          </p:nvGrpSpPr>
          <p:grpSpPr>
            <a:xfrm>
              <a:off x="4815705" y="3003923"/>
              <a:ext cx="577241" cy="307777"/>
              <a:chOff x="9678159" y="981583"/>
              <a:chExt cx="577241" cy="307777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3BF89EC4-9F41-431E-3C24-7A14FD591C45}"/>
                  </a:ext>
                </a:extLst>
              </p:cNvPr>
              <p:cNvSpPr/>
              <p:nvPr/>
            </p:nvSpPr>
            <p:spPr>
              <a:xfrm>
                <a:off x="9744032" y="1048007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6909F7C-B23A-BA01-2F8D-84712B8B62D7}"/>
                  </a:ext>
                </a:extLst>
              </p:cNvPr>
              <p:cNvSpPr txBox="1"/>
              <p:nvPr/>
            </p:nvSpPr>
            <p:spPr>
              <a:xfrm>
                <a:off x="9678159" y="981583"/>
                <a:ext cx="577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4" name="Group 161">
              <a:extLst>
                <a:ext uri="{FF2B5EF4-FFF2-40B4-BE49-F238E27FC236}">
                  <a16:creationId xmlns:a16="http://schemas.microsoft.com/office/drawing/2014/main" id="{AE915168-B259-E269-9CFB-069285DC98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4223" y="2398718"/>
              <a:ext cx="230514" cy="466725"/>
              <a:chOff x="4140" y="429"/>
              <a:chExt cx="1425" cy="2396"/>
            </a:xfrm>
          </p:grpSpPr>
          <p:sp>
            <p:nvSpPr>
              <p:cNvPr id="168" name="Freeform 162">
                <a:extLst>
                  <a:ext uri="{FF2B5EF4-FFF2-40B4-BE49-F238E27FC236}">
                    <a16:creationId xmlns:a16="http://schemas.microsoft.com/office/drawing/2014/main" id="{10126A5D-A839-4B38-390B-A31C95211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9" name="Rectangle 163">
                <a:extLst>
                  <a:ext uri="{FF2B5EF4-FFF2-40B4-BE49-F238E27FC236}">
                    <a16:creationId xmlns:a16="http://schemas.microsoft.com/office/drawing/2014/main" id="{7B3B31BB-8E2F-9BA2-EBEF-CD3FC289B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0" name="Freeform 164">
                <a:extLst>
                  <a:ext uri="{FF2B5EF4-FFF2-40B4-BE49-F238E27FC236}">
                    <a16:creationId xmlns:a16="http://schemas.microsoft.com/office/drawing/2014/main" id="{2BDA3584-BA6B-5B82-D355-F9B9031CB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1" name="Freeform 165">
                <a:extLst>
                  <a:ext uri="{FF2B5EF4-FFF2-40B4-BE49-F238E27FC236}">
                    <a16:creationId xmlns:a16="http://schemas.microsoft.com/office/drawing/2014/main" id="{BDAEC801-A7AF-5775-3E57-0B3BED27F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2" name="Rectangle 166">
                <a:extLst>
                  <a:ext uri="{FF2B5EF4-FFF2-40B4-BE49-F238E27FC236}">
                    <a16:creationId xmlns:a16="http://schemas.microsoft.com/office/drawing/2014/main" id="{F1E142DB-F87D-5DC5-0688-8BEABA8E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73" name="Group 167">
                <a:extLst>
                  <a:ext uri="{FF2B5EF4-FFF2-40B4-BE49-F238E27FC236}">
                    <a16:creationId xmlns:a16="http://schemas.microsoft.com/office/drawing/2014/main" id="{BFD34069-D186-BDB3-F339-DB37A0C57F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8" name="AutoShape 168">
                  <a:extLst>
                    <a:ext uri="{FF2B5EF4-FFF2-40B4-BE49-F238E27FC236}">
                      <a16:creationId xmlns:a16="http://schemas.microsoft.com/office/drawing/2014/main" id="{A0FE46F8-02D6-E81A-F5BD-CA4ED35B6C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AutoShape 169">
                  <a:extLst>
                    <a:ext uri="{FF2B5EF4-FFF2-40B4-BE49-F238E27FC236}">
                      <a16:creationId xmlns:a16="http://schemas.microsoft.com/office/drawing/2014/main" id="{6683BC52-3257-4067-5676-23EF696638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74" name="Rectangle 170">
                <a:extLst>
                  <a:ext uri="{FF2B5EF4-FFF2-40B4-BE49-F238E27FC236}">
                    <a16:creationId xmlns:a16="http://schemas.microsoft.com/office/drawing/2014/main" id="{91095FD6-2847-2E91-E512-C36BD1FF8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75" name="Group 171">
                <a:extLst>
                  <a:ext uri="{FF2B5EF4-FFF2-40B4-BE49-F238E27FC236}">
                    <a16:creationId xmlns:a16="http://schemas.microsoft.com/office/drawing/2014/main" id="{CA758A94-2371-B245-FB9A-2955FAAF62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6" name="AutoShape 172">
                  <a:extLst>
                    <a:ext uri="{FF2B5EF4-FFF2-40B4-BE49-F238E27FC236}">
                      <a16:creationId xmlns:a16="http://schemas.microsoft.com/office/drawing/2014/main" id="{F37A524D-5F28-0F26-6CB1-9A33CF676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7" name="AutoShape 173">
                  <a:extLst>
                    <a:ext uri="{FF2B5EF4-FFF2-40B4-BE49-F238E27FC236}">
                      <a16:creationId xmlns:a16="http://schemas.microsoft.com/office/drawing/2014/main" id="{4DFB0D73-301A-4324-FFA1-9780B588F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76" name="Rectangle 174">
                <a:extLst>
                  <a:ext uri="{FF2B5EF4-FFF2-40B4-BE49-F238E27FC236}">
                    <a16:creationId xmlns:a16="http://schemas.microsoft.com/office/drawing/2014/main" id="{03430E55-2660-68C4-9B53-A05ED1C20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7" name="Rectangle 175">
                <a:extLst>
                  <a:ext uri="{FF2B5EF4-FFF2-40B4-BE49-F238E27FC236}">
                    <a16:creationId xmlns:a16="http://schemas.microsoft.com/office/drawing/2014/main" id="{3DAF6347-8AEC-5581-76FE-5F8BDBCE3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78" name="Group 176">
                <a:extLst>
                  <a:ext uri="{FF2B5EF4-FFF2-40B4-BE49-F238E27FC236}">
                    <a16:creationId xmlns:a16="http://schemas.microsoft.com/office/drawing/2014/main" id="{8949A87F-E155-E799-1EEA-3B6A99984D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4" name="AutoShape 177">
                  <a:extLst>
                    <a:ext uri="{FF2B5EF4-FFF2-40B4-BE49-F238E27FC236}">
                      <a16:creationId xmlns:a16="http://schemas.microsoft.com/office/drawing/2014/main" id="{1D3AB384-EE21-AF83-323E-F2F82DB170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5" name="AutoShape 178">
                  <a:extLst>
                    <a:ext uri="{FF2B5EF4-FFF2-40B4-BE49-F238E27FC236}">
                      <a16:creationId xmlns:a16="http://schemas.microsoft.com/office/drawing/2014/main" id="{1D002B32-3BD8-9C01-F509-3399B78052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79" name="Freeform 179">
                <a:extLst>
                  <a:ext uri="{FF2B5EF4-FFF2-40B4-BE49-F238E27FC236}">
                    <a16:creationId xmlns:a16="http://schemas.microsoft.com/office/drawing/2014/main" id="{79572AD7-4AA9-11E5-3CF2-4C339B077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80" name="Group 180">
                <a:extLst>
                  <a:ext uri="{FF2B5EF4-FFF2-40B4-BE49-F238E27FC236}">
                    <a16:creationId xmlns:a16="http://schemas.microsoft.com/office/drawing/2014/main" id="{D180DFC7-65C1-B62D-F795-CA01B627C8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2" name="AutoShape 181">
                  <a:extLst>
                    <a:ext uri="{FF2B5EF4-FFF2-40B4-BE49-F238E27FC236}">
                      <a16:creationId xmlns:a16="http://schemas.microsoft.com/office/drawing/2014/main" id="{BE7BC131-A69E-171B-BAC7-01A21DE05E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3" name="AutoShape 182">
                  <a:extLst>
                    <a:ext uri="{FF2B5EF4-FFF2-40B4-BE49-F238E27FC236}">
                      <a16:creationId xmlns:a16="http://schemas.microsoft.com/office/drawing/2014/main" id="{D0DBC47C-D3B3-FA6D-92DD-FC8B2F7C55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81" name="Rectangle 183">
                <a:extLst>
                  <a:ext uri="{FF2B5EF4-FFF2-40B4-BE49-F238E27FC236}">
                    <a16:creationId xmlns:a16="http://schemas.microsoft.com/office/drawing/2014/main" id="{DB9B423F-8674-72FB-8B21-566C915D3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2" name="Freeform 184">
                <a:extLst>
                  <a:ext uri="{FF2B5EF4-FFF2-40B4-BE49-F238E27FC236}">
                    <a16:creationId xmlns:a16="http://schemas.microsoft.com/office/drawing/2014/main" id="{4DFEC7FB-1831-CBE2-2BCD-5E034967C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3" name="Freeform 185">
                <a:extLst>
                  <a:ext uri="{FF2B5EF4-FFF2-40B4-BE49-F238E27FC236}">
                    <a16:creationId xmlns:a16="http://schemas.microsoft.com/office/drawing/2014/main" id="{1E9A2BEC-61DA-B288-F356-95A2CF410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4" name="Oval 186">
                <a:extLst>
                  <a:ext uri="{FF2B5EF4-FFF2-40B4-BE49-F238E27FC236}">
                    <a16:creationId xmlns:a16="http://schemas.microsoft.com/office/drawing/2014/main" id="{27C3DE63-48B1-6DC4-36C4-DB7259C17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5" name="Freeform 187">
                <a:extLst>
                  <a:ext uri="{FF2B5EF4-FFF2-40B4-BE49-F238E27FC236}">
                    <a16:creationId xmlns:a16="http://schemas.microsoft.com/office/drawing/2014/main" id="{D1E39D5C-78DD-C8A4-9C1F-0B9938B51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6" name="AutoShape 188">
                <a:extLst>
                  <a:ext uri="{FF2B5EF4-FFF2-40B4-BE49-F238E27FC236}">
                    <a16:creationId xmlns:a16="http://schemas.microsoft.com/office/drawing/2014/main" id="{D90E4360-AABC-9D1A-5310-2FD52BD0B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7" name="AutoShape 189">
                <a:extLst>
                  <a:ext uri="{FF2B5EF4-FFF2-40B4-BE49-F238E27FC236}">
                    <a16:creationId xmlns:a16="http://schemas.microsoft.com/office/drawing/2014/main" id="{7C4AAB0B-3812-E46E-A49F-7023855A3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8" name="Oval 190">
                <a:extLst>
                  <a:ext uri="{FF2B5EF4-FFF2-40B4-BE49-F238E27FC236}">
                    <a16:creationId xmlns:a16="http://schemas.microsoft.com/office/drawing/2014/main" id="{6E571410-4B6B-AC49-9C3A-9B3D23440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9" name="Oval 191">
                <a:extLst>
                  <a:ext uri="{FF2B5EF4-FFF2-40B4-BE49-F238E27FC236}">
                    <a16:creationId xmlns:a16="http://schemas.microsoft.com/office/drawing/2014/main" id="{837E48CE-249E-0393-2579-C1D9D5FC8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0" name="Oval 192">
                <a:extLst>
                  <a:ext uri="{FF2B5EF4-FFF2-40B4-BE49-F238E27FC236}">
                    <a16:creationId xmlns:a16="http://schemas.microsoft.com/office/drawing/2014/main" id="{3C9CC8F5-0552-FA6F-B7A3-B425D08BC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1" name="Rectangle 193">
                <a:extLst>
                  <a:ext uri="{FF2B5EF4-FFF2-40B4-BE49-F238E27FC236}">
                    <a16:creationId xmlns:a16="http://schemas.microsoft.com/office/drawing/2014/main" id="{E0CF06A3-845A-C973-6462-E02C9390C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6FDA5D8-567E-692B-1990-FFD47AC54CE8}"/>
                </a:ext>
              </a:extLst>
            </p:cNvPr>
            <p:cNvGrpSpPr/>
            <p:nvPr/>
          </p:nvGrpSpPr>
          <p:grpSpPr>
            <a:xfrm>
              <a:off x="2669417" y="3423937"/>
              <a:ext cx="2003932" cy="369332"/>
              <a:chOff x="7504363" y="3141846"/>
              <a:chExt cx="2003932" cy="369332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712B74B6-0B1B-FFC8-2B6B-00B9521CF473}"/>
                  </a:ext>
                </a:extLst>
              </p:cNvPr>
              <p:cNvGrpSpPr/>
              <p:nvPr/>
            </p:nvGrpSpPr>
            <p:grpSpPr>
              <a:xfrm>
                <a:off x="7504363" y="3183676"/>
                <a:ext cx="2003932" cy="306163"/>
                <a:chOff x="1616358" y="2551230"/>
                <a:chExt cx="2141698" cy="218510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6840223-CBD3-15AF-0F23-BE718E23E2BA}"/>
                    </a:ext>
                  </a:extLst>
                </p:cNvPr>
                <p:cNvSpPr/>
                <p:nvPr/>
              </p:nvSpPr>
              <p:spPr>
                <a:xfrm>
                  <a:off x="1673508" y="2551230"/>
                  <a:ext cx="2027398" cy="218510"/>
                </a:xfrm>
                <a:prstGeom prst="rect">
                  <a:avLst/>
                </a:prstGeom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2000">
                      <a:srgbClr val="7ACCF4"/>
                    </a:gs>
                  </a:gsLst>
                  <a:lin ang="16200000" scaled="0"/>
                </a:gra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9ACC167B-83A8-FEEE-EBEA-D01D1189C229}"/>
                    </a:ext>
                  </a:extLst>
                </p:cNvPr>
                <p:cNvSpPr/>
                <p:nvPr/>
              </p:nvSpPr>
              <p:spPr>
                <a:xfrm>
                  <a:off x="1616358" y="2551230"/>
                  <a:ext cx="114300" cy="218510"/>
                </a:xfrm>
                <a:prstGeom prst="ellipse">
                  <a:avLst/>
                </a:prstGeom>
                <a:solidFill>
                  <a:srgbClr val="7ACCF4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8E083CAB-5878-8BC5-4832-39FE371E27D9}"/>
                    </a:ext>
                  </a:extLst>
                </p:cNvPr>
                <p:cNvSpPr/>
                <p:nvPr/>
              </p:nvSpPr>
              <p:spPr>
                <a:xfrm>
                  <a:off x="3643756" y="2551230"/>
                  <a:ext cx="114300" cy="2185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0000">
                      <a:srgbClr val="7ACCF4"/>
                    </a:gs>
                  </a:gsLst>
                  <a:lin ang="16200000" scaled="0"/>
                  <a:tileRect/>
                </a:gra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AB10A6FD-45DE-BB07-8672-E6E29CE1F14F}"/>
                    </a:ext>
                  </a:extLst>
                </p:cNvPr>
                <p:cNvSpPr/>
                <p:nvPr/>
              </p:nvSpPr>
              <p:spPr>
                <a:xfrm>
                  <a:off x="3491356" y="2551230"/>
                  <a:ext cx="209550" cy="218510"/>
                </a:xfrm>
                <a:prstGeom prst="rect">
                  <a:avLst/>
                </a:prstGeom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  <a:gs pos="52000">
                      <a:srgbClr val="7ACCF4"/>
                    </a:gs>
                  </a:gsLst>
                  <a:lin ang="16200000" scaled="0"/>
                </a:gradFill>
                <a:ln w="63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E3E8BB66-8E57-5B83-0F9A-7BF5AB2B3EC2}"/>
                  </a:ext>
                </a:extLst>
              </p:cNvPr>
              <p:cNvSpPr txBox="1"/>
              <p:nvPr/>
            </p:nvSpPr>
            <p:spPr>
              <a:xfrm>
                <a:off x="7695752" y="3141846"/>
                <a:ext cx="1678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reliable channel</a:t>
                </a:r>
              </a:p>
            </p:txBody>
          </p:sp>
        </p:grp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288FE1C-C6BC-2448-53BB-42600D514D1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32" y="3325543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Bent-Up Arrow 169">
              <a:extLst>
                <a:ext uri="{FF2B5EF4-FFF2-40B4-BE49-F238E27FC236}">
                  <a16:creationId xmlns:a16="http://schemas.microsoft.com/office/drawing/2014/main" id="{2CA182DE-BBA9-8997-7FE8-2B5E50055A05}"/>
                </a:ext>
              </a:extLst>
            </p:cNvPr>
            <p:cNvSpPr/>
            <p:nvPr/>
          </p:nvSpPr>
          <p:spPr>
            <a:xfrm rot="5400000">
              <a:off x="2152182" y="3067004"/>
              <a:ext cx="462111" cy="773811"/>
            </a:xfrm>
            <a:prstGeom prst="bentUpArrow">
              <a:avLst>
                <a:gd name="adj1" fmla="val 7999"/>
                <a:gd name="adj2" fmla="val 16334"/>
                <a:gd name="adj3" fmla="val 2138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ABC4248-255E-9B7A-A7C4-2F2BDA628B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5151" y="3325543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E1C94F6-C91E-DF50-BFA3-24D38CB415ED}"/>
                </a:ext>
              </a:extLst>
            </p:cNvPr>
            <p:cNvSpPr txBox="1"/>
            <p:nvPr/>
          </p:nvSpPr>
          <p:spPr>
            <a:xfrm>
              <a:off x="737513" y="3044385"/>
              <a:ext cx="994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AF9CE16-31DC-F946-02C7-C49C6A307AE6}"/>
                </a:ext>
              </a:extLst>
            </p:cNvPr>
            <p:cNvSpPr txBox="1"/>
            <p:nvPr/>
          </p:nvSpPr>
          <p:spPr>
            <a:xfrm>
              <a:off x="828116" y="3272133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1DA09CA6-ADA4-9FD0-87DD-52B6A821CC50}"/>
                </a:ext>
              </a:extLst>
            </p:cNvPr>
            <p:cNvSpPr txBox="1"/>
            <p:nvPr/>
          </p:nvSpPr>
          <p:spPr>
            <a:xfrm flipH="1">
              <a:off x="1817207" y="4010900"/>
              <a:ext cx="4025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service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abstraction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7584D25-C4EF-CC63-A125-D6E3119A57C9}"/>
              </a:ext>
            </a:extLst>
          </p:cNvPr>
          <p:cNvSpPr/>
          <p:nvPr/>
        </p:nvSpPr>
        <p:spPr>
          <a:xfrm>
            <a:off x="374916" y="1816276"/>
            <a:ext cx="5265664" cy="23946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Right Arrow 13">
            <a:extLst>
              <a:ext uri="{FF2B5EF4-FFF2-40B4-BE49-F238E27FC236}">
                <a16:creationId xmlns:a16="http://schemas.microsoft.com/office/drawing/2014/main" id="{60A0C8AD-76A7-AAC7-74CB-E27E5F5D607F}"/>
              </a:ext>
            </a:extLst>
          </p:cNvPr>
          <p:cNvSpPr/>
          <p:nvPr/>
        </p:nvSpPr>
        <p:spPr>
          <a:xfrm>
            <a:off x="5527845" y="3106456"/>
            <a:ext cx="638827" cy="101460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2B986091-8DD2-D842-9DDD-4B684E2A5F06}"/>
              </a:ext>
            </a:extLst>
          </p:cNvPr>
          <p:cNvSpPr/>
          <p:nvPr/>
        </p:nvSpPr>
        <p:spPr>
          <a:xfrm>
            <a:off x="6473888" y="3177152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94F2238D-DAC7-632C-5362-C417B4856EC9}"/>
              </a:ext>
            </a:extLst>
          </p:cNvPr>
          <p:cNvSpPr/>
          <p:nvPr/>
        </p:nvSpPr>
        <p:spPr>
          <a:xfrm>
            <a:off x="9772445" y="3174569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51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1" grpId="1" animBg="1"/>
      <p:bldP spid="212" grpId="0" animBg="1"/>
      <p:bldP spid="2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B269C-7152-3566-622D-1908774EA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EF22CB-CA1F-F930-3CB5-0CC5E95DA6FE}"/>
              </a:ext>
            </a:extLst>
          </p:cNvPr>
          <p:cNvSpPr/>
          <p:nvPr/>
        </p:nvSpPr>
        <p:spPr>
          <a:xfrm>
            <a:off x="0" y="2753307"/>
            <a:ext cx="12192000" cy="1064579"/>
          </a:xfrm>
          <a:prstGeom prst="rect">
            <a:avLst/>
          </a:prstGeom>
          <a:solidFill>
            <a:srgbClr val="FAF3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8D3F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863F15-A792-368F-EF35-8F5E6F3272B9}"/>
              </a:ext>
            </a:extLst>
          </p:cNvPr>
          <p:cNvSpPr txBox="1">
            <a:spLocks/>
          </p:cNvSpPr>
          <p:nvPr/>
        </p:nvSpPr>
        <p:spPr>
          <a:xfrm>
            <a:off x="416560" y="2741601"/>
            <a:ext cx="8066049" cy="107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Transport-layer Services</a:t>
            </a:r>
          </a:p>
        </p:txBody>
      </p:sp>
    </p:spTree>
    <p:extLst>
      <p:ext uri="{BB962C8B-B14F-4D97-AF65-F5344CB8AC3E}">
        <p14:creationId xmlns:p14="http://schemas.microsoft.com/office/powerpoint/2010/main" val="2878749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CCBE-D888-014F-22E6-E0C7DEC64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91807A-8D09-B2D7-DF4C-8F9E35523E64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16D0FC-46ED-4BAA-0FBC-A5F5B375EB95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Principles of reliable data transfer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4B3D1-6164-B5A9-E495-A9138F16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F7FFED-DD9F-AFD3-7B25-0949D2DE4CA5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D1B8E5-0E01-05CE-397C-06212AE4370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E14DF3-AACB-5114-1A48-A90BDF57D8CE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64B9E5-988B-232D-0819-9FEB9F5D308C}"/>
              </a:ext>
            </a:extLst>
          </p:cNvPr>
          <p:cNvGrpSpPr/>
          <p:nvPr/>
        </p:nvGrpSpPr>
        <p:grpSpPr>
          <a:xfrm>
            <a:off x="6113191" y="1900904"/>
            <a:ext cx="5598584" cy="4095684"/>
            <a:chOff x="6226081" y="2364366"/>
            <a:chExt cx="5598584" cy="40956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CDE9E85-0D61-00CF-A3A8-E96CF707319D}"/>
                </a:ext>
              </a:extLst>
            </p:cNvPr>
            <p:cNvGrpSpPr/>
            <p:nvPr/>
          </p:nvGrpSpPr>
          <p:grpSpPr>
            <a:xfrm>
              <a:off x="6944646" y="2545250"/>
              <a:ext cx="1245036" cy="593992"/>
              <a:chOff x="9852456" y="608434"/>
              <a:chExt cx="1245036" cy="593992"/>
            </a:xfrm>
          </p:grpSpPr>
          <p:sp>
            <p:nvSpPr>
              <p:cNvPr id="225" name="Oval 19">
                <a:extLst>
                  <a:ext uri="{FF2B5EF4-FFF2-40B4-BE49-F238E27FC236}">
                    <a16:creationId xmlns:a16="http://schemas.microsoft.com/office/drawing/2014/main" id="{EE733029-D6BA-53BD-C6BA-6CB7404C8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48E32B52-593C-2F47-D397-C585380574F9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sending process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C91534-6935-ABC8-3BA5-24339D860B87}"/>
                </a:ext>
              </a:extLst>
            </p:cNvPr>
            <p:cNvGrpSpPr/>
            <p:nvPr/>
          </p:nvGrpSpPr>
          <p:grpSpPr>
            <a:xfrm>
              <a:off x="7541116" y="2997281"/>
              <a:ext cx="577241" cy="338554"/>
              <a:chOff x="9950444" y="999755"/>
              <a:chExt cx="577241" cy="338554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502CC912-EAE5-BD55-AC60-F4E9052A2D8E}"/>
                  </a:ext>
                </a:extLst>
              </p:cNvPr>
              <p:cNvSpPr/>
              <p:nvPr/>
            </p:nvSpPr>
            <p:spPr>
              <a:xfrm>
                <a:off x="10010633" y="1066693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FFD23E7E-4AEF-B63C-E96F-60C8AC808E59}"/>
                  </a:ext>
                </a:extLst>
              </p:cNvPr>
              <p:cNvSpPr txBox="1"/>
              <p:nvPr/>
            </p:nvSpPr>
            <p:spPr>
              <a:xfrm>
                <a:off x="9950444" y="999755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194">
              <a:extLst>
                <a:ext uri="{FF2B5EF4-FFF2-40B4-BE49-F238E27FC236}">
                  <a16:creationId xmlns:a16="http://schemas.microsoft.com/office/drawing/2014/main" id="{BD0168F0-4C0B-AD95-003A-5C4ECDCAEC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7899" y="2425781"/>
              <a:ext cx="545509" cy="512284"/>
              <a:chOff x="-44" y="1473"/>
              <a:chExt cx="981" cy="1105"/>
            </a:xfrm>
          </p:grpSpPr>
          <p:pic>
            <p:nvPicPr>
              <p:cNvPr id="221" name="Picture 195" descr="desktop_computer_stylized_medium">
                <a:extLst>
                  <a:ext uri="{FF2B5EF4-FFF2-40B4-BE49-F238E27FC236}">
                    <a16:creationId xmlns:a16="http://schemas.microsoft.com/office/drawing/2014/main" id="{CB699A74-5A94-D3F1-6B86-A353D7FC63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" name="Freeform 196">
                <a:extLst>
                  <a:ext uri="{FF2B5EF4-FFF2-40B4-BE49-F238E27FC236}">
                    <a16:creationId xmlns:a16="http://schemas.microsoft.com/office/drawing/2014/main" id="{34CB4AE0-2F42-A928-09B5-6BBFD3AE577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3E8325-CE9F-F762-9AF6-66C2572AF0A8}"/>
                </a:ext>
              </a:extLst>
            </p:cNvPr>
            <p:cNvGrpSpPr/>
            <p:nvPr/>
          </p:nvGrpSpPr>
          <p:grpSpPr>
            <a:xfrm>
              <a:off x="10189724" y="2496350"/>
              <a:ext cx="1245036" cy="593992"/>
              <a:chOff x="9852456" y="608434"/>
              <a:chExt cx="1245036" cy="593992"/>
            </a:xfrm>
          </p:grpSpPr>
          <p:sp>
            <p:nvSpPr>
              <p:cNvPr id="219" name="Oval 19">
                <a:extLst>
                  <a:ext uri="{FF2B5EF4-FFF2-40B4-BE49-F238E27FC236}">
                    <a16:creationId xmlns:a16="http://schemas.microsoft.com/office/drawing/2014/main" id="{8F02B2AA-EF8F-7713-E21C-564B4997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D4100E91-29E7-48C2-BFED-869EB8FE9F22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receiving process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FB1F5E-5D7A-71BF-751E-387989B0DA00}"/>
                </a:ext>
              </a:extLst>
            </p:cNvPr>
            <p:cNvGrpSpPr/>
            <p:nvPr/>
          </p:nvGrpSpPr>
          <p:grpSpPr>
            <a:xfrm>
              <a:off x="10248853" y="2969571"/>
              <a:ext cx="577241" cy="338554"/>
              <a:chOff x="9678159" y="981583"/>
              <a:chExt cx="577241" cy="338554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D319323-D173-9B2F-E79A-3E531C51A6FC}"/>
                  </a:ext>
                </a:extLst>
              </p:cNvPr>
              <p:cNvSpPr/>
              <p:nvPr/>
            </p:nvSpPr>
            <p:spPr>
              <a:xfrm>
                <a:off x="9744032" y="1048007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749565B4-C902-6ED5-0926-4D53EEE4B928}"/>
                  </a:ext>
                </a:extLst>
              </p:cNvPr>
              <p:cNvSpPr txBox="1"/>
              <p:nvPr/>
            </p:nvSpPr>
            <p:spPr>
              <a:xfrm>
                <a:off x="9678159" y="981583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61">
              <a:extLst>
                <a:ext uri="{FF2B5EF4-FFF2-40B4-BE49-F238E27FC236}">
                  <a16:creationId xmlns:a16="http://schemas.microsoft.com/office/drawing/2014/main" id="{DC7FC07E-F48A-16DF-0039-1455E3CB56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7371" y="2364366"/>
              <a:ext cx="230514" cy="466725"/>
              <a:chOff x="4140" y="429"/>
              <a:chExt cx="1425" cy="2396"/>
            </a:xfrm>
          </p:grpSpPr>
          <p:sp>
            <p:nvSpPr>
              <p:cNvPr id="42" name="Freeform 162">
                <a:extLst>
                  <a:ext uri="{FF2B5EF4-FFF2-40B4-BE49-F238E27FC236}">
                    <a16:creationId xmlns:a16="http://schemas.microsoft.com/office/drawing/2014/main" id="{FFEFD96B-079F-FE7E-4BF4-1DB780BDB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" name="Rectangle 163">
                <a:extLst>
                  <a:ext uri="{FF2B5EF4-FFF2-40B4-BE49-F238E27FC236}">
                    <a16:creationId xmlns:a16="http://schemas.microsoft.com/office/drawing/2014/main" id="{11198525-92E8-DEDF-F00B-A461109B6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" name="Freeform 164">
                <a:extLst>
                  <a:ext uri="{FF2B5EF4-FFF2-40B4-BE49-F238E27FC236}">
                    <a16:creationId xmlns:a16="http://schemas.microsoft.com/office/drawing/2014/main" id="{728B9860-DE3C-C932-5E62-30DC1DAD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" name="Freeform 165">
                <a:extLst>
                  <a:ext uri="{FF2B5EF4-FFF2-40B4-BE49-F238E27FC236}">
                    <a16:creationId xmlns:a16="http://schemas.microsoft.com/office/drawing/2014/main" id="{E8A226B5-AD88-6076-B87A-BA677D15F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" name="Rectangle 166">
                <a:extLst>
                  <a:ext uri="{FF2B5EF4-FFF2-40B4-BE49-F238E27FC236}">
                    <a16:creationId xmlns:a16="http://schemas.microsoft.com/office/drawing/2014/main" id="{F9B6724F-D2CE-CA28-7FDB-703CBE527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7" name="Group 167">
                <a:extLst>
                  <a:ext uri="{FF2B5EF4-FFF2-40B4-BE49-F238E27FC236}">
                    <a16:creationId xmlns:a16="http://schemas.microsoft.com/office/drawing/2014/main" id="{9269EA19-C588-4C95-E3C7-FF6AA74214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5" name="AutoShape 168">
                  <a:extLst>
                    <a:ext uri="{FF2B5EF4-FFF2-40B4-BE49-F238E27FC236}">
                      <a16:creationId xmlns:a16="http://schemas.microsoft.com/office/drawing/2014/main" id="{5560C409-DDC7-1A36-26CD-3080799CCF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6" name="AutoShape 169">
                  <a:extLst>
                    <a:ext uri="{FF2B5EF4-FFF2-40B4-BE49-F238E27FC236}">
                      <a16:creationId xmlns:a16="http://schemas.microsoft.com/office/drawing/2014/main" id="{49D95784-7A7D-80DB-C803-A01C8CF18A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8" name="Rectangle 170">
                <a:extLst>
                  <a:ext uri="{FF2B5EF4-FFF2-40B4-BE49-F238E27FC236}">
                    <a16:creationId xmlns:a16="http://schemas.microsoft.com/office/drawing/2014/main" id="{F3C4C50B-B8A5-7D0F-0D88-C0C5519EA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9" name="Group 171">
                <a:extLst>
                  <a:ext uri="{FF2B5EF4-FFF2-40B4-BE49-F238E27FC236}">
                    <a16:creationId xmlns:a16="http://schemas.microsoft.com/office/drawing/2014/main" id="{FFF45B9B-1CD5-3E7A-50FD-44882BF71A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0" name="AutoShape 172">
                  <a:extLst>
                    <a:ext uri="{FF2B5EF4-FFF2-40B4-BE49-F238E27FC236}">
                      <a16:creationId xmlns:a16="http://schemas.microsoft.com/office/drawing/2014/main" id="{074F62C3-E1A6-756D-36BE-D9AD164C7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" name="AutoShape 173">
                  <a:extLst>
                    <a:ext uri="{FF2B5EF4-FFF2-40B4-BE49-F238E27FC236}">
                      <a16:creationId xmlns:a16="http://schemas.microsoft.com/office/drawing/2014/main" id="{B47402CD-E085-2C11-DAFC-8C02C3913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0" name="Rectangle 174">
                <a:extLst>
                  <a:ext uri="{FF2B5EF4-FFF2-40B4-BE49-F238E27FC236}">
                    <a16:creationId xmlns:a16="http://schemas.microsoft.com/office/drawing/2014/main" id="{5744F6DE-0510-E35C-566E-2EB75FF1A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" name="Rectangle 175">
                <a:extLst>
                  <a:ext uri="{FF2B5EF4-FFF2-40B4-BE49-F238E27FC236}">
                    <a16:creationId xmlns:a16="http://schemas.microsoft.com/office/drawing/2014/main" id="{1FBC77E0-04B6-D5F9-C119-5113557C8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2" name="Group 176">
                <a:extLst>
                  <a:ext uri="{FF2B5EF4-FFF2-40B4-BE49-F238E27FC236}">
                    <a16:creationId xmlns:a16="http://schemas.microsoft.com/office/drawing/2014/main" id="{4D895B54-370B-6FAA-D8C2-665029041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8" name="AutoShape 177">
                  <a:extLst>
                    <a:ext uri="{FF2B5EF4-FFF2-40B4-BE49-F238E27FC236}">
                      <a16:creationId xmlns:a16="http://schemas.microsoft.com/office/drawing/2014/main" id="{752BF2A8-8BCD-8AFF-FFC9-F11387110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9" name="AutoShape 178">
                  <a:extLst>
                    <a:ext uri="{FF2B5EF4-FFF2-40B4-BE49-F238E27FC236}">
                      <a16:creationId xmlns:a16="http://schemas.microsoft.com/office/drawing/2014/main" id="{626FD999-D16C-5B60-A963-E02A96D65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3" name="Freeform 179">
                <a:extLst>
                  <a:ext uri="{FF2B5EF4-FFF2-40B4-BE49-F238E27FC236}">
                    <a16:creationId xmlns:a16="http://schemas.microsoft.com/office/drawing/2014/main" id="{12E2E67D-7F0F-A9EB-0FCB-46E5DDB4F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4" name="Group 180">
                <a:extLst>
                  <a:ext uri="{FF2B5EF4-FFF2-40B4-BE49-F238E27FC236}">
                    <a16:creationId xmlns:a16="http://schemas.microsoft.com/office/drawing/2014/main" id="{50107B19-8DC6-35BB-B895-CA78FC01C7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6" name="AutoShape 181">
                  <a:extLst>
                    <a:ext uri="{FF2B5EF4-FFF2-40B4-BE49-F238E27FC236}">
                      <a16:creationId xmlns:a16="http://schemas.microsoft.com/office/drawing/2014/main" id="{E649B54F-17BE-83C0-39B6-5A7B19E0D4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7" name="AutoShape 182">
                  <a:extLst>
                    <a:ext uri="{FF2B5EF4-FFF2-40B4-BE49-F238E27FC236}">
                      <a16:creationId xmlns:a16="http://schemas.microsoft.com/office/drawing/2014/main" id="{06B623DA-0C01-8FF4-C7EE-56B067ED8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5" name="Rectangle 183">
                <a:extLst>
                  <a:ext uri="{FF2B5EF4-FFF2-40B4-BE49-F238E27FC236}">
                    <a16:creationId xmlns:a16="http://schemas.microsoft.com/office/drawing/2014/main" id="{C441E9D2-1F6A-BE29-30CF-7572561F6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" name="Freeform 184">
                <a:extLst>
                  <a:ext uri="{FF2B5EF4-FFF2-40B4-BE49-F238E27FC236}">
                    <a16:creationId xmlns:a16="http://schemas.microsoft.com/office/drawing/2014/main" id="{37C530AD-15B1-1B01-0268-EFBE8C63D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" name="Freeform 185">
                <a:extLst>
                  <a:ext uri="{FF2B5EF4-FFF2-40B4-BE49-F238E27FC236}">
                    <a16:creationId xmlns:a16="http://schemas.microsoft.com/office/drawing/2014/main" id="{AF804114-6FC0-B9CE-4E8B-F7B5DE520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Oval 186">
                <a:extLst>
                  <a:ext uri="{FF2B5EF4-FFF2-40B4-BE49-F238E27FC236}">
                    <a16:creationId xmlns:a16="http://schemas.microsoft.com/office/drawing/2014/main" id="{7404D746-D7B1-9B23-78D3-5ADE24028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9" name="Freeform 187">
                <a:extLst>
                  <a:ext uri="{FF2B5EF4-FFF2-40B4-BE49-F238E27FC236}">
                    <a16:creationId xmlns:a16="http://schemas.microsoft.com/office/drawing/2014/main" id="{3A1BE355-72FA-F36F-F67F-5A55382AD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0" name="AutoShape 188">
                <a:extLst>
                  <a:ext uri="{FF2B5EF4-FFF2-40B4-BE49-F238E27FC236}">
                    <a16:creationId xmlns:a16="http://schemas.microsoft.com/office/drawing/2014/main" id="{2F2C2F87-D82A-B493-9BCD-B8B4A8A5C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" name="AutoShape 189">
                <a:extLst>
                  <a:ext uri="{FF2B5EF4-FFF2-40B4-BE49-F238E27FC236}">
                    <a16:creationId xmlns:a16="http://schemas.microsoft.com/office/drawing/2014/main" id="{6C294352-5135-9949-DC28-BE83378F7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" name="Oval 190">
                <a:extLst>
                  <a:ext uri="{FF2B5EF4-FFF2-40B4-BE49-F238E27FC236}">
                    <a16:creationId xmlns:a16="http://schemas.microsoft.com/office/drawing/2014/main" id="{72F3A4E9-A6CF-B374-C1D5-AA466C23A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3" name="Oval 191">
                <a:extLst>
                  <a:ext uri="{FF2B5EF4-FFF2-40B4-BE49-F238E27FC236}">
                    <a16:creationId xmlns:a16="http://schemas.microsoft.com/office/drawing/2014/main" id="{1CB2746C-415F-5566-F988-54CEBF283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4" name="Oval 192">
                <a:extLst>
                  <a:ext uri="{FF2B5EF4-FFF2-40B4-BE49-F238E27FC236}">
                    <a16:creationId xmlns:a16="http://schemas.microsoft.com/office/drawing/2014/main" id="{B3FB059C-4A63-DB21-72DF-BDF094C2B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" name="Rectangle 193">
                <a:extLst>
                  <a:ext uri="{FF2B5EF4-FFF2-40B4-BE49-F238E27FC236}">
                    <a16:creationId xmlns:a16="http://schemas.microsoft.com/office/drawing/2014/main" id="{B97AAC4B-2149-F511-D661-0CF6CD9FB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E45455-FB49-176A-CA7D-BECD3382E59F}"/>
                </a:ext>
              </a:extLst>
            </p:cNvPr>
            <p:cNvCxnSpPr>
              <a:cxnSpLocks/>
            </p:cNvCxnSpPr>
            <p:nvPr/>
          </p:nvCxnSpPr>
          <p:spPr>
            <a:xfrm>
              <a:off x="6584655" y="331890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F2E494-7FFC-3090-14E6-70538D719D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299" y="329119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5705C6-D84F-A28A-7581-9D443B4D4C2C}"/>
                </a:ext>
              </a:extLst>
            </p:cNvPr>
            <p:cNvSpPr txBox="1"/>
            <p:nvPr/>
          </p:nvSpPr>
          <p:spPr>
            <a:xfrm>
              <a:off x="6226081" y="3037743"/>
              <a:ext cx="994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17B895-1E8C-3F2B-7389-453DFD64DAC6}"/>
                </a:ext>
              </a:extLst>
            </p:cNvPr>
            <p:cNvSpPr txBox="1"/>
            <p:nvPr/>
          </p:nvSpPr>
          <p:spPr>
            <a:xfrm>
              <a:off x="6344394" y="3265491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B4D3F6-6C85-F4D4-DF4B-9A4300344B67}"/>
                </a:ext>
              </a:extLst>
            </p:cNvPr>
            <p:cNvSpPr txBox="1"/>
            <p:nvPr/>
          </p:nvSpPr>
          <p:spPr>
            <a:xfrm flipH="1">
              <a:off x="7109034" y="5998385"/>
              <a:ext cx="4657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service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implementation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B3F033-8E0E-AA27-5C86-F7D0476F65E9}"/>
                </a:ext>
              </a:extLst>
            </p:cNvPr>
            <p:cNvGrpSpPr/>
            <p:nvPr/>
          </p:nvGrpSpPr>
          <p:grpSpPr>
            <a:xfrm>
              <a:off x="6573835" y="5301907"/>
              <a:ext cx="5250830" cy="481581"/>
              <a:chOff x="6737055" y="3471301"/>
              <a:chExt cx="5250830" cy="481581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7615FAA-F632-C39A-3070-3CB264293FF5}"/>
                  </a:ext>
                </a:extLst>
              </p:cNvPr>
              <p:cNvGrpSpPr/>
              <p:nvPr/>
            </p:nvGrpSpPr>
            <p:grpSpPr>
              <a:xfrm>
                <a:off x="8324240" y="3583550"/>
                <a:ext cx="2044628" cy="369332"/>
                <a:chOff x="7504363" y="3155701"/>
                <a:chExt cx="2044628" cy="36933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F7F82AEF-01D3-508A-7C9F-74FEDAF9FEBB}"/>
                    </a:ext>
                  </a:extLst>
                </p:cNvPr>
                <p:cNvGrpSpPr/>
                <p:nvPr/>
              </p:nvGrpSpPr>
              <p:grpSpPr>
                <a:xfrm>
                  <a:off x="7504363" y="3183676"/>
                  <a:ext cx="2003932" cy="306163"/>
                  <a:chOff x="1616358" y="2551230"/>
                  <a:chExt cx="2141698" cy="218510"/>
                </a:xfrm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59F329AB-4739-E378-BE8C-363E95CB2D41}"/>
                      </a:ext>
                    </a:extLst>
                  </p:cNvPr>
                  <p:cNvSpPr/>
                  <p:nvPr/>
                </p:nvSpPr>
                <p:spPr>
                  <a:xfrm>
                    <a:off x="1673508" y="2551230"/>
                    <a:ext cx="2027398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CA8585F5-246A-A72A-123C-ECD7C4EB1837}"/>
                      </a:ext>
                    </a:extLst>
                  </p:cNvPr>
                  <p:cNvSpPr/>
                  <p:nvPr/>
                </p:nvSpPr>
                <p:spPr>
                  <a:xfrm>
                    <a:off x="1616358" y="2551230"/>
                    <a:ext cx="114300" cy="218510"/>
                  </a:xfrm>
                  <a:prstGeom prst="ellipse">
                    <a:avLst/>
                  </a:prstGeom>
                  <a:solidFill>
                    <a:srgbClr val="7ACCF4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4DFD2FED-8A3D-7333-27D2-9DDD97D141B2}"/>
                      </a:ext>
                    </a:extLst>
                  </p:cNvPr>
                  <p:cNvSpPr/>
                  <p:nvPr/>
                </p:nvSpPr>
                <p:spPr>
                  <a:xfrm>
                    <a:off x="3643756" y="2551230"/>
                    <a:ext cx="114300" cy="21851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0000">
                        <a:srgbClr val="7ACCF4"/>
                      </a:gs>
                    </a:gsLst>
                    <a:lin ang="16200000" scaled="0"/>
                    <a:tileRect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4A9577D7-FF15-492B-5637-8E1701C4DA66}"/>
                      </a:ext>
                    </a:extLst>
                  </p:cNvPr>
                  <p:cNvSpPr/>
                  <p:nvPr/>
                </p:nvSpPr>
                <p:spPr>
                  <a:xfrm>
                    <a:off x="3491356" y="2551230"/>
                    <a:ext cx="209550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994934A-A884-77D9-462F-6BF6AB7494D5}"/>
                    </a:ext>
                  </a:extLst>
                </p:cNvPr>
                <p:cNvSpPr txBox="1"/>
                <p:nvPr/>
              </p:nvSpPr>
              <p:spPr>
                <a:xfrm>
                  <a:off x="7626477" y="3155701"/>
                  <a:ext cx="1922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unreliable channel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C0FB1F-DDFD-CC23-AD15-7D9CCC805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7055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6926A5-5FFF-B8E8-64ED-89E2C938D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974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2291E2-B5BD-2B97-3339-99422DD32B6C}"/>
                </a:ext>
              </a:extLst>
            </p:cNvPr>
            <p:cNvSpPr txBox="1"/>
            <p:nvPr/>
          </p:nvSpPr>
          <p:spPr>
            <a:xfrm>
              <a:off x="6413644" y="5279980"/>
              <a:ext cx="794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101BF6-2AFF-109E-DDEC-4DCDA3F01EC2}"/>
                </a:ext>
              </a:extLst>
            </p:cNvPr>
            <p:cNvSpPr txBox="1"/>
            <p:nvPr/>
          </p:nvSpPr>
          <p:spPr>
            <a:xfrm>
              <a:off x="6358993" y="5023850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A5BCFC8-A065-4295-043D-C2290340EF9B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8" y="3216212"/>
              <a:ext cx="0" cy="4035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58D0CA-65F6-3A1F-2F6E-E5087C7B9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7079" y="3152635"/>
              <a:ext cx="0" cy="4394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AF795C-4120-3C48-1C3D-1DB45AFDE5CF}"/>
                </a:ext>
              </a:extLst>
            </p:cNvPr>
            <p:cNvSpPr txBox="1"/>
            <p:nvPr/>
          </p:nvSpPr>
          <p:spPr>
            <a:xfrm>
              <a:off x="6584496" y="3824138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sender-side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data transfer protocol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7EED5A-B536-4E21-0B62-166A4008E6BC}"/>
                </a:ext>
              </a:extLst>
            </p:cNvPr>
            <p:cNvSpPr txBox="1"/>
            <p:nvPr/>
          </p:nvSpPr>
          <p:spPr>
            <a:xfrm>
              <a:off x="9914975" y="3826493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receiver-side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reliable data transfer protocol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AACD30-CBFB-3D34-8A64-5B562CB6D73D}"/>
                </a:ext>
              </a:extLst>
            </p:cNvPr>
            <p:cNvGrpSpPr/>
            <p:nvPr/>
          </p:nvGrpSpPr>
          <p:grpSpPr>
            <a:xfrm>
              <a:off x="7535360" y="5023850"/>
              <a:ext cx="632009" cy="632009"/>
              <a:chOff x="7408198" y="4955748"/>
              <a:chExt cx="632009" cy="632009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B529781-CF64-698A-457B-6E05FD12B0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790" y="4955748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BB22E3B-3E40-5029-0F00-538813F81B5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F5B943-57B4-FC53-DE17-F2100F62B38D}"/>
                </a:ext>
              </a:extLst>
            </p:cNvPr>
            <p:cNvGrpSpPr/>
            <p:nvPr/>
          </p:nvGrpSpPr>
          <p:grpSpPr>
            <a:xfrm rot="16200000">
              <a:off x="10248530" y="5019009"/>
              <a:ext cx="632009" cy="632009"/>
              <a:chOff x="7408198" y="4948974"/>
              <a:chExt cx="632009" cy="63200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1F59D93-951F-CCB1-A024-17A0A0D53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7960" y="4948974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70EF670-80A8-CC2F-F0B1-122D3E3B682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142317C-8E44-A7A4-203D-C2937637C54C}"/>
              </a:ext>
            </a:extLst>
          </p:cNvPr>
          <p:cNvGrpSpPr/>
          <p:nvPr/>
        </p:nvGrpSpPr>
        <p:grpSpPr>
          <a:xfrm>
            <a:off x="882798" y="3550466"/>
            <a:ext cx="9016751" cy="2246769"/>
            <a:chOff x="995688" y="4013928"/>
            <a:chExt cx="9016751" cy="2246769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C1A247A-5811-F6D5-42F8-2B285A48C83A}"/>
                </a:ext>
              </a:extLst>
            </p:cNvPr>
            <p:cNvSpPr txBox="1"/>
            <p:nvPr/>
          </p:nvSpPr>
          <p:spPr>
            <a:xfrm>
              <a:off x="995688" y="4013928"/>
              <a:ext cx="481535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Complexity of reliable data transfer protocol  will depend (strongly) on characteristics of unreliable channel (lose, corrupt, reorder data?)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19B995-356C-A316-457E-8766C5CE64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610" y="4167212"/>
              <a:ext cx="1091351" cy="10011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959649E-A794-4F0E-1E6C-6D3318DE0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941" y="4291381"/>
              <a:ext cx="4211498" cy="88635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Oval 230">
            <a:extLst>
              <a:ext uri="{FF2B5EF4-FFF2-40B4-BE49-F238E27FC236}">
                <a16:creationId xmlns:a16="http://schemas.microsoft.com/office/drawing/2014/main" id="{65B80AA5-53BE-C38E-0914-28F69360BD28}"/>
              </a:ext>
            </a:extLst>
          </p:cNvPr>
          <p:cNvSpPr/>
          <p:nvPr/>
        </p:nvSpPr>
        <p:spPr>
          <a:xfrm>
            <a:off x="6473888" y="3177152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4844A44-003C-7795-CEAF-EE2741D278FF}"/>
              </a:ext>
            </a:extLst>
          </p:cNvPr>
          <p:cNvSpPr/>
          <p:nvPr/>
        </p:nvSpPr>
        <p:spPr>
          <a:xfrm>
            <a:off x="9772445" y="3174569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97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A8F0D-CB11-18D2-EA70-632F80120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22684E-5C38-7689-DE25-93B941CACBEC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E135F8-096A-0978-07F2-6ABE5FA02127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Principles of reliable data transfer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C9EEA-AE9F-E3A1-D764-E3DB8371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1CF44D-87FF-C715-8953-444DF3751D94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FE0349-FA77-DE60-C674-08B060746FDA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1F3EEB-1408-F81F-CD01-799F74E94B4B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C14BF6A-18C2-7DF2-7E26-6EA9B396D6C2}"/>
              </a:ext>
            </a:extLst>
          </p:cNvPr>
          <p:cNvGrpSpPr/>
          <p:nvPr/>
        </p:nvGrpSpPr>
        <p:grpSpPr>
          <a:xfrm>
            <a:off x="5830966" y="2002505"/>
            <a:ext cx="5598584" cy="4095684"/>
            <a:chOff x="6226081" y="2364366"/>
            <a:chExt cx="5598584" cy="409568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E02694F-FD4B-346A-52E6-36D9CAC0755D}"/>
                </a:ext>
              </a:extLst>
            </p:cNvPr>
            <p:cNvGrpSpPr/>
            <p:nvPr/>
          </p:nvGrpSpPr>
          <p:grpSpPr>
            <a:xfrm>
              <a:off x="6944646" y="2545250"/>
              <a:ext cx="1245036" cy="593992"/>
              <a:chOff x="9852456" y="608434"/>
              <a:chExt cx="1245036" cy="593992"/>
            </a:xfrm>
          </p:grpSpPr>
          <p:sp>
            <p:nvSpPr>
              <p:cNvPr id="209" name="Oval 19">
                <a:extLst>
                  <a:ext uri="{FF2B5EF4-FFF2-40B4-BE49-F238E27FC236}">
                    <a16:creationId xmlns:a16="http://schemas.microsoft.com/office/drawing/2014/main" id="{46BE92FD-5977-1AA2-D1CF-8DFA7B0CC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EBAC5480-A34E-98CA-90B2-B0E5445A65A3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sending process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2103383-DDFF-BF22-635C-EFA3EEAE4EB2}"/>
                </a:ext>
              </a:extLst>
            </p:cNvPr>
            <p:cNvGrpSpPr/>
            <p:nvPr/>
          </p:nvGrpSpPr>
          <p:grpSpPr>
            <a:xfrm>
              <a:off x="7541116" y="2997281"/>
              <a:ext cx="577241" cy="338554"/>
              <a:chOff x="9950444" y="999755"/>
              <a:chExt cx="577241" cy="338554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BD31F749-B175-8FF7-3759-C90999FC7290}"/>
                  </a:ext>
                </a:extLst>
              </p:cNvPr>
              <p:cNvSpPr/>
              <p:nvPr/>
            </p:nvSpPr>
            <p:spPr>
              <a:xfrm>
                <a:off x="10010633" y="1066693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FB4E0E6-A174-3BB5-C907-7BF37033CBA4}"/>
                  </a:ext>
                </a:extLst>
              </p:cNvPr>
              <p:cNvSpPr txBox="1"/>
              <p:nvPr/>
            </p:nvSpPr>
            <p:spPr>
              <a:xfrm>
                <a:off x="9950444" y="999755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194">
              <a:extLst>
                <a:ext uri="{FF2B5EF4-FFF2-40B4-BE49-F238E27FC236}">
                  <a16:creationId xmlns:a16="http://schemas.microsoft.com/office/drawing/2014/main" id="{60246774-89FE-9468-535B-5E51ABC98E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77899" y="2425781"/>
              <a:ext cx="545509" cy="512284"/>
              <a:chOff x="-44" y="1473"/>
              <a:chExt cx="981" cy="1105"/>
            </a:xfrm>
          </p:grpSpPr>
          <p:pic>
            <p:nvPicPr>
              <p:cNvPr id="205" name="Picture 195" descr="desktop_computer_stylized_medium">
                <a:extLst>
                  <a:ext uri="{FF2B5EF4-FFF2-40B4-BE49-F238E27FC236}">
                    <a16:creationId xmlns:a16="http://schemas.microsoft.com/office/drawing/2014/main" id="{F5D297A6-66FD-5469-014C-04FFD99B15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6" name="Freeform 196">
                <a:extLst>
                  <a:ext uri="{FF2B5EF4-FFF2-40B4-BE49-F238E27FC236}">
                    <a16:creationId xmlns:a16="http://schemas.microsoft.com/office/drawing/2014/main" id="{F6860372-6E25-AEBA-6A51-FD59B76703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8F64720-F5CA-A640-2BDA-4D4625C1469C}"/>
                </a:ext>
              </a:extLst>
            </p:cNvPr>
            <p:cNvGrpSpPr/>
            <p:nvPr/>
          </p:nvGrpSpPr>
          <p:grpSpPr>
            <a:xfrm>
              <a:off x="10189724" y="2496350"/>
              <a:ext cx="1245036" cy="593992"/>
              <a:chOff x="9852456" y="608434"/>
              <a:chExt cx="1245036" cy="593992"/>
            </a:xfrm>
          </p:grpSpPr>
          <p:sp>
            <p:nvSpPr>
              <p:cNvPr id="203" name="Oval 19">
                <a:extLst>
                  <a:ext uri="{FF2B5EF4-FFF2-40B4-BE49-F238E27FC236}">
                    <a16:creationId xmlns:a16="http://schemas.microsoft.com/office/drawing/2014/main" id="{D909EBA7-BB8C-56A4-A704-301738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2456" y="608434"/>
                <a:ext cx="1245036" cy="59399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570B6594-75F9-13F0-C961-46648CDE35EA}"/>
                  </a:ext>
                </a:extLst>
              </p:cNvPr>
              <p:cNvSpPr txBox="1"/>
              <p:nvPr/>
            </p:nvSpPr>
            <p:spPr>
              <a:xfrm>
                <a:off x="9935581" y="645213"/>
                <a:ext cx="1106491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receiving process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77DBFAA-3133-D99B-AFFA-408D28F51F3B}"/>
                </a:ext>
              </a:extLst>
            </p:cNvPr>
            <p:cNvGrpSpPr/>
            <p:nvPr/>
          </p:nvGrpSpPr>
          <p:grpSpPr>
            <a:xfrm>
              <a:off x="10248853" y="2969571"/>
              <a:ext cx="577241" cy="338554"/>
              <a:chOff x="9678159" y="981583"/>
              <a:chExt cx="577241" cy="338554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680F5FE7-2A23-6DDA-52D3-1E16CC0CEF36}"/>
                  </a:ext>
                </a:extLst>
              </p:cNvPr>
              <p:cNvSpPr/>
              <p:nvPr/>
            </p:nvSpPr>
            <p:spPr>
              <a:xfrm>
                <a:off x="9744032" y="1048007"/>
                <a:ext cx="429378" cy="2152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4DF2E1C9-E398-CA15-D366-671325A16C4C}"/>
                  </a:ext>
                </a:extLst>
              </p:cNvPr>
              <p:cNvSpPr txBox="1"/>
              <p:nvPr/>
            </p:nvSpPr>
            <p:spPr>
              <a:xfrm>
                <a:off x="9678159" y="981583"/>
                <a:ext cx="5772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161">
              <a:extLst>
                <a:ext uri="{FF2B5EF4-FFF2-40B4-BE49-F238E27FC236}">
                  <a16:creationId xmlns:a16="http://schemas.microsoft.com/office/drawing/2014/main" id="{073B1C3F-0044-F575-4EA2-AB4736F4F7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7371" y="2364366"/>
              <a:ext cx="230514" cy="466725"/>
              <a:chOff x="4140" y="429"/>
              <a:chExt cx="1425" cy="2396"/>
            </a:xfrm>
          </p:grpSpPr>
          <p:sp>
            <p:nvSpPr>
              <p:cNvPr id="105" name="Freeform 162">
                <a:extLst>
                  <a:ext uri="{FF2B5EF4-FFF2-40B4-BE49-F238E27FC236}">
                    <a16:creationId xmlns:a16="http://schemas.microsoft.com/office/drawing/2014/main" id="{3C911C0D-C86A-B7C6-953D-420F13ECF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6" name="Rectangle 163">
                <a:extLst>
                  <a:ext uri="{FF2B5EF4-FFF2-40B4-BE49-F238E27FC236}">
                    <a16:creationId xmlns:a16="http://schemas.microsoft.com/office/drawing/2014/main" id="{5B4B7CDF-346C-D8AD-63F2-3161602DF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7" name="Freeform 164">
                <a:extLst>
                  <a:ext uri="{FF2B5EF4-FFF2-40B4-BE49-F238E27FC236}">
                    <a16:creationId xmlns:a16="http://schemas.microsoft.com/office/drawing/2014/main" id="{00747935-1AD3-CF3B-9BF1-C6F94F44A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Freeform 165">
                <a:extLst>
                  <a:ext uri="{FF2B5EF4-FFF2-40B4-BE49-F238E27FC236}">
                    <a16:creationId xmlns:a16="http://schemas.microsoft.com/office/drawing/2014/main" id="{CB0E1BEB-0C67-C84E-4F96-875F51BF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Rectangle 166">
                <a:extLst>
                  <a:ext uri="{FF2B5EF4-FFF2-40B4-BE49-F238E27FC236}">
                    <a16:creationId xmlns:a16="http://schemas.microsoft.com/office/drawing/2014/main" id="{F3868123-FE4F-3CE8-7355-B4E465433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10" name="Group 167">
                <a:extLst>
                  <a:ext uri="{FF2B5EF4-FFF2-40B4-BE49-F238E27FC236}">
                    <a16:creationId xmlns:a16="http://schemas.microsoft.com/office/drawing/2014/main" id="{3D6751AE-B84A-6070-DDFA-706D69F46A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9" name="AutoShape 168">
                  <a:extLst>
                    <a:ext uri="{FF2B5EF4-FFF2-40B4-BE49-F238E27FC236}">
                      <a16:creationId xmlns:a16="http://schemas.microsoft.com/office/drawing/2014/main" id="{A5C478A5-0AB1-C206-3CD6-C4A5E4F82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0" name="AutoShape 169">
                  <a:extLst>
                    <a:ext uri="{FF2B5EF4-FFF2-40B4-BE49-F238E27FC236}">
                      <a16:creationId xmlns:a16="http://schemas.microsoft.com/office/drawing/2014/main" id="{BBDC8CAF-D2D3-8C9B-65E0-7B5BD6A35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11" name="Rectangle 170">
                <a:extLst>
                  <a:ext uri="{FF2B5EF4-FFF2-40B4-BE49-F238E27FC236}">
                    <a16:creationId xmlns:a16="http://schemas.microsoft.com/office/drawing/2014/main" id="{326DFEAF-299F-07CA-47FA-FCD4908E3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12" name="Group 171">
                <a:extLst>
                  <a:ext uri="{FF2B5EF4-FFF2-40B4-BE49-F238E27FC236}">
                    <a16:creationId xmlns:a16="http://schemas.microsoft.com/office/drawing/2014/main" id="{3AE944B3-4FE0-02BA-D807-C3D306E98B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7" name="AutoShape 172">
                  <a:extLst>
                    <a:ext uri="{FF2B5EF4-FFF2-40B4-BE49-F238E27FC236}">
                      <a16:creationId xmlns:a16="http://schemas.microsoft.com/office/drawing/2014/main" id="{88314536-DCBC-22AA-B0B0-199F90722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8" name="AutoShape 173">
                  <a:extLst>
                    <a:ext uri="{FF2B5EF4-FFF2-40B4-BE49-F238E27FC236}">
                      <a16:creationId xmlns:a16="http://schemas.microsoft.com/office/drawing/2014/main" id="{4E702447-46D5-6D8D-844B-2E38CBD6C6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13" name="Rectangle 174">
                <a:extLst>
                  <a:ext uri="{FF2B5EF4-FFF2-40B4-BE49-F238E27FC236}">
                    <a16:creationId xmlns:a16="http://schemas.microsoft.com/office/drawing/2014/main" id="{748E13FB-E972-70D6-F372-9A7D2F68F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Rectangle 175">
                <a:extLst>
                  <a:ext uri="{FF2B5EF4-FFF2-40B4-BE49-F238E27FC236}">
                    <a16:creationId xmlns:a16="http://schemas.microsoft.com/office/drawing/2014/main" id="{B5F65249-BF1B-4F60-5AA9-909238A17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15" name="Group 176">
                <a:extLst>
                  <a:ext uri="{FF2B5EF4-FFF2-40B4-BE49-F238E27FC236}">
                    <a16:creationId xmlns:a16="http://schemas.microsoft.com/office/drawing/2014/main" id="{62BE68C9-5885-7DF0-4F3E-5642CCC29F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5" name="AutoShape 177">
                  <a:extLst>
                    <a:ext uri="{FF2B5EF4-FFF2-40B4-BE49-F238E27FC236}">
                      <a16:creationId xmlns:a16="http://schemas.microsoft.com/office/drawing/2014/main" id="{E4171F4F-DF11-2E8A-AE0F-FF578F4CF4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6" name="AutoShape 178">
                  <a:extLst>
                    <a:ext uri="{FF2B5EF4-FFF2-40B4-BE49-F238E27FC236}">
                      <a16:creationId xmlns:a16="http://schemas.microsoft.com/office/drawing/2014/main" id="{8D7F6288-7018-2D07-5300-0450A037D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16" name="Freeform 179">
                <a:extLst>
                  <a:ext uri="{FF2B5EF4-FFF2-40B4-BE49-F238E27FC236}">
                    <a16:creationId xmlns:a16="http://schemas.microsoft.com/office/drawing/2014/main" id="{3A6759B4-4131-C3E4-32E7-7F250994E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17" name="Group 180">
                <a:extLst>
                  <a:ext uri="{FF2B5EF4-FFF2-40B4-BE49-F238E27FC236}">
                    <a16:creationId xmlns:a16="http://schemas.microsoft.com/office/drawing/2014/main" id="{C6F3BE5C-301A-7CE1-215E-1B316DE74B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3" name="AutoShape 181">
                  <a:extLst>
                    <a:ext uri="{FF2B5EF4-FFF2-40B4-BE49-F238E27FC236}">
                      <a16:creationId xmlns:a16="http://schemas.microsoft.com/office/drawing/2014/main" id="{B63F06CE-A86A-F655-1675-ED371F3E9B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4" name="AutoShape 182">
                  <a:extLst>
                    <a:ext uri="{FF2B5EF4-FFF2-40B4-BE49-F238E27FC236}">
                      <a16:creationId xmlns:a16="http://schemas.microsoft.com/office/drawing/2014/main" id="{416A5578-5290-0FE0-82CA-0B9531054A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18" name="Rectangle 183">
                <a:extLst>
                  <a:ext uri="{FF2B5EF4-FFF2-40B4-BE49-F238E27FC236}">
                    <a16:creationId xmlns:a16="http://schemas.microsoft.com/office/drawing/2014/main" id="{FD451F6A-E64D-1A36-B533-A3064A873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9" name="Freeform 184">
                <a:extLst>
                  <a:ext uri="{FF2B5EF4-FFF2-40B4-BE49-F238E27FC236}">
                    <a16:creationId xmlns:a16="http://schemas.microsoft.com/office/drawing/2014/main" id="{036E2D85-D9F6-040E-B04E-A9499EFF9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0" name="Freeform 185">
                <a:extLst>
                  <a:ext uri="{FF2B5EF4-FFF2-40B4-BE49-F238E27FC236}">
                    <a16:creationId xmlns:a16="http://schemas.microsoft.com/office/drawing/2014/main" id="{925A02A6-7C17-339B-D728-99515EEF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1" name="Oval 186">
                <a:extLst>
                  <a:ext uri="{FF2B5EF4-FFF2-40B4-BE49-F238E27FC236}">
                    <a16:creationId xmlns:a16="http://schemas.microsoft.com/office/drawing/2014/main" id="{6234EF1D-852F-ECC8-1CDA-826B4D5EF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2" name="Freeform 187">
                <a:extLst>
                  <a:ext uri="{FF2B5EF4-FFF2-40B4-BE49-F238E27FC236}">
                    <a16:creationId xmlns:a16="http://schemas.microsoft.com/office/drawing/2014/main" id="{8E668475-22A5-D928-69D2-E6AD6FB15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AutoShape 188">
                <a:extLst>
                  <a:ext uri="{FF2B5EF4-FFF2-40B4-BE49-F238E27FC236}">
                    <a16:creationId xmlns:a16="http://schemas.microsoft.com/office/drawing/2014/main" id="{82732540-ADF0-3B6D-CD3C-361FEFD87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4" name="AutoShape 189">
                <a:extLst>
                  <a:ext uri="{FF2B5EF4-FFF2-40B4-BE49-F238E27FC236}">
                    <a16:creationId xmlns:a16="http://schemas.microsoft.com/office/drawing/2014/main" id="{5B93579C-9803-402F-9B0A-AB7A3D160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5" name="Oval 190">
                <a:extLst>
                  <a:ext uri="{FF2B5EF4-FFF2-40B4-BE49-F238E27FC236}">
                    <a16:creationId xmlns:a16="http://schemas.microsoft.com/office/drawing/2014/main" id="{53C51216-503B-5AD1-93F6-B09242919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6" name="Oval 191">
                <a:extLst>
                  <a:ext uri="{FF2B5EF4-FFF2-40B4-BE49-F238E27FC236}">
                    <a16:creationId xmlns:a16="http://schemas.microsoft.com/office/drawing/2014/main" id="{134DAD85-85A3-5543-5EED-AEC37F0C8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27" name="Oval 192">
                <a:extLst>
                  <a:ext uri="{FF2B5EF4-FFF2-40B4-BE49-F238E27FC236}">
                    <a16:creationId xmlns:a16="http://schemas.microsoft.com/office/drawing/2014/main" id="{362C3E50-DC4A-90CD-AB50-948BB18D6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2" name="Rectangle 193">
                <a:extLst>
                  <a:ext uri="{FF2B5EF4-FFF2-40B4-BE49-F238E27FC236}">
                    <a16:creationId xmlns:a16="http://schemas.microsoft.com/office/drawing/2014/main" id="{F12CBED6-7FD3-2826-9AC3-A3E2249DF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C1863A-A1A8-2423-5E3C-A964C26DF550}"/>
                </a:ext>
              </a:extLst>
            </p:cNvPr>
            <p:cNvCxnSpPr>
              <a:cxnSpLocks/>
            </p:cNvCxnSpPr>
            <p:nvPr/>
          </p:nvCxnSpPr>
          <p:spPr>
            <a:xfrm>
              <a:off x="6584655" y="331890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4F9E161-2070-B449-6B1D-BFA3475EC909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299" y="3291191"/>
              <a:ext cx="1687911" cy="0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C3F05CF-1E9C-9363-9FDA-80DECF2AF615}"/>
                </a:ext>
              </a:extLst>
            </p:cNvPr>
            <p:cNvSpPr txBox="1"/>
            <p:nvPr/>
          </p:nvSpPr>
          <p:spPr>
            <a:xfrm>
              <a:off x="6226081" y="3037743"/>
              <a:ext cx="994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17783CA-D3C6-4FC7-BC47-57D9B5C90632}"/>
                </a:ext>
              </a:extLst>
            </p:cNvPr>
            <p:cNvSpPr txBox="1"/>
            <p:nvPr/>
          </p:nvSpPr>
          <p:spPr>
            <a:xfrm>
              <a:off x="6344394" y="3265491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5C86E0-B362-7C76-D67D-2649A4C317E0}"/>
                </a:ext>
              </a:extLst>
            </p:cNvPr>
            <p:cNvSpPr txBox="1"/>
            <p:nvPr/>
          </p:nvSpPr>
          <p:spPr>
            <a:xfrm flipH="1">
              <a:off x="7109034" y="5998385"/>
              <a:ext cx="4657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service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implementation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D9DC15B-4CD4-6CD6-002E-4C6853DA4810}"/>
                </a:ext>
              </a:extLst>
            </p:cNvPr>
            <p:cNvGrpSpPr/>
            <p:nvPr/>
          </p:nvGrpSpPr>
          <p:grpSpPr>
            <a:xfrm>
              <a:off x="6573835" y="5301907"/>
              <a:ext cx="5250830" cy="481581"/>
              <a:chOff x="6737055" y="3471301"/>
              <a:chExt cx="5250830" cy="48158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2367360-07D1-BF0E-9E32-34DB78A83414}"/>
                  </a:ext>
                </a:extLst>
              </p:cNvPr>
              <p:cNvGrpSpPr/>
              <p:nvPr/>
            </p:nvGrpSpPr>
            <p:grpSpPr>
              <a:xfrm>
                <a:off x="8324240" y="3583550"/>
                <a:ext cx="2044628" cy="369332"/>
                <a:chOff x="7504363" y="3155701"/>
                <a:chExt cx="2044628" cy="369332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33FA587-982A-4B60-FC68-10E003BC4449}"/>
                    </a:ext>
                  </a:extLst>
                </p:cNvPr>
                <p:cNvGrpSpPr/>
                <p:nvPr/>
              </p:nvGrpSpPr>
              <p:grpSpPr>
                <a:xfrm>
                  <a:off x="7504363" y="3183676"/>
                  <a:ext cx="2003932" cy="306163"/>
                  <a:chOff x="1616358" y="2551230"/>
                  <a:chExt cx="2141698" cy="218510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CCD9C72-0561-1ABC-6889-2E068ACB13E9}"/>
                      </a:ext>
                    </a:extLst>
                  </p:cNvPr>
                  <p:cNvSpPr/>
                  <p:nvPr/>
                </p:nvSpPr>
                <p:spPr>
                  <a:xfrm>
                    <a:off x="1673508" y="2551230"/>
                    <a:ext cx="2027398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CCAE2C06-7A89-112F-B62E-EDB4F6139940}"/>
                      </a:ext>
                    </a:extLst>
                  </p:cNvPr>
                  <p:cNvSpPr/>
                  <p:nvPr/>
                </p:nvSpPr>
                <p:spPr>
                  <a:xfrm>
                    <a:off x="1616358" y="2551230"/>
                    <a:ext cx="114300" cy="218510"/>
                  </a:xfrm>
                  <a:prstGeom prst="ellipse">
                    <a:avLst/>
                  </a:prstGeom>
                  <a:solidFill>
                    <a:srgbClr val="7ACCF4"/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76907308-8576-C0C8-C17E-819D3DA39B28}"/>
                      </a:ext>
                    </a:extLst>
                  </p:cNvPr>
                  <p:cNvSpPr/>
                  <p:nvPr/>
                </p:nvSpPr>
                <p:spPr>
                  <a:xfrm>
                    <a:off x="3643756" y="2551230"/>
                    <a:ext cx="114300" cy="21851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0000">
                        <a:srgbClr val="7ACCF4"/>
                      </a:gs>
                    </a:gsLst>
                    <a:lin ang="16200000" scaled="0"/>
                    <a:tileRect/>
                  </a:gra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4479582A-8617-F867-3D56-8E1A0842352A}"/>
                      </a:ext>
                    </a:extLst>
                  </p:cNvPr>
                  <p:cNvSpPr/>
                  <p:nvPr/>
                </p:nvSpPr>
                <p:spPr>
                  <a:xfrm>
                    <a:off x="3491356" y="2551230"/>
                    <a:ext cx="209550" cy="218510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75000"/>
                        </a:schemeClr>
                      </a:gs>
                      <a:gs pos="52000">
                        <a:srgbClr val="7ACCF4"/>
                      </a:gs>
                    </a:gsLst>
                    <a:lin ang="16200000" scaled="0"/>
                  </a:gradFill>
                  <a:ln w="63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8609CEA-511F-D753-2D57-9766945732C9}"/>
                    </a:ext>
                  </a:extLst>
                </p:cNvPr>
                <p:cNvSpPr txBox="1"/>
                <p:nvPr/>
              </p:nvSpPr>
              <p:spPr>
                <a:xfrm>
                  <a:off x="7626477" y="3155701"/>
                  <a:ext cx="1922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unreliable channel</a:t>
                  </a:r>
                </a:p>
              </p:txBody>
            </p:sp>
          </p:grp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07F4F0B-A390-B7B3-FC5D-9B0A107DB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7055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63936F2-2F51-95D1-B73E-26638C201D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974" y="3471301"/>
                <a:ext cx="1687911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B9007A8-0304-68DA-B7D7-D109D7369713}"/>
                </a:ext>
              </a:extLst>
            </p:cNvPr>
            <p:cNvSpPr txBox="1"/>
            <p:nvPr/>
          </p:nvSpPr>
          <p:spPr>
            <a:xfrm>
              <a:off x="6413644" y="5279980"/>
              <a:ext cx="794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8CFADED-9928-24E2-E0EB-590BD6F96947}"/>
                </a:ext>
              </a:extLst>
            </p:cNvPr>
            <p:cNvSpPr txBox="1"/>
            <p:nvPr/>
          </p:nvSpPr>
          <p:spPr>
            <a:xfrm>
              <a:off x="6358993" y="5023850"/>
              <a:ext cx="8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8C684F5-CEFC-D278-7533-FC6E3DF70B42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88" y="3216212"/>
              <a:ext cx="0" cy="4035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528C990-D642-F83F-C9D6-4228EC22F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7079" y="3152635"/>
              <a:ext cx="0" cy="4394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91D9843-CE59-E7E3-65ED-FA16747AC704}"/>
                </a:ext>
              </a:extLst>
            </p:cNvPr>
            <p:cNvSpPr txBox="1"/>
            <p:nvPr/>
          </p:nvSpPr>
          <p:spPr>
            <a:xfrm>
              <a:off x="6584496" y="3824138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sender-side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reliable data transfer protocol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71D2BED-255A-5276-8709-579228F55606}"/>
                </a:ext>
              </a:extLst>
            </p:cNvPr>
            <p:cNvSpPr txBox="1"/>
            <p:nvPr/>
          </p:nvSpPr>
          <p:spPr>
            <a:xfrm>
              <a:off x="9914975" y="3826493"/>
              <a:ext cx="189698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receiver-side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reliable data transfer protocol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1EF8015-F69C-13DD-6797-EE7322AE1D75}"/>
                </a:ext>
              </a:extLst>
            </p:cNvPr>
            <p:cNvGrpSpPr/>
            <p:nvPr/>
          </p:nvGrpSpPr>
          <p:grpSpPr>
            <a:xfrm>
              <a:off x="7535360" y="5023850"/>
              <a:ext cx="632009" cy="632009"/>
              <a:chOff x="7408198" y="4955748"/>
              <a:chExt cx="632009" cy="632009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933E3B8-8E9C-E8A5-34AD-BE625E061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790" y="4955748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176A0C7-D556-4CCF-0D33-D4A4AB88585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684FF3B-96E8-D695-317E-86D2C9AAEF04}"/>
                </a:ext>
              </a:extLst>
            </p:cNvPr>
            <p:cNvGrpSpPr/>
            <p:nvPr/>
          </p:nvGrpSpPr>
          <p:grpSpPr>
            <a:xfrm rot="16200000">
              <a:off x="10248530" y="5019009"/>
              <a:ext cx="632009" cy="632009"/>
              <a:chOff x="7408198" y="4948974"/>
              <a:chExt cx="632009" cy="63200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616F325-1F33-87A4-9CCC-9F6ECFFD06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7960" y="4948974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02644B3-3775-D8FD-86EE-E473E489406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4203" y="5247906"/>
                <a:ext cx="0" cy="632009"/>
              </a:xfrm>
              <a:prstGeom prst="line">
                <a:avLst/>
              </a:prstGeom>
              <a:ln w="47625">
                <a:solidFill>
                  <a:srgbClr val="3C6CDF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81863BA-E213-CD89-6D31-D78DFEADA8F7}"/>
              </a:ext>
            </a:extLst>
          </p:cNvPr>
          <p:cNvGrpSpPr/>
          <p:nvPr/>
        </p:nvGrpSpPr>
        <p:grpSpPr>
          <a:xfrm>
            <a:off x="639160" y="3560261"/>
            <a:ext cx="8970256" cy="2246769"/>
            <a:chOff x="1042183" y="4044925"/>
            <a:chExt cx="8970256" cy="2246769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95C168B-C760-426A-EBA1-ECC99B699BC8}"/>
                </a:ext>
              </a:extLst>
            </p:cNvPr>
            <p:cNvSpPr txBox="1"/>
            <p:nvPr/>
          </p:nvSpPr>
          <p:spPr>
            <a:xfrm>
              <a:off x="1042183" y="4044925"/>
              <a:ext cx="481535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Sender, receiver do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know the “state” of each other, e.g., was a message received?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13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unless communicated via a message</a:t>
              </a:r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F7515A0-D718-593B-9784-D9A478F58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610" y="4167212"/>
              <a:ext cx="1091351" cy="10011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290FEF5-23F9-927C-51CE-6AD324748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941" y="4291381"/>
              <a:ext cx="4211498" cy="88635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Oval 233">
            <a:extLst>
              <a:ext uri="{FF2B5EF4-FFF2-40B4-BE49-F238E27FC236}">
                <a16:creationId xmlns:a16="http://schemas.microsoft.com/office/drawing/2014/main" id="{49812B29-DA6F-18C7-025B-C270F168394B}"/>
              </a:ext>
            </a:extLst>
          </p:cNvPr>
          <p:cNvSpPr/>
          <p:nvPr/>
        </p:nvSpPr>
        <p:spPr>
          <a:xfrm>
            <a:off x="6191663" y="3278753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5901735B-F614-E2FF-A116-5B56A2AD8DEC}"/>
              </a:ext>
            </a:extLst>
          </p:cNvPr>
          <p:cNvSpPr/>
          <p:nvPr/>
        </p:nvSpPr>
        <p:spPr>
          <a:xfrm>
            <a:off x="9490220" y="3276170"/>
            <a:ext cx="1952787" cy="1239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6" name="Picture 235" descr="A shower curtain&#10;&#10;Description automatically generated">
            <a:extLst>
              <a:ext uri="{FF2B5EF4-FFF2-40B4-BE49-F238E27FC236}">
                <a16:creationId xmlns:a16="http://schemas.microsoft.com/office/drawing/2014/main" id="{0E68F7FF-6D0C-71BF-651E-AE73D7D0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361" y="1393556"/>
            <a:ext cx="1976012" cy="4393769"/>
          </a:xfrm>
          <a:prstGeom prst="rect">
            <a:avLst/>
          </a:prstGeom>
        </p:spPr>
      </p:pic>
      <p:pic>
        <p:nvPicPr>
          <p:cNvPr id="237" name="Picture 236" descr="A shower curtain&#10;&#10;Description automatically generated">
            <a:extLst>
              <a:ext uri="{FF2B5EF4-FFF2-40B4-BE49-F238E27FC236}">
                <a16:creationId xmlns:a16="http://schemas.microsoft.com/office/drawing/2014/main" id="{2DE6E20A-C03C-7284-4D3E-C4C9AF0F3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74" y="1266772"/>
            <a:ext cx="3972711" cy="457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1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FBF7-47CD-C97C-72D2-DF17502C2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0128DF-8596-8129-4F38-9C8E250A359C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DE8318-439E-2358-6E79-48F4ECA4C638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Principles of reliable data transfer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1AAB5-4CE0-8013-DC47-1ECACC51E3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F2A445-9EF1-EA44-EF8E-74CF2D79AA5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791DAE-36AA-925A-5C67-CD0803D8E4C8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75C552-8D68-C810-C475-246BE5F4C1A3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Let’s incrementally add reliability to protocol, so that it deals with the problems">
            <a:extLst>
              <a:ext uri="{FF2B5EF4-FFF2-40B4-BE49-F238E27FC236}">
                <a16:creationId xmlns:a16="http://schemas.microsoft.com/office/drawing/2014/main" id="{281ED506-C0B5-1414-68F1-B915E2F89CEB}"/>
              </a:ext>
            </a:extLst>
          </p:cNvPr>
          <p:cNvSpPr txBox="1">
            <a:spLocks/>
          </p:cNvSpPr>
          <p:nvPr/>
        </p:nvSpPr>
        <p:spPr>
          <a:xfrm>
            <a:off x="381000" y="2741168"/>
            <a:ext cx="11430000" cy="1375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BB271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BB271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BB271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BB271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BB271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BB271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BB271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BB271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BB271B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BB271B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Let’s incrementally add reliability to protocol, so that it deals with the problems</a:t>
            </a:r>
          </a:p>
        </p:txBody>
      </p:sp>
    </p:spTree>
    <p:extLst>
      <p:ext uri="{BB962C8B-B14F-4D97-AF65-F5344CB8AC3E}">
        <p14:creationId xmlns:p14="http://schemas.microsoft.com/office/powerpoint/2010/main" val="2788714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C526B-BB89-AB47-3FF4-4E1305ACA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116F6D-4596-6D57-3CD9-00E5B9B515E0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CE51FE-888C-002A-42F9-BE22F72DBD13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Reliable transfer over a reliable channel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4B83A5-80BE-7D45-CEE1-5032AF705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5BCBE8-5A02-8645-7B4F-6815FE50F39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B8E11-1546-49F6-AA79-CB4B184D74F5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7677DE-70A0-BB53-E565-5BF7C1C866F0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433E8-38C1-DF23-5F07-7761983A39C8}"/>
              </a:ext>
            </a:extLst>
          </p:cNvPr>
          <p:cNvSpPr txBox="1">
            <a:spLocks noChangeArrowheads="1"/>
          </p:cNvSpPr>
          <p:nvPr/>
        </p:nvSpPr>
        <p:spPr>
          <a:xfrm>
            <a:off x="446658" y="1279142"/>
            <a:ext cx="11373633" cy="5247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indent="-339725">
              <a:buFont typeface="Wingdings" charset="2"/>
              <a:buChar char="§"/>
              <a:defRPr/>
            </a:pPr>
            <a:r>
              <a:rPr lang="en-US" sz="3200" dirty="0">
                <a:solidFill>
                  <a:prstClr val="black"/>
                </a:solidFill>
              </a:rPr>
              <a:t>Sender just transmits a packet, and it will get at the receiver</a:t>
            </a:r>
          </a:p>
          <a:p>
            <a:pPr marL="463550" lvl="0" indent="-339725">
              <a:buFont typeface="Wingdings" charset="2"/>
              <a:buChar char="§"/>
              <a:defRPr/>
            </a:pPr>
            <a:r>
              <a:rPr lang="en-US" sz="3200" dirty="0">
                <a:solidFill>
                  <a:prstClr val="black"/>
                </a:solidFill>
              </a:rPr>
              <a:t>Packet is never corrupted</a:t>
            </a:r>
          </a:p>
          <a:p>
            <a:pPr marL="463550" lvl="0" indent="-339725">
              <a:buFont typeface="Wingdings" charset="2"/>
              <a:buChar char="§"/>
              <a:defRPr/>
            </a:pPr>
            <a:r>
              <a:rPr lang="en-US" sz="3200" dirty="0">
                <a:solidFill>
                  <a:prstClr val="black"/>
                </a:solidFill>
              </a:rPr>
              <a:t>Packet is never lost</a:t>
            </a:r>
          </a:p>
          <a:p>
            <a:pPr marL="463550" lvl="0" indent="-339725">
              <a:buFont typeface="Wingdings" charset="2"/>
              <a:buChar char="§"/>
              <a:defRPr/>
            </a:pPr>
            <a:r>
              <a:rPr lang="en-US" sz="3200" dirty="0">
                <a:solidFill>
                  <a:prstClr val="black"/>
                </a:solidFill>
              </a:rPr>
              <a:t>Packet arrives within a finite amount of time (eventually)</a:t>
            </a:r>
          </a:p>
          <a:p>
            <a:pPr marL="463550" lvl="0" indent="-339725">
              <a:buFont typeface="Wingdings" charset="2"/>
              <a:buChar char="§"/>
              <a:defRPr/>
            </a:pPr>
            <a:r>
              <a:rPr lang="en-US" sz="3200" dirty="0">
                <a:solidFill>
                  <a:prstClr val="black"/>
                </a:solidFill>
              </a:rPr>
              <a:t>There is never a problem 🙂</a:t>
            </a:r>
          </a:p>
          <a:p>
            <a:pPr marL="463550" lvl="0" indent="-339725">
              <a:buFont typeface="Wingdings" charset="2"/>
              <a:buChar char="§"/>
              <a:defRPr/>
            </a:pPr>
            <a:r>
              <a:rPr lang="en-US" sz="3200" dirty="0">
                <a:solidFill>
                  <a:prstClr val="black"/>
                </a:solidFill>
              </a:rPr>
              <a:t>If so, the reliable protocol does not need to do anything</a:t>
            </a:r>
            <a:br>
              <a:rPr lang="en-US" sz="3200" dirty="0">
                <a:solidFill>
                  <a:prstClr val="black"/>
                </a:solidFill>
              </a:rPr>
            </a:br>
            <a:endParaRPr lang="en-US" sz="3200" dirty="0">
              <a:solidFill>
                <a:prstClr val="black"/>
              </a:solidFill>
            </a:endParaRPr>
          </a:p>
          <a:p>
            <a:pPr marL="463550" lvl="0" indent="-339725">
              <a:buFont typeface="Wingdings" charset="2"/>
              <a:buChar char="§"/>
              <a:defRPr/>
            </a:pPr>
            <a:r>
              <a:rPr lang="en-US" sz="3200" dirty="0">
                <a:solidFill>
                  <a:prstClr val="black"/>
                </a:solidFill>
              </a:rPr>
              <a:t>This is not so crazy… 🙂 it is possible that reliability is provided by some lower layer</a:t>
            </a:r>
          </a:p>
          <a:p>
            <a:pPr marL="463550" lvl="0" indent="-339725">
              <a:buFont typeface="Wingdings" charset="2"/>
              <a:buChar char="§"/>
              <a:defRPr/>
            </a:pPr>
            <a:r>
              <a:rPr lang="en-US" sz="3200" dirty="0">
                <a:solidFill>
                  <a:prstClr val="black"/>
                </a:solidFill>
              </a:rPr>
              <a:t>Like from Web HTTP point-of-view, this is like what TCP provides!</a:t>
            </a:r>
          </a:p>
        </p:txBody>
      </p:sp>
      <p:pic>
        <p:nvPicPr>
          <p:cNvPr id="5" name="Picture 4" descr="Image result for easy button&quot;">
            <a:extLst>
              <a:ext uri="{FF2B5EF4-FFF2-40B4-BE49-F238E27FC236}">
                <a16:creationId xmlns:a16="http://schemas.microsoft.com/office/drawing/2014/main" id="{CFEA4986-2DE1-D662-BFF1-94CA6D1E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330" y="1871323"/>
            <a:ext cx="1233121" cy="123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1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45547-6524-60C3-58F1-E9B06A157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148E16-C8CE-8AB9-C347-7F6157E3881D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70AF4C-5F75-5072-D313-C78F6286DFA2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A channel with bit errors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D1EF5-B7E8-58C1-F418-3371F8EF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8D7D0-0F6F-6149-9902-EABE6D1623A8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E50FDF-DE87-E7F6-D81D-3211BBE69634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C2AC3E-15FC-6AFF-8C7D-2E2498F4AC6C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563BDA7-1AF2-E41E-43ED-7733BED4C48A}"/>
              </a:ext>
            </a:extLst>
          </p:cNvPr>
          <p:cNvSpPr txBox="1">
            <a:spLocks noChangeArrowheads="1"/>
          </p:cNvSpPr>
          <p:nvPr/>
        </p:nvSpPr>
        <p:spPr>
          <a:xfrm>
            <a:off x="549815" y="1482748"/>
            <a:ext cx="11100625" cy="4448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29210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underlying channel may flip bits in packet</a:t>
            </a:r>
          </a:p>
          <a:p>
            <a:pPr marL="800100" marR="0" lvl="1" indent="-228600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checksum (e.g., Internet checksum) to detect bit errors</a:t>
            </a:r>
          </a:p>
          <a:p>
            <a:pPr marL="457200" marR="0" lvl="0" indent="-29210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question: how to recover from errors?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565D7012-5C48-A9F0-A861-A8F6B5FF0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057" y="3911182"/>
            <a:ext cx="100415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do humans recover from “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errors”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during conversation?</a:t>
            </a:r>
          </a:p>
        </p:txBody>
      </p:sp>
    </p:spTree>
    <p:extLst>
      <p:ext uri="{BB962C8B-B14F-4D97-AF65-F5344CB8AC3E}">
        <p14:creationId xmlns:p14="http://schemas.microsoft.com/office/powerpoint/2010/main" val="16034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04C33-0823-D3A7-A92C-A58F2E7B5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454E5-41E0-68BD-D407-291780C10FA5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A327F4-2CE9-6963-2B00-14AD9FB79AC0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A channel with bit errors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86F4D-9A47-6D3B-EF3F-CA36C7D1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685208-A4E0-E6D0-B713-8EC066A3784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6C7EBB-C5AA-CE1C-90D6-F67BFE62FBBA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DD225B-4683-3298-0680-F88D5EBDB2CC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C309F9-9076-C970-A721-7715D824CE29}"/>
              </a:ext>
            </a:extLst>
          </p:cNvPr>
          <p:cNvSpPr txBox="1">
            <a:spLocks noChangeArrowheads="1"/>
          </p:cNvSpPr>
          <p:nvPr/>
        </p:nvSpPr>
        <p:spPr>
          <a:xfrm>
            <a:off x="561104" y="1308265"/>
            <a:ext cx="11100625" cy="4448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marR="0" lvl="0" indent="-295275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underlying channel may flip bits in packet</a:t>
            </a:r>
          </a:p>
          <a:p>
            <a:pPr marL="695325" marR="0" lvl="1" indent="-231775" algn="l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checksum to detect bit errors</a:t>
            </a:r>
          </a:p>
          <a:p>
            <a:pPr marL="409575" marR="0" lvl="0" indent="-27940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question: how to recover from errors?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2A40ACB-383F-359B-9DFD-3DB2B9C7C3B4}"/>
              </a:ext>
            </a:extLst>
          </p:cNvPr>
          <p:cNvSpPr txBox="1">
            <a:spLocks noChangeArrowheads="1"/>
          </p:cNvSpPr>
          <p:nvPr/>
        </p:nvSpPr>
        <p:spPr>
          <a:xfrm>
            <a:off x="549529" y="2714605"/>
            <a:ext cx="11004862" cy="21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ct val="450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acknowledgements (ACKs):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receiver explicitly tells sender that pkt received OK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negative acknowledgements (NAKs):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receiver explicitly tells sender that pkt had errors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retransmits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pkt on receipt of NAK</a:t>
            </a:r>
          </a:p>
        </p:txBody>
      </p:sp>
      <p:grpSp>
        <p:nvGrpSpPr>
          <p:cNvPr id="12" name="Group 13">
            <a:extLst>
              <a:ext uri="{FF2B5EF4-FFF2-40B4-BE49-F238E27FC236}">
                <a16:creationId xmlns:a16="http://schemas.microsoft.com/office/drawing/2014/main" id="{A0551871-9443-E39E-0959-74AD1A208426}"/>
              </a:ext>
            </a:extLst>
          </p:cNvPr>
          <p:cNvGrpSpPr>
            <a:grpSpLocks/>
          </p:cNvGrpSpPr>
          <p:nvPr/>
        </p:nvGrpSpPr>
        <p:grpSpPr bwMode="auto">
          <a:xfrm>
            <a:off x="937549" y="5087784"/>
            <a:ext cx="10729731" cy="1466850"/>
            <a:chOff x="1552" y="2800"/>
            <a:chExt cx="2578" cy="9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B20423-8664-08D1-B281-AD0215E9E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" y="2974"/>
              <a:ext cx="2578" cy="59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278EBC59-8E48-06BF-40E7-904BAA537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" y="2864"/>
              <a:ext cx="88" cy="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828D5925-8F21-7A66-3DDB-AA3296F139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2800"/>
              <a:ext cx="687" cy="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stop and wait</a:t>
              </a:r>
            </a:p>
          </p:txBody>
        </p:sp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A1EE01AF-5720-E2BE-E090-297CD897E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8" y="3136"/>
              <a:ext cx="2452" cy="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sender sends one packet,  then waits for receiver 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18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5D224-3C65-BBA1-E871-3F434C23D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CEA54A-F43F-F937-F2AB-2D8B34BF847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93A14A-9EE9-D3E9-33C4-77D0B3B9395F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A channel with bit errors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38851-F16E-F08A-8709-C5DA22D07D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973581-3685-EA55-B172-B0713EE30DB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528669-C478-08D6-F04A-B9F8358368A3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BDC3AA-DE53-1786-4C05-AB470EDD9061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1F4C551-4C91-5ACC-BE62-CDFB69E3D7FD}"/>
              </a:ext>
            </a:extLst>
          </p:cNvPr>
          <p:cNvSpPr txBox="1">
            <a:spLocks noChangeArrowheads="1"/>
          </p:cNvSpPr>
          <p:nvPr/>
        </p:nvSpPr>
        <p:spPr>
          <a:xfrm>
            <a:off x="691480" y="1384568"/>
            <a:ext cx="582523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happens if ACK/NAK corrupted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?</a:t>
            </a:r>
          </a:p>
          <a:p>
            <a:pPr marL="460375" marR="0" lvl="0" indent="-217488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doesn’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know what happened at receiver!</a:t>
            </a:r>
          </a:p>
          <a:p>
            <a:pPr marL="460375" marR="0" lvl="0" indent="-217488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just retransmit: possible duplicate</a:t>
            </a:r>
            <a:endParaRPr kumimoji="0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ct val="6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9AF0E30-80FA-77F5-E490-6C4F27C88525}"/>
              </a:ext>
            </a:extLst>
          </p:cNvPr>
          <p:cNvSpPr txBox="1">
            <a:spLocks noChangeArrowheads="1"/>
          </p:cNvSpPr>
          <p:nvPr/>
        </p:nvSpPr>
        <p:spPr>
          <a:xfrm>
            <a:off x="6207334" y="1371689"/>
            <a:ext cx="5293186" cy="30638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handling duplicates</a:t>
            </a:r>
            <a:r>
              <a:rPr kumimoji="0" lang="en-US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 </a:t>
            </a:r>
          </a:p>
          <a:p>
            <a:pPr marL="4603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retransmits current pkt if ACK/NAK corrupted</a:t>
            </a:r>
          </a:p>
          <a:p>
            <a:pPr marL="4603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adds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sequence number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to each pkt</a:t>
            </a:r>
          </a:p>
          <a:p>
            <a:pPr marL="4603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receiver discards (doesn’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deliver up) duplicate pkt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" name="Group 13">
            <a:extLst>
              <a:ext uri="{FF2B5EF4-FFF2-40B4-BE49-F238E27FC236}">
                <a16:creationId xmlns:a16="http://schemas.microsoft.com/office/drawing/2014/main" id="{23079DF7-18C6-D2FA-4A68-1661AE742555}"/>
              </a:ext>
            </a:extLst>
          </p:cNvPr>
          <p:cNvGrpSpPr>
            <a:grpSpLocks/>
          </p:cNvGrpSpPr>
          <p:nvPr/>
        </p:nvGrpSpPr>
        <p:grpSpPr bwMode="auto">
          <a:xfrm>
            <a:off x="937549" y="5087784"/>
            <a:ext cx="10729731" cy="1466850"/>
            <a:chOff x="1552" y="2800"/>
            <a:chExt cx="2578" cy="9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1E808F-B130-7B4A-1BE5-D7D9A75C5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" y="2974"/>
              <a:ext cx="2578" cy="59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136EEB57-0C18-3E74-0FA8-0F0281F65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" y="2864"/>
              <a:ext cx="88" cy="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3B7A71BA-BCD6-07BE-CFF1-33350B61A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2800"/>
              <a:ext cx="687" cy="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stop and wait</a:t>
              </a:r>
            </a:p>
          </p:txBody>
        </p:sp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9D4740F8-16D7-58C1-24D1-0C529319A2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8" y="3136"/>
              <a:ext cx="2452" cy="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sender sends one packet,  then waits for receiver 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35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C49F-EC5A-258A-0ECD-6B59E8278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E59FFB-2EBE-5D1F-9C25-A51E198DA51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231E24-ABE1-3407-7055-E3871BA25E7F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A channel with bit errors and losses (rdt3.0)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32DE7-51A8-76EA-941A-46690C41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D60594-995E-4ED8-E3CE-1A7188DD119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46AE99-6E08-8D02-2DE4-9CA5B47EABA0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7E2CD3-5338-FD4C-29C8-8BB44E4C5160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0F9E1F0-48F9-2CB3-C1C2-34FE8149517B}"/>
              </a:ext>
            </a:extLst>
          </p:cNvPr>
          <p:cNvSpPr txBox="1">
            <a:spLocks noChangeArrowheads="1"/>
          </p:cNvSpPr>
          <p:nvPr/>
        </p:nvSpPr>
        <p:spPr>
          <a:xfrm>
            <a:off x="700825" y="1291107"/>
            <a:ext cx="1053323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12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New channel assumption: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underlying channel can also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packets (data, ACKs)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checksum, sequence #s, ACKs, retransmissions will be of help … but not quite enough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FCA7A-4D7F-76DD-FA77-2F9BE3749D8C}"/>
              </a:ext>
            </a:extLst>
          </p:cNvPr>
          <p:cNvSpPr txBox="1"/>
          <p:nvPr/>
        </p:nvSpPr>
        <p:spPr>
          <a:xfrm>
            <a:off x="1351723" y="4023238"/>
            <a:ext cx="9435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1025" marR="0" lvl="0" indent="-56832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do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handle lost sender-to-receiver words in conversation?</a:t>
            </a:r>
          </a:p>
        </p:txBody>
      </p:sp>
    </p:spTree>
    <p:extLst>
      <p:ext uri="{BB962C8B-B14F-4D97-AF65-F5344CB8AC3E}">
        <p14:creationId xmlns:p14="http://schemas.microsoft.com/office/powerpoint/2010/main" val="273755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D90D7-B79B-B597-3540-6F23187B7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BCF40F-D8ED-19FE-FEFB-17F0C53179C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978305-CF81-ED66-CC16-FA56A9AD7733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>
              <a:defRPr/>
            </a:pPr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 channel with bit errors and losses (rdt3.0)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6CB3-5488-A83A-B1AF-13BDE65D2C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0F3DF3-F52D-F3A4-846F-8539CBDCCC19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EF400E-16A0-921A-598E-F7919831463B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9CE348-8346-2073-46CD-4E375BCA1F47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12CCE2-BFD0-9C2C-8F63-734E76B45951}"/>
              </a:ext>
            </a:extLst>
          </p:cNvPr>
          <p:cNvSpPr txBox="1">
            <a:spLocks noChangeArrowheads="1"/>
          </p:cNvSpPr>
          <p:nvPr/>
        </p:nvSpPr>
        <p:spPr>
          <a:xfrm>
            <a:off x="615646" y="1355502"/>
            <a:ext cx="10924659" cy="5074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Approach: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waits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“reasonable” amount of time for ACK </a:t>
            </a:r>
          </a:p>
          <a:p>
            <a:pPr marL="406400" marR="0" lvl="0" indent="-341313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retransmits if no ACK received in this time</a:t>
            </a:r>
          </a:p>
          <a:p>
            <a:pPr marL="406400" marR="0" lvl="0" indent="-341313" algn="l" defTabSz="914400" rtl="0" eaLnBrk="1" fontAlgn="auto" latinLnBrk="0" hangingPunct="1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if pkt (or ACK) just delayed (not lost):</a:t>
            </a:r>
          </a:p>
          <a:p>
            <a:pPr marL="747713" marR="0" lvl="2" indent="-3746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retransmission will be  duplicate, but seq #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already handles this!</a:t>
            </a:r>
          </a:p>
          <a:p>
            <a:pPr marL="747713" marR="0" lvl="2" indent="-3746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receiver must specify seq # of packet being ACKed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5CBF529-6AC3-AA5F-4B66-F4C1D60B5A07}"/>
              </a:ext>
            </a:extLst>
          </p:cNvPr>
          <p:cNvSpPr txBox="1">
            <a:spLocks noChangeArrowheads="1"/>
          </p:cNvSpPr>
          <p:nvPr/>
        </p:nvSpPr>
        <p:spPr>
          <a:xfrm>
            <a:off x="673151" y="4059181"/>
            <a:ext cx="10924659" cy="10164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6400" marR="0" lvl="0" indent="-3413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 countdown timer to interrupt after “reasonable” amount of time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42F7B5-47DB-7A59-E1E2-F12BA2F8EB88}"/>
              </a:ext>
            </a:extLst>
          </p:cNvPr>
          <p:cNvGrpSpPr/>
          <p:nvPr/>
        </p:nvGrpSpPr>
        <p:grpSpPr>
          <a:xfrm>
            <a:off x="3852654" y="4786488"/>
            <a:ext cx="3484723" cy="1905000"/>
            <a:chOff x="3667124" y="4359729"/>
            <a:chExt cx="3484723" cy="1905000"/>
          </a:xfrm>
        </p:grpSpPr>
        <p:pic>
          <p:nvPicPr>
            <p:cNvPr id="13" name="Picture 2" descr="Image result for red alarm clock">
              <a:extLst>
                <a:ext uri="{FF2B5EF4-FFF2-40B4-BE49-F238E27FC236}">
                  <a16:creationId xmlns:a16="http://schemas.microsoft.com/office/drawing/2014/main" id="{F0734044-DBFC-8679-016C-11A267199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124" y="4359729"/>
              <a:ext cx="3381375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91">
              <a:extLst>
                <a:ext uri="{FF2B5EF4-FFF2-40B4-BE49-F238E27FC236}">
                  <a16:creationId xmlns:a16="http://schemas.microsoft.com/office/drawing/2014/main" id="{5500B0CC-56EB-632D-7EBD-96EC019B0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2303" y="4757575"/>
              <a:ext cx="1219544" cy="370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179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0D225-5AC9-FD37-D2B1-6BC15387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8C394-BAC4-CB02-91BE-06E8B12C5063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961F01-571D-ED5B-C3C7-6CD97FFE90AC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Reliability mechanisms - </a:t>
            </a:r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(rdt3.0) summary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93435"/>
              </a:solidFill>
              <a:effectLst/>
              <a:uLnTx/>
              <a:uFillTx/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52D87-ADCF-8E65-AB38-11D7DCD8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940277-9F05-233F-7579-319349DE1B45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2452C9-B274-538C-7F68-62DE0F6D73CA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D6427A-EA3E-31AC-BB2C-9AFD91FCF7DF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ED95D-C76A-74EA-C9E1-38AEA9B24B7B}"/>
              </a:ext>
            </a:extLst>
          </p:cNvPr>
          <p:cNvSpPr txBox="1">
            <a:spLocks noChangeArrowheads="1"/>
          </p:cNvSpPr>
          <p:nvPr/>
        </p:nvSpPr>
        <p:spPr>
          <a:xfrm>
            <a:off x="561104" y="1308265"/>
            <a:ext cx="11100625" cy="511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r>
              <a:rPr lang="en-US" sz="3200" dirty="0">
                <a:solidFill>
                  <a:srgbClr val="C00000"/>
                </a:solidFill>
              </a:rPr>
              <a:t>Checksums</a:t>
            </a:r>
            <a:r>
              <a:rPr lang="en-US" sz="3200" dirty="0">
                <a:solidFill>
                  <a:prstClr val="black"/>
                </a:solidFill>
              </a:rPr>
              <a:t> to detect packet corruption, in both directions!</a:t>
            </a: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endParaRPr lang="en-US" sz="3200" dirty="0">
              <a:solidFill>
                <a:srgbClr val="C00000"/>
              </a:solidFill>
            </a:endParaRP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r>
              <a:rPr lang="en-US" sz="3200" dirty="0">
                <a:solidFill>
                  <a:srgbClr val="C00000"/>
                </a:solidFill>
              </a:rPr>
              <a:t>Negative confirmations (NACKs) </a:t>
            </a:r>
            <a:r>
              <a:rPr lang="en-US" sz="3200" dirty="0">
                <a:solidFill>
                  <a:prstClr val="black"/>
                </a:solidFill>
              </a:rPr>
              <a:t>sent by receiver to inform  sender that packet was received with error</a:t>
            </a: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endParaRPr lang="en-US" sz="3200" dirty="0">
              <a:solidFill>
                <a:srgbClr val="C00000"/>
              </a:solidFill>
            </a:endParaRP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r>
              <a:rPr lang="en-US" sz="3200" dirty="0">
                <a:solidFill>
                  <a:srgbClr val="C00000"/>
                </a:solidFill>
              </a:rPr>
              <a:t>Retransmissions</a:t>
            </a:r>
            <a:r>
              <a:rPr lang="en-US" sz="3200" dirty="0">
                <a:solidFill>
                  <a:prstClr val="black"/>
                </a:solidFill>
              </a:rPr>
              <a:t> to recover from errors</a:t>
            </a: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endParaRPr lang="en-US" sz="3200" dirty="0">
              <a:solidFill>
                <a:srgbClr val="C00000"/>
              </a:solidFill>
            </a:endParaRP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r>
              <a:rPr lang="en-US" sz="3200" dirty="0">
                <a:solidFill>
                  <a:srgbClr val="C00000"/>
                </a:solidFill>
              </a:rPr>
              <a:t>Positive confirmations (ACKs) </a:t>
            </a:r>
            <a:r>
              <a:rPr lang="en-US" sz="3200" dirty="0">
                <a:solidFill>
                  <a:prstClr val="black"/>
                </a:solidFill>
              </a:rPr>
              <a:t>sent by receiver to inform the sender that packet was received correctly</a:t>
            </a: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endParaRPr lang="en-US" sz="3200" dirty="0">
              <a:solidFill>
                <a:srgbClr val="C00000"/>
              </a:solidFill>
            </a:endParaRP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r>
              <a:rPr lang="en-US" sz="3200" dirty="0">
                <a:solidFill>
                  <a:srgbClr val="C00000"/>
                </a:solidFill>
              </a:rPr>
              <a:t>Sequence numbers </a:t>
            </a:r>
            <a:r>
              <a:rPr lang="en-US" sz="3200" dirty="0">
                <a:solidFill>
                  <a:prstClr val="black"/>
                </a:solidFill>
              </a:rPr>
              <a:t>to identify data and deal with duplicates</a:t>
            </a:r>
          </a:p>
        </p:txBody>
      </p:sp>
    </p:spTree>
    <p:extLst>
      <p:ext uri="{BB962C8B-B14F-4D97-AF65-F5344CB8AC3E}">
        <p14:creationId xmlns:p14="http://schemas.microsoft.com/office/powerpoint/2010/main" val="31014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396EF-99B5-7577-070D-53BE154D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B64EA9-BF7B-7E19-9F12-CF0F67296E17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679B38-68EC-E739-3DD9-90223519F6E7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Recall the internet protocol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311E8-B9F3-35AD-0E97-4D1701E8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6924D8-FB04-70C5-06A8-E9502DF5346B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9D0F31-F1C4-1EC3-09E1-CDAA50C3C280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C0A0CEA-2AD0-10AB-698D-2B7E7B495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18372"/>
            <a:ext cx="11430000" cy="5147600"/>
          </a:xfrm>
          <a:prstGeom prst="roundRect">
            <a:avLst>
              <a:gd name="adj" fmla="val 2867"/>
            </a:avLst>
          </a:prstGeom>
        </p:spPr>
      </p:pic>
    </p:spTree>
    <p:extLst>
      <p:ext uri="{BB962C8B-B14F-4D97-AF65-F5344CB8AC3E}">
        <p14:creationId xmlns:p14="http://schemas.microsoft.com/office/powerpoint/2010/main" val="1984917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6C4C9-5F99-EE98-78A7-55B94C31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C5BA25-DB2A-5F47-2651-2CDBD4E4FDE0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C7AE4B-CAC9-AA8B-34C3-BC93FA89000B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Reliability mechanisms - </a:t>
            </a:r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(rdt3.0) summary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93435"/>
              </a:solidFill>
              <a:effectLst/>
              <a:uLnTx/>
              <a:uFillTx/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45B5B-E57B-3823-0AE4-96A35D4D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FEE5FC-173F-44BF-397A-BE54922A5C55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704414-2C94-2BD3-99EA-E14F4D4CD915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2D736E-2169-7504-D5C1-BCE54ABF63B9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2E4C87-5876-7247-C41C-802A2DC49FBE}"/>
              </a:ext>
            </a:extLst>
          </p:cNvPr>
          <p:cNvSpPr txBox="1">
            <a:spLocks noChangeArrowheads="1"/>
          </p:cNvSpPr>
          <p:nvPr/>
        </p:nvSpPr>
        <p:spPr>
          <a:xfrm>
            <a:off x="561104" y="1308265"/>
            <a:ext cx="11100625" cy="511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r>
              <a:rPr lang="en-US" sz="3200" dirty="0">
                <a:solidFill>
                  <a:srgbClr val="C00000"/>
                </a:solidFill>
              </a:rPr>
              <a:t>Timeouts </a:t>
            </a:r>
            <a:r>
              <a:rPr lang="en-US" sz="3200" dirty="0"/>
              <a:t>at the sender to deal with loss of packets transmitted to the receiver</a:t>
            </a: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endParaRPr lang="en-US" sz="3200" dirty="0"/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r>
              <a:rPr lang="en-US" sz="3200" dirty="0"/>
              <a:t>How about </a:t>
            </a:r>
            <a:r>
              <a:rPr lang="en-US" sz="3200" dirty="0">
                <a:solidFill>
                  <a:srgbClr val="C00000"/>
                </a:solidFill>
              </a:rPr>
              <a:t>lost ACKs/NACKs</a:t>
            </a:r>
            <a:r>
              <a:rPr lang="en-US" sz="3200" dirty="0"/>
              <a:t>, what happens?</a:t>
            </a: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endParaRPr lang="en-US" sz="3200" dirty="0"/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r>
              <a:rPr lang="en-US" sz="3200" dirty="0">
                <a:solidFill>
                  <a:srgbClr val="C00000"/>
                </a:solidFill>
              </a:rPr>
              <a:t>Stop and wait!</a:t>
            </a: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endParaRPr lang="en-US" sz="3200" dirty="0"/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r>
              <a:rPr lang="en-US" sz="3200" dirty="0"/>
              <a:t>Can the protocol use only ACKs, and </a:t>
            </a:r>
            <a:r>
              <a:rPr lang="en-US" sz="3200" dirty="0">
                <a:solidFill>
                  <a:srgbClr val="C00000"/>
                </a:solidFill>
              </a:rPr>
              <a:t>silently discard </a:t>
            </a:r>
            <a:r>
              <a:rPr lang="en-US" sz="3200" dirty="0"/>
              <a:t>any corrupted packets?</a:t>
            </a:r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endParaRPr lang="en-US" sz="3200" dirty="0"/>
          </a:p>
          <a:p>
            <a:pPr marL="409575" lvl="0" indent="-295275">
              <a:lnSpc>
                <a:spcPct val="75000"/>
              </a:lnSpc>
              <a:buFont typeface="Wingdings" charset="2"/>
              <a:buChar char="§"/>
              <a:defRPr/>
            </a:pPr>
            <a:r>
              <a:rPr lang="en-US" sz="3200" dirty="0"/>
              <a:t>What if there is </a:t>
            </a:r>
            <a:r>
              <a:rPr lang="en-US" sz="3200" dirty="0">
                <a:solidFill>
                  <a:srgbClr val="C00000"/>
                </a:solidFill>
              </a:rPr>
              <a:t>no feedback channel</a:t>
            </a:r>
            <a:r>
              <a:rPr lang="en-US" sz="3200" dirty="0"/>
              <a:t>? Can the sender simply send several times the same data?</a:t>
            </a:r>
          </a:p>
        </p:txBody>
      </p:sp>
    </p:spTree>
    <p:extLst>
      <p:ext uri="{BB962C8B-B14F-4D97-AF65-F5344CB8AC3E}">
        <p14:creationId xmlns:p14="http://schemas.microsoft.com/office/powerpoint/2010/main" val="7980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E868CC-03DF-296F-5F86-9B8BC35B5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EC3009-5C58-2836-B14F-DAD9D1963DE2}"/>
              </a:ext>
            </a:extLst>
          </p:cNvPr>
          <p:cNvSpPr/>
          <p:nvPr/>
        </p:nvSpPr>
        <p:spPr>
          <a:xfrm>
            <a:off x="0" y="2753307"/>
            <a:ext cx="12192000" cy="1064579"/>
          </a:xfrm>
          <a:prstGeom prst="rect">
            <a:avLst/>
          </a:prstGeom>
          <a:solidFill>
            <a:srgbClr val="FAF3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8D3F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6182C9-76A8-CD5F-3DC6-2D65459F4DFB}"/>
              </a:ext>
            </a:extLst>
          </p:cNvPr>
          <p:cNvSpPr txBox="1">
            <a:spLocks/>
          </p:cNvSpPr>
          <p:nvPr/>
        </p:nvSpPr>
        <p:spPr>
          <a:xfrm>
            <a:off x="416560" y="2741601"/>
            <a:ext cx="8066049" cy="107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Stop-and-wait Protocols</a:t>
            </a:r>
          </a:p>
        </p:txBody>
      </p:sp>
    </p:spTree>
    <p:extLst>
      <p:ext uri="{BB962C8B-B14F-4D97-AF65-F5344CB8AC3E}">
        <p14:creationId xmlns:p14="http://schemas.microsoft.com/office/powerpoint/2010/main" val="377026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D247-A8FF-FC2A-7751-B8F041D14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023072-08A5-3E26-B863-3E32D0F1EC40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70A534-B3C2-CC05-CF76-0F48B6247FA3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rdt3.0 in action: Stop-and-wait protocol operation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AE068-3EDE-6560-0490-6BB2104871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95A88-4C60-F8F0-D432-7A2D3F725262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6129B9-400F-7EA2-4F1E-6EB90F2A889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DCC1534-BAE7-3DC1-1B70-F4AEB0A4FBC9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BD494BE-9E0B-65BC-2DD1-FE3374EF4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148" y="1512487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C3A4DBA4-76BE-61CA-AC2C-F1DE164C6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136" y="1507725"/>
            <a:ext cx="1071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428DC016-335D-7AB3-DE0B-F6A3C0E51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311" y="3131737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pkt1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0C753E57-31C9-4598-88DB-1E9D7EC6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661" y="3987400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E1A75191-1B83-6257-98B5-362DD31CF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486" y="2445937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57B52815-75AC-3B2D-4335-6F5427A9F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311" y="3357162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ack1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085D6ABD-8B9B-DCE0-8DED-2DFA8D7FD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311" y="4182662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0C12446B-E61A-4956-EBDE-A8C05C447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711" y="2695175"/>
            <a:ext cx="102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ack0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99A423E7-7F32-7AB3-64A4-34DA007A6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136" y="3788962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9F27C384-CB90-4B37-F49F-7F7A9A280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136" y="2914250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pkt1</a:t>
            </a: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50F0DF51-99EA-6C1D-5C25-ABC498713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598" y="3549250"/>
            <a:ext cx="102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ack1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253623E3-E0E4-9BC9-C8CE-15F6A8B6F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023" y="1952225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BBFB63B3-F8BB-5A22-E2FB-78A168E41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1548" y="2234800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grpSp>
        <p:nvGrpSpPr>
          <p:cNvPr id="22" name="Group 37">
            <a:extLst>
              <a:ext uri="{FF2B5EF4-FFF2-40B4-BE49-F238E27FC236}">
                <a16:creationId xmlns:a16="http://schemas.microsoft.com/office/drawing/2014/main" id="{7ACE5FC2-C0A5-EB22-B44B-2477A5111868}"/>
              </a:ext>
            </a:extLst>
          </p:cNvPr>
          <p:cNvGrpSpPr>
            <a:grpSpLocks/>
          </p:cNvGrpSpPr>
          <p:nvPr/>
        </p:nvGrpSpPr>
        <p:grpSpPr bwMode="auto">
          <a:xfrm>
            <a:off x="2341048" y="2022075"/>
            <a:ext cx="1471613" cy="512762"/>
            <a:chOff x="850" y="1159"/>
            <a:chExt cx="927" cy="323"/>
          </a:xfrm>
        </p:grpSpPr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35AFF44B-7C77-6EE7-0B7C-00783FE318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" name="Text Box 28">
              <a:extLst>
                <a:ext uri="{FF2B5EF4-FFF2-40B4-BE49-F238E27FC236}">
                  <a16:creationId xmlns:a16="http://schemas.microsoft.com/office/drawing/2014/main" id="{6E12C487-970C-091E-E317-326C255B6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25" name="Group 43">
            <a:extLst>
              <a:ext uri="{FF2B5EF4-FFF2-40B4-BE49-F238E27FC236}">
                <a16:creationId xmlns:a16="http://schemas.microsoft.com/office/drawing/2014/main" id="{2A265A10-676C-04D7-29E4-492033180F5B}"/>
              </a:ext>
            </a:extLst>
          </p:cNvPr>
          <p:cNvGrpSpPr>
            <a:grpSpLocks/>
          </p:cNvGrpSpPr>
          <p:nvPr/>
        </p:nvGrpSpPr>
        <p:grpSpPr bwMode="auto">
          <a:xfrm>
            <a:off x="2334698" y="3758800"/>
            <a:ext cx="1471613" cy="487362"/>
            <a:chOff x="846" y="2253"/>
            <a:chExt cx="927" cy="307"/>
          </a:xfrm>
        </p:grpSpPr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E0053C84-6A40-3316-B6D2-F14A0E9EE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" name="Text Box 29">
              <a:extLst>
                <a:ext uri="{FF2B5EF4-FFF2-40B4-BE49-F238E27FC236}">
                  <a16:creationId xmlns:a16="http://schemas.microsoft.com/office/drawing/2014/main" id="{4AD06A24-6AB4-143C-B3CF-79657F335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28" name="Group 39">
            <a:extLst>
              <a:ext uri="{FF2B5EF4-FFF2-40B4-BE49-F238E27FC236}">
                <a16:creationId xmlns:a16="http://schemas.microsoft.com/office/drawing/2014/main" id="{FBF17DEE-B25F-EC1A-D443-A4447191F21A}"/>
              </a:ext>
            </a:extLst>
          </p:cNvPr>
          <p:cNvGrpSpPr>
            <a:grpSpLocks/>
          </p:cNvGrpSpPr>
          <p:nvPr/>
        </p:nvGrpSpPr>
        <p:grpSpPr bwMode="auto">
          <a:xfrm>
            <a:off x="2348986" y="2896787"/>
            <a:ext cx="1471612" cy="504825"/>
            <a:chOff x="855" y="1710"/>
            <a:chExt cx="927" cy="318"/>
          </a:xfrm>
        </p:grpSpPr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AFCEBA72-5A3B-8E40-C087-70B4429D6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Text Box 30">
              <a:extLst>
                <a:ext uri="{FF2B5EF4-FFF2-40B4-BE49-F238E27FC236}">
                  <a16:creationId xmlns:a16="http://schemas.microsoft.com/office/drawing/2014/main" id="{038F3361-F911-2CDA-9649-5BCA14A72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grpSp>
        <p:nvGrpSpPr>
          <p:cNvPr id="31" name="Group 40">
            <a:extLst>
              <a:ext uri="{FF2B5EF4-FFF2-40B4-BE49-F238E27FC236}">
                <a16:creationId xmlns:a16="http://schemas.microsoft.com/office/drawing/2014/main" id="{7A87F5F1-A20B-E2FE-2175-7751EC48E14C}"/>
              </a:ext>
            </a:extLst>
          </p:cNvPr>
          <p:cNvGrpSpPr>
            <a:grpSpLocks/>
          </p:cNvGrpSpPr>
          <p:nvPr/>
        </p:nvGrpSpPr>
        <p:grpSpPr bwMode="auto">
          <a:xfrm>
            <a:off x="2334698" y="3361925"/>
            <a:ext cx="1471613" cy="471487"/>
            <a:chOff x="846" y="2003"/>
            <a:chExt cx="927" cy="297"/>
          </a:xfrm>
        </p:grpSpPr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3AF2EF48-634E-8920-8135-96D97D91B7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" name="Text Box 31">
              <a:extLst>
                <a:ext uri="{FF2B5EF4-FFF2-40B4-BE49-F238E27FC236}">
                  <a16:creationId xmlns:a16="http://schemas.microsoft.com/office/drawing/2014/main" id="{F1CBFB90-EBC8-2582-CF90-231382997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ack1</a:t>
              </a:r>
            </a:p>
          </p:txBody>
        </p:sp>
      </p:grpSp>
      <p:grpSp>
        <p:nvGrpSpPr>
          <p:cNvPr id="34" name="Group 38">
            <a:extLst>
              <a:ext uri="{FF2B5EF4-FFF2-40B4-BE49-F238E27FC236}">
                <a16:creationId xmlns:a16="http://schemas.microsoft.com/office/drawing/2014/main" id="{BA10B475-2CEC-C7B4-D9DC-678D691DB3DA}"/>
              </a:ext>
            </a:extLst>
          </p:cNvPr>
          <p:cNvGrpSpPr>
            <a:grpSpLocks/>
          </p:cNvGrpSpPr>
          <p:nvPr/>
        </p:nvGrpSpPr>
        <p:grpSpPr bwMode="auto">
          <a:xfrm>
            <a:off x="2326761" y="2522137"/>
            <a:ext cx="1471612" cy="455613"/>
            <a:chOff x="841" y="1474"/>
            <a:chExt cx="927" cy="287"/>
          </a:xfrm>
        </p:grpSpPr>
        <p:sp>
          <p:nvSpPr>
            <p:cNvPr id="35" name="Line 25">
              <a:extLst>
                <a:ext uri="{FF2B5EF4-FFF2-40B4-BE49-F238E27FC236}">
                  <a16:creationId xmlns:a16="http://schemas.microsoft.com/office/drawing/2014/main" id="{647CC770-4097-49FA-5241-220B1720F2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Text Box 32">
              <a:extLst>
                <a:ext uri="{FF2B5EF4-FFF2-40B4-BE49-F238E27FC236}">
                  <a16:creationId xmlns:a16="http://schemas.microsoft.com/office/drawing/2014/main" id="{81791C39-6941-4139-FF06-9BEC88ED9A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grpSp>
        <p:nvGrpSpPr>
          <p:cNvPr id="37" name="Group 44">
            <a:extLst>
              <a:ext uri="{FF2B5EF4-FFF2-40B4-BE49-F238E27FC236}">
                <a16:creationId xmlns:a16="http://schemas.microsoft.com/office/drawing/2014/main" id="{F73FE219-FF2C-7BEB-A537-7E1AAC04FAEA}"/>
              </a:ext>
            </a:extLst>
          </p:cNvPr>
          <p:cNvGrpSpPr>
            <a:grpSpLocks/>
          </p:cNvGrpSpPr>
          <p:nvPr/>
        </p:nvGrpSpPr>
        <p:grpSpPr bwMode="auto">
          <a:xfrm>
            <a:off x="2320411" y="4214412"/>
            <a:ext cx="1471612" cy="461963"/>
            <a:chOff x="837" y="2540"/>
            <a:chExt cx="927" cy="291"/>
          </a:xfrm>
        </p:grpSpPr>
        <p:sp>
          <p:nvSpPr>
            <p:cNvPr id="38" name="Line 27">
              <a:extLst>
                <a:ext uri="{FF2B5EF4-FFF2-40B4-BE49-F238E27FC236}">
                  <a16:creationId xmlns:a16="http://schemas.microsoft.com/office/drawing/2014/main" id="{007D11C3-3461-83CE-248B-F27790A6DA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Text Box 33">
              <a:extLst>
                <a:ext uri="{FF2B5EF4-FFF2-40B4-BE49-F238E27FC236}">
                  <a16:creationId xmlns:a16="http://schemas.microsoft.com/office/drawing/2014/main" id="{C611038B-3270-41E5-C428-EE05114924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6" y="2540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sp>
        <p:nvSpPr>
          <p:cNvPr id="40" name="Text Box 45">
            <a:extLst>
              <a:ext uri="{FF2B5EF4-FFF2-40B4-BE49-F238E27FC236}">
                <a16:creationId xmlns:a16="http://schemas.microsoft.com/office/drawing/2014/main" id="{FC5250C5-0D31-2579-1339-1FB8CAC1F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386" y="5293912"/>
            <a:ext cx="12525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(a) no loss</a:t>
            </a:r>
          </a:p>
        </p:txBody>
      </p:sp>
      <p:sp>
        <p:nvSpPr>
          <p:cNvPr id="41" name="Text Box 46">
            <a:extLst>
              <a:ext uri="{FF2B5EF4-FFF2-40B4-BE49-F238E27FC236}">
                <a16:creationId xmlns:a16="http://schemas.microsoft.com/office/drawing/2014/main" id="{1B946659-6869-4BEC-7CE0-054B3CFB4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9959" y="1461687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42" name="Text Box 47">
            <a:extLst>
              <a:ext uri="{FF2B5EF4-FFF2-40B4-BE49-F238E27FC236}">
                <a16:creationId xmlns:a16="http://schemas.microsoft.com/office/drawing/2014/main" id="{577FE18E-DD81-6B71-8BA2-F34A1F4C4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9946" y="1456925"/>
            <a:ext cx="1071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43" name="Text Box 48">
            <a:extLst>
              <a:ext uri="{FF2B5EF4-FFF2-40B4-BE49-F238E27FC236}">
                <a16:creationId xmlns:a16="http://schemas.microsoft.com/office/drawing/2014/main" id="{BD01FF59-FC5C-CAA8-98D8-1E641F9E2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1534" y="4373162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pkt1</a:t>
            </a:r>
          </a:p>
        </p:txBody>
      </p:sp>
      <p:sp>
        <p:nvSpPr>
          <p:cNvPr id="44" name="Text Box 49">
            <a:extLst>
              <a:ext uri="{FF2B5EF4-FFF2-40B4-BE49-F238E27FC236}">
                <a16:creationId xmlns:a16="http://schemas.microsoft.com/office/drawing/2014/main" id="{DC1AC208-048A-68E1-A6BF-DB454E9FB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9471" y="5214537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sp>
        <p:nvSpPr>
          <p:cNvPr id="45" name="Text Box 50">
            <a:extLst>
              <a:ext uri="{FF2B5EF4-FFF2-40B4-BE49-F238E27FC236}">
                <a16:creationId xmlns:a16="http://schemas.microsoft.com/office/drawing/2014/main" id="{6342D9AB-0260-2804-1955-D835E7D50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6296" y="2395137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46" name="Text Box 51">
            <a:extLst>
              <a:ext uri="{FF2B5EF4-FFF2-40B4-BE49-F238E27FC236}">
                <a16:creationId xmlns:a16="http://schemas.microsoft.com/office/drawing/2014/main" id="{CCB6864D-BDFF-62B9-3621-D8E98F436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3121" y="4584300"/>
            <a:ext cx="119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ack1</a:t>
            </a:r>
          </a:p>
        </p:txBody>
      </p:sp>
      <p:sp>
        <p:nvSpPr>
          <p:cNvPr id="47" name="Text Box 52">
            <a:extLst>
              <a:ext uri="{FF2B5EF4-FFF2-40B4-BE49-F238E27FC236}">
                <a16:creationId xmlns:a16="http://schemas.microsoft.com/office/drawing/2014/main" id="{44811367-71B1-92A8-94C2-8686FC6B9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3121" y="5409800"/>
            <a:ext cx="119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48" name="Text Box 53">
            <a:extLst>
              <a:ext uri="{FF2B5EF4-FFF2-40B4-BE49-F238E27FC236}">
                <a16:creationId xmlns:a16="http://schemas.microsoft.com/office/drawing/2014/main" id="{319623B1-EBAF-EE08-DD8A-952E3F2DA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8521" y="2644375"/>
            <a:ext cx="102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ack0</a:t>
            </a:r>
          </a:p>
        </p:txBody>
      </p:sp>
      <p:sp>
        <p:nvSpPr>
          <p:cNvPr id="49" name="Text Box 54">
            <a:extLst>
              <a:ext uri="{FF2B5EF4-FFF2-40B4-BE49-F238E27FC236}">
                <a16:creationId xmlns:a16="http://schemas.microsoft.com/office/drawing/2014/main" id="{483A1F14-747F-9FE9-5E15-3D5349293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2946" y="5016100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50" name="Text Box 55">
            <a:extLst>
              <a:ext uri="{FF2B5EF4-FFF2-40B4-BE49-F238E27FC236}">
                <a16:creationId xmlns:a16="http://schemas.microsoft.com/office/drawing/2014/main" id="{0E340928-605A-34CE-1F7F-4997D0191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2946" y="2863450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pkt1</a:t>
            </a:r>
          </a:p>
        </p:txBody>
      </p:sp>
      <p:sp>
        <p:nvSpPr>
          <p:cNvPr id="51" name="Text Box 56">
            <a:extLst>
              <a:ext uri="{FF2B5EF4-FFF2-40B4-BE49-F238E27FC236}">
                <a16:creationId xmlns:a16="http://schemas.microsoft.com/office/drawing/2014/main" id="{2A0DC94B-02A5-09E0-06A2-809C430BA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409" y="4776387"/>
            <a:ext cx="102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ack1</a:t>
            </a:r>
          </a:p>
        </p:txBody>
      </p:sp>
      <p:sp>
        <p:nvSpPr>
          <p:cNvPr id="52" name="Text Box 57">
            <a:extLst>
              <a:ext uri="{FF2B5EF4-FFF2-40B4-BE49-F238E27FC236}">
                <a16:creationId xmlns:a16="http://schemas.microsoft.com/office/drawing/2014/main" id="{BFB240B4-17B8-F3A0-4D46-7463E25B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834" y="1901425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53" name="Text Box 58">
            <a:extLst>
              <a:ext uri="{FF2B5EF4-FFF2-40B4-BE49-F238E27FC236}">
                <a16:creationId xmlns:a16="http://schemas.microsoft.com/office/drawing/2014/main" id="{028EFF43-CE46-9792-58D8-60917A5D5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8359" y="2184000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grpSp>
        <p:nvGrpSpPr>
          <p:cNvPr id="54" name="Group 59">
            <a:extLst>
              <a:ext uri="{FF2B5EF4-FFF2-40B4-BE49-F238E27FC236}">
                <a16:creationId xmlns:a16="http://schemas.microsoft.com/office/drawing/2014/main" id="{E756EB15-0D1E-ED2C-A900-185F9E063C1D}"/>
              </a:ext>
            </a:extLst>
          </p:cNvPr>
          <p:cNvGrpSpPr>
            <a:grpSpLocks/>
          </p:cNvGrpSpPr>
          <p:nvPr/>
        </p:nvGrpSpPr>
        <p:grpSpPr bwMode="auto">
          <a:xfrm>
            <a:off x="8057859" y="1971275"/>
            <a:ext cx="1471612" cy="512762"/>
            <a:chOff x="850" y="1159"/>
            <a:chExt cx="927" cy="323"/>
          </a:xfrm>
        </p:grpSpPr>
        <p:sp>
          <p:nvSpPr>
            <p:cNvPr id="55" name="Line 60">
              <a:extLst>
                <a:ext uri="{FF2B5EF4-FFF2-40B4-BE49-F238E27FC236}">
                  <a16:creationId xmlns:a16="http://schemas.microsoft.com/office/drawing/2014/main" id="{8CE6C88B-1313-C96B-08A7-52B6F191D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Text Box 61">
              <a:extLst>
                <a:ext uri="{FF2B5EF4-FFF2-40B4-BE49-F238E27FC236}">
                  <a16:creationId xmlns:a16="http://schemas.microsoft.com/office/drawing/2014/main" id="{F4F099FC-A2A5-EAAB-C481-0CF607575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57" name="Group 62">
            <a:extLst>
              <a:ext uri="{FF2B5EF4-FFF2-40B4-BE49-F238E27FC236}">
                <a16:creationId xmlns:a16="http://schemas.microsoft.com/office/drawing/2014/main" id="{4294C938-AA76-DC46-073E-BEBFD88AF81D}"/>
              </a:ext>
            </a:extLst>
          </p:cNvPr>
          <p:cNvGrpSpPr>
            <a:grpSpLocks/>
          </p:cNvGrpSpPr>
          <p:nvPr/>
        </p:nvGrpSpPr>
        <p:grpSpPr bwMode="auto">
          <a:xfrm>
            <a:off x="8051509" y="4985937"/>
            <a:ext cx="1471612" cy="487363"/>
            <a:chOff x="846" y="2253"/>
            <a:chExt cx="927" cy="307"/>
          </a:xfrm>
        </p:grpSpPr>
        <p:sp>
          <p:nvSpPr>
            <p:cNvPr id="58" name="Line 63">
              <a:extLst>
                <a:ext uri="{FF2B5EF4-FFF2-40B4-BE49-F238E27FC236}">
                  <a16:creationId xmlns:a16="http://schemas.microsoft.com/office/drawing/2014/main" id="{2D465C21-7D85-0141-4538-0AAB65F6E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" name="Text Box 64">
              <a:extLst>
                <a:ext uri="{FF2B5EF4-FFF2-40B4-BE49-F238E27FC236}">
                  <a16:creationId xmlns:a16="http://schemas.microsoft.com/office/drawing/2014/main" id="{99956D54-C60C-EB7A-62A0-62E16848B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60" name="Group 68">
            <a:extLst>
              <a:ext uri="{FF2B5EF4-FFF2-40B4-BE49-F238E27FC236}">
                <a16:creationId xmlns:a16="http://schemas.microsoft.com/office/drawing/2014/main" id="{D28B93C0-D3B1-F63F-A84F-F7B2DC086545}"/>
              </a:ext>
            </a:extLst>
          </p:cNvPr>
          <p:cNvGrpSpPr>
            <a:grpSpLocks/>
          </p:cNvGrpSpPr>
          <p:nvPr/>
        </p:nvGrpSpPr>
        <p:grpSpPr bwMode="auto">
          <a:xfrm>
            <a:off x="8051509" y="4589062"/>
            <a:ext cx="1471612" cy="471488"/>
            <a:chOff x="846" y="2003"/>
            <a:chExt cx="927" cy="297"/>
          </a:xfrm>
        </p:grpSpPr>
        <p:sp>
          <p:nvSpPr>
            <p:cNvPr id="61" name="Line 69">
              <a:extLst>
                <a:ext uri="{FF2B5EF4-FFF2-40B4-BE49-F238E27FC236}">
                  <a16:creationId xmlns:a16="http://schemas.microsoft.com/office/drawing/2014/main" id="{02115A48-9278-5DB7-4CD9-80CE0AFBC1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" name="Text Box 70">
              <a:extLst>
                <a:ext uri="{FF2B5EF4-FFF2-40B4-BE49-F238E27FC236}">
                  <a16:creationId xmlns:a16="http://schemas.microsoft.com/office/drawing/2014/main" id="{3F60C329-27C1-DED5-7C13-0F5FC8842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ack1</a:t>
              </a:r>
            </a:p>
          </p:txBody>
        </p:sp>
      </p:grpSp>
      <p:grpSp>
        <p:nvGrpSpPr>
          <p:cNvPr id="63" name="Group 71">
            <a:extLst>
              <a:ext uri="{FF2B5EF4-FFF2-40B4-BE49-F238E27FC236}">
                <a16:creationId xmlns:a16="http://schemas.microsoft.com/office/drawing/2014/main" id="{5DC1B8D0-E776-0B6E-9C45-DC145D42C1DF}"/>
              </a:ext>
            </a:extLst>
          </p:cNvPr>
          <p:cNvGrpSpPr>
            <a:grpSpLocks/>
          </p:cNvGrpSpPr>
          <p:nvPr/>
        </p:nvGrpSpPr>
        <p:grpSpPr bwMode="auto">
          <a:xfrm>
            <a:off x="8043571" y="2471337"/>
            <a:ext cx="1471613" cy="455613"/>
            <a:chOff x="841" y="1474"/>
            <a:chExt cx="927" cy="287"/>
          </a:xfrm>
        </p:grpSpPr>
        <p:sp>
          <p:nvSpPr>
            <p:cNvPr id="64" name="Line 72">
              <a:extLst>
                <a:ext uri="{FF2B5EF4-FFF2-40B4-BE49-F238E27FC236}">
                  <a16:creationId xmlns:a16="http://schemas.microsoft.com/office/drawing/2014/main" id="{529F8261-C1FD-EF24-280F-7FE845B14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5" name="Text Box 73">
              <a:extLst>
                <a:ext uri="{FF2B5EF4-FFF2-40B4-BE49-F238E27FC236}">
                  <a16:creationId xmlns:a16="http://schemas.microsoft.com/office/drawing/2014/main" id="{4B473CCE-DCAC-0272-9417-8274AEC350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grpSp>
        <p:nvGrpSpPr>
          <p:cNvPr id="66" name="Group 74">
            <a:extLst>
              <a:ext uri="{FF2B5EF4-FFF2-40B4-BE49-F238E27FC236}">
                <a16:creationId xmlns:a16="http://schemas.microsoft.com/office/drawing/2014/main" id="{8E771504-5E52-152C-7BD4-49BDDCCA9960}"/>
              </a:ext>
            </a:extLst>
          </p:cNvPr>
          <p:cNvGrpSpPr>
            <a:grpSpLocks/>
          </p:cNvGrpSpPr>
          <p:nvPr/>
        </p:nvGrpSpPr>
        <p:grpSpPr bwMode="auto">
          <a:xfrm>
            <a:off x="8037221" y="5436787"/>
            <a:ext cx="1471613" cy="466725"/>
            <a:chOff x="837" y="2537"/>
            <a:chExt cx="927" cy="294"/>
          </a:xfrm>
        </p:grpSpPr>
        <p:sp>
          <p:nvSpPr>
            <p:cNvPr id="67" name="Line 75">
              <a:extLst>
                <a:ext uri="{FF2B5EF4-FFF2-40B4-BE49-F238E27FC236}">
                  <a16:creationId xmlns:a16="http://schemas.microsoft.com/office/drawing/2014/main" id="{80F30F92-195C-A8F5-4A9F-C59AF15349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Text Box 76">
              <a:extLst>
                <a:ext uri="{FF2B5EF4-FFF2-40B4-BE49-F238E27FC236}">
                  <a16:creationId xmlns:a16="http://schemas.microsoft.com/office/drawing/2014/main" id="{56DDD967-C281-5CD4-87E8-4D4228493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1" y="2537"/>
              <a:ext cx="3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sp>
        <p:nvSpPr>
          <p:cNvPr id="69" name="Text Box 78">
            <a:extLst>
              <a:ext uri="{FF2B5EF4-FFF2-40B4-BE49-F238E27FC236}">
                <a16:creationId xmlns:a16="http://schemas.microsoft.com/office/drawing/2014/main" id="{0FAE4F0E-DC73-4469-0634-1C6551B3B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884" y="6207345"/>
            <a:ext cx="16716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(b) packet loss</a:t>
            </a:r>
          </a:p>
        </p:txBody>
      </p:sp>
      <p:grpSp>
        <p:nvGrpSpPr>
          <p:cNvPr id="70" name="Group 81">
            <a:extLst>
              <a:ext uri="{FF2B5EF4-FFF2-40B4-BE49-F238E27FC236}">
                <a16:creationId xmlns:a16="http://schemas.microsoft.com/office/drawing/2014/main" id="{F2034BE4-E54E-74D1-B504-9CDAEBD6A54A}"/>
              </a:ext>
            </a:extLst>
          </p:cNvPr>
          <p:cNvGrpSpPr>
            <a:grpSpLocks/>
          </p:cNvGrpSpPr>
          <p:nvPr/>
        </p:nvGrpSpPr>
        <p:grpSpPr bwMode="auto">
          <a:xfrm>
            <a:off x="8065796" y="2845987"/>
            <a:ext cx="1157288" cy="738188"/>
            <a:chOff x="3726" y="1687"/>
            <a:chExt cx="729" cy="465"/>
          </a:xfrm>
        </p:grpSpPr>
        <p:sp>
          <p:nvSpPr>
            <p:cNvPr id="71" name="Line 66">
              <a:extLst>
                <a:ext uri="{FF2B5EF4-FFF2-40B4-BE49-F238E27FC236}">
                  <a16:creationId xmlns:a16="http://schemas.microsoft.com/office/drawing/2014/main" id="{463409B9-A572-BCD4-2671-19FCF0DF90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6" y="1780"/>
              <a:ext cx="548" cy="14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2" name="Text Box 67">
              <a:extLst>
                <a:ext uri="{FF2B5EF4-FFF2-40B4-BE49-F238E27FC236}">
                  <a16:creationId xmlns:a16="http://schemas.microsoft.com/office/drawing/2014/main" id="{574162C9-4555-D0A4-F155-5489C1400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5" y="1687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  <p:sp>
          <p:nvSpPr>
            <p:cNvPr id="73" name="Text Box 79">
              <a:extLst>
                <a:ext uri="{FF2B5EF4-FFF2-40B4-BE49-F238E27FC236}">
                  <a16:creationId xmlns:a16="http://schemas.microsoft.com/office/drawing/2014/main" id="{F8DB3F65-62C7-216D-DF4D-0202801D23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5" y="1808"/>
              <a:ext cx="2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74" name="Text Box 80">
              <a:extLst>
                <a:ext uri="{FF2B5EF4-FFF2-40B4-BE49-F238E27FC236}">
                  <a16:creationId xmlns:a16="http://schemas.microsoft.com/office/drawing/2014/main" id="{2E8D3906-4619-9DD6-3DC2-C30202BA0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6" y="1940"/>
              <a:ext cx="32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loss</a:t>
              </a:r>
            </a:p>
          </p:txBody>
        </p:sp>
      </p:grpSp>
      <p:grpSp>
        <p:nvGrpSpPr>
          <p:cNvPr id="75" name="Group 86">
            <a:extLst>
              <a:ext uri="{FF2B5EF4-FFF2-40B4-BE49-F238E27FC236}">
                <a16:creationId xmlns:a16="http://schemas.microsoft.com/office/drawing/2014/main" id="{6B5FC713-FE30-2D13-A25E-EBC53C1C7D37}"/>
              </a:ext>
            </a:extLst>
          </p:cNvPr>
          <p:cNvGrpSpPr>
            <a:grpSpLocks/>
          </p:cNvGrpSpPr>
          <p:nvPr/>
        </p:nvGrpSpPr>
        <p:grpSpPr bwMode="auto">
          <a:xfrm>
            <a:off x="7946734" y="3149200"/>
            <a:ext cx="122237" cy="1033462"/>
            <a:chOff x="3651" y="1878"/>
            <a:chExt cx="78" cy="963"/>
          </a:xfrm>
        </p:grpSpPr>
        <p:sp>
          <p:nvSpPr>
            <p:cNvPr id="76" name="Line 82">
              <a:extLst>
                <a:ext uri="{FF2B5EF4-FFF2-40B4-BE49-F238E27FC236}">
                  <a16:creationId xmlns:a16="http://schemas.microsoft.com/office/drawing/2014/main" id="{EFBFA96E-9E4F-469F-1F59-8BD41E161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7" name="Line 84">
              <a:extLst>
                <a:ext uri="{FF2B5EF4-FFF2-40B4-BE49-F238E27FC236}">
                  <a16:creationId xmlns:a16="http://schemas.microsoft.com/office/drawing/2014/main" id="{9CD7CAFF-BDE1-AD79-2A4C-5FF67C92B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8" name="Line 85">
              <a:extLst>
                <a:ext uri="{FF2B5EF4-FFF2-40B4-BE49-F238E27FC236}">
                  <a16:creationId xmlns:a16="http://schemas.microsoft.com/office/drawing/2014/main" id="{7B400B84-2B26-44B3-55A2-CE7DFF5F9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79" name="Group 88">
            <a:extLst>
              <a:ext uri="{FF2B5EF4-FFF2-40B4-BE49-F238E27FC236}">
                <a16:creationId xmlns:a16="http://schemas.microsoft.com/office/drawing/2014/main" id="{7183A1FB-96A3-F8A3-3BCB-C41F7438A6B3}"/>
              </a:ext>
            </a:extLst>
          </p:cNvPr>
          <p:cNvGrpSpPr>
            <a:grpSpLocks/>
          </p:cNvGrpSpPr>
          <p:nvPr/>
        </p:nvGrpSpPr>
        <p:grpSpPr bwMode="auto">
          <a:xfrm>
            <a:off x="8075321" y="4138212"/>
            <a:ext cx="1471613" cy="504825"/>
            <a:chOff x="855" y="1710"/>
            <a:chExt cx="927" cy="318"/>
          </a:xfrm>
        </p:grpSpPr>
        <p:sp>
          <p:nvSpPr>
            <p:cNvPr id="80" name="Line 89">
              <a:extLst>
                <a:ext uri="{FF2B5EF4-FFF2-40B4-BE49-F238E27FC236}">
                  <a16:creationId xmlns:a16="http://schemas.microsoft.com/office/drawing/2014/main" id="{FC08336D-C7B5-D2B3-B3A9-B02BC9E802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1" name="Text Box 90">
              <a:extLst>
                <a:ext uri="{FF2B5EF4-FFF2-40B4-BE49-F238E27FC236}">
                  <a16:creationId xmlns:a16="http://schemas.microsoft.com/office/drawing/2014/main" id="{A3E24406-1CD8-E5A7-5DA4-EBE49D75C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grpSp>
        <p:nvGrpSpPr>
          <p:cNvPr id="82" name="Group 92">
            <a:extLst>
              <a:ext uri="{FF2B5EF4-FFF2-40B4-BE49-F238E27FC236}">
                <a16:creationId xmlns:a16="http://schemas.microsoft.com/office/drawing/2014/main" id="{64D65D78-2D71-7747-3855-F2AD159C5EE8}"/>
              </a:ext>
            </a:extLst>
          </p:cNvPr>
          <p:cNvGrpSpPr>
            <a:grpSpLocks/>
          </p:cNvGrpSpPr>
          <p:nvPr/>
        </p:nvGrpSpPr>
        <p:grpSpPr bwMode="auto">
          <a:xfrm>
            <a:off x="6643396" y="3761975"/>
            <a:ext cx="1377950" cy="731837"/>
            <a:chOff x="2802" y="2348"/>
            <a:chExt cx="868" cy="461"/>
          </a:xfrm>
        </p:grpSpPr>
        <p:pic>
          <p:nvPicPr>
            <p:cNvPr id="83" name="Picture 87" descr="alarm_clock_ringing">
              <a:extLst>
                <a:ext uri="{FF2B5EF4-FFF2-40B4-BE49-F238E27FC236}">
                  <a16:creationId xmlns:a16="http://schemas.microsoft.com/office/drawing/2014/main" id="{A2C581EC-8540-FC89-54C7-FFB361423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Text Box 91">
              <a:extLst>
                <a:ext uri="{FF2B5EF4-FFF2-40B4-BE49-F238E27FC236}">
                  <a16:creationId xmlns:a16="http://schemas.microsoft.com/office/drawing/2014/main" id="{CB96E6B2-7174-6829-6043-3A7528D5D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491"/>
              <a:ext cx="868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resend pkt1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66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19" grpId="0"/>
      <p:bldP spid="44" grpId="0"/>
      <p:bldP spid="45" grpId="0"/>
      <p:bldP spid="46" grpId="0"/>
      <p:bldP spid="48" grpId="0"/>
      <p:bldP spid="49" grpId="0"/>
      <p:bldP spid="50" grpId="0"/>
      <p:bldP spid="5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45A5A-65A4-14BD-3B2A-043CDF85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CC316-8C5E-569A-D40C-E163FD615AE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E6F0E3-6705-00AA-83EA-8444313ADA6C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rdt3.0 in action: stop-and-wait protocol operation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97733-DA97-3F2B-90F0-298A1E0E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D7B2A3-EF6B-1718-7835-3CD8ED09D82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1206CE-63F5-EEF5-2E43-4C6D23C0274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7CF4E6-3E78-DBAE-349E-2D6933FDCDC6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5BFDD5F2-AC07-EA33-87D2-130B938D3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470" y="3183960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pkt1</a:t>
            </a:r>
          </a:p>
        </p:txBody>
      </p:sp>
      <p:sp>
        <p:nvSpPr>
          <p:cNvPr id="85" name="Text Box 9">
            <a:extLst>
              <a:ext uri="{FF2B5EF4-FFF2-40B4-BE49-F238E27FC236}">
                <a16:creationId xmlns:a16="http://schemas.microsoft.com/office/drawing/2014/main" id="{05977FC7-D558-7C09-5069-D8B855986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470" y="3409385"/>
            <a:ext cx="119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ack1</a:t>
            </a:r>
          </a:p>
        </p:txBody>
      </p:sp>
      <p:sp>
        <p:nvSpPr>
          <p:cNvPr id="86" name="Text Box 14">
            <a:extLst>
              <a:ext uri="{FF2B5EF4-FFF2-40B4-BE49-F238E27FC236}">
                <a16:creationId xmlns:a16="http://schemas.microsoft.com/office/drawing/2014/main" id="{EA600465-6C7B-B8BE-0605-41ADDCA23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9420" y="4600010"/>
            <a:ext cx="1568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(detect duplicate)</a:t>
            </a:r>
          </a:p>
        </p:txBody>
      </p:sp>
      <p:grpSp>
        <p:nvGrpSpPr>
          <p:cNvPr id="87" name="Group 23">
            <a:extLst>
              <a:ext uri="{FF2B5EF4-FFF2-40B4-BE49-F238E27FC236}">
                <a16:creationId xmlns:a16="http://schemas.microsoft.com/office/drawing/2014/main" id="{5F7021CA-7ECF-FC68-2DBC-80219D4224EC}"/>
              </a:ext>
            </a:extLst>
          </p:cNvPr>
          <p:cNvGrpSpPr>
            <a:grpSpLocks/>
          </p:cNvGrpSpPr>
          <p:nvPr/>
        </p:nvGrpSpPr>
        <p:grpSpPr bwMode="auto">
          <a:xfrm>
            <a:off x="2340033" y="2956947"/>
            <a:ext cx="1471612" cy="504825"/>
            <a:chOff x="855" y="1710"/>
            <a:chExt cx="927" cy="318"/>
          </a:xfrm>
        </p:grpSpPr>
        <p:sp>
          <p:nvSpPr>
            <p:cNvPr id="88" name="Line 24">
              <a:extLst>
                <a:ext uri="{FF2B5EF4-FFF2-40B4-BE49-F238E27FC236}">
                  <a16:creationId xmlns:a16="http://schemas.microsoft.com/office/drawing/2014/main" id="{403C3C38-9908-0B14-B1AD-178097FF1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Text Box 25">
              <a:extLst>
                <a:ext uri="{FF2B5EF4-FFF2-40B4-BE49-F238E27FC236}">
                  <a16:creationId xmlns:a16="http://schemas.microsoft.com/office/drawing/2014/main" id="{0396D9D4-ADE9-6544-4052-D48E27D4C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sp>
        <p:nvSpPr>
          <p:cNvPr id="90" name="Text Box 36">
            <a:extLst>
              <a:ext uri="{FF2B5EF4-FFF2-40B4-BE49-F238E27FC236}">
                <a16:creationId xmlns:a16="http://schemas.microsoft.com/office/drawing/2014/main" id="{F567F5E3-B8BA-B3A3-BC63-564CA0464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2608" y="1575822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91" name="Text Box 37">
            <a:extLst>
              <a:ext uri="{FF2B5EF4-FFF2-40B4-BE49-F238E27FC236}">
                <a16:creationId xmlns:a16="http://schemas.microsoft.com/office/drawing/2014/main" id="{EA2E9215-8CE8-1AB8-3847-31AD7001C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95" y="1571060"/>
            <a:ext cx="1071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92" name="Text Box 38">
            <a:extLst>
              <a:ext uri="{FF2B5EF4-FFF2-40B4-BE49-F238E27FC236}">
                <a16:creationId xmlns:a16="http://schemas.microsoft.com/office/drawing/2014/main" id="{24398007-9331-3504-10BB-51B324AF3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295" y="4331722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pkt1</a:t>
            </a:r>
          </a:p>
        </p:txBody>
      </p:sp>
      <p:sp>
        <p:nvSpPr>
          <p:cNvPr id="93" name="Text Box 39">
            <a:extLst>
              <a:ext uri="{FF2B5EF4-FFF2-40B4-BE49-F238E27FC236}">
                <a16:creationId xmlns:a16="http://schemas.microsoft.com/office/drawing/2014/main" id="{6ECFA7C2-4E55-49EE-A678-59BAD454D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2120" y="5328672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sp>
        <p:nvSpPr>
          <p:cNvPr id="94" name="Text Box 40">
            <a:extLst>
              <a:ext uri="{FF2B5EF4-FFF2-40B4-BE49-F238E27FC236}">
                <a16:creationId xmlns:a16="http://schemas.microsoft.com/office/drawing/2014/main" id="{0276742D-BF81-D66A-6FCB-EE96D782D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945" y="2509272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95" name="Text Box 41">
            <a:extLst>
              <a:ext uri="{FF2B5EF4-FFF2-40B4-BE49-F238E27FC236}">
                <a16:creationId xmlns:a16="http://schemas.microsoft.com/office/drawing/2014/main" id="{0C6452C0-DAB2-C34B-1172-CB0A107A8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995" y="4753997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ack1</a:t>
            </a:r>
          </a:p>
        </p:txBody>
      </p:sp>
      <p:sp>
        <p:nvSpPr>
          <p:cNvPr id="96" name="Text Box 42">
            <a:extLst>
              <a:ext uri="{FF2B5EF4-FFF2-40B4-BE49-F238E27FC236}">
                <a16:creationId xmlns:a16="http://schemas.microsoft.com/office/drawing/2014/main" id="{83E6B717-DF46-0A8C-3F62-06C90A7C0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70" y="5523935"/>
            <a:ext cx="119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97" name="Text Box 43">
            <a:extLst>
              <a:ext uri="{FF2B5EF4-FFF2-40B4-BE49-F238E27FC236}">
                <a16:creationId xmlns:a16="http://schemas.microsoft.com/office/drawing/2014/main" id="{7032AD82-550D-8BC1-B28F-E98677814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170" y="2758510"/>
            <a:ext cx="102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ack0</a:t>
            </a:r>
          </a:p>
        </p:txBody>
      </p:sp>
      <p:sp>
        <p:nvSpPr>
          <p:cNvPr id="98" name="Text Box 44">
            <a:extLst>
              <a:ext uri="{FF2B5EF4-FFF2-40B4-BE49-F238E27FC236}">
                <a16:creationId xmlns:a16="http://schemas.microsoft.com/office/drawing/2014/main" id="{FD06FB1F-BFA6-6F82-54B7-D0F599102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595" y="5130235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99" name="Text Box 45">
            <a:extLst>
              <a:ext uri="{FF2B5EF4-FFF2-40B4-BE49-F238E27FC236}">
                <a16:creationId xmlns:a16="http://schemas.microsoft.com/office/drawing/2014/main" id="{1E188C07-E061-02C0-0CBA-85618E21D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595" y="2977585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pkt1</a:t>
            </a:r>
          </a:p>
        </p:txBody>
      </p:sp>
      <p:sp>
        <p:nvSpPr>
          <p:cNvPr id="100" name="Text Box 46">
            <a:extLst>
              <a:ext uri="{FF2B5EF4-FFF2-40B4-BE49-F238E27FC236}">
                <a16:creationId xmlns:a16="http://schemas.microsoft.com/office/drawing/2014/main" id="{3DE5CD45-5AA7-73B1-FA30-F61A5465A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58" y="4890522"/>
            <a:ext cx="102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ack1</a:t>
            </a:r>
          </a:p>
        </p:txBody>
      </p:sp>
      <p:sp>
        <p:nvSpPr>
          <p:cNvPr id="101" name="Text Box 47">
            <a:extLst>
              <a:ext uri="{FF2B5EF4-FFF2-40B4-BE49-F238E27FC236}">
                <a16:creationId xmlns:a16="http://schemas.microsoft.com/office/drawing/2014/main" id="{6F0904D4-B7A4-27E5-C7DE-7A32A5B9F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483" y="2015560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102" name="Text Box 48">
            <a:extLst>
              <a:ext uri="{FF2B5EF4-FFF2-40B4-BE49-F238E27FC236}">
                <a16:creationId xmlns:a16="http://schemas.microsoft.com/office/drawing/2014/main" id="{AADD041A-D19E-A0AB-4FDF-39644089B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008" y="2298135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grpSp>
        <p:nvGrpSpPr>
          <p:cNvPr id="103" name="Group 49">
            <a:extLst>
              <a:ext uri="{FF2B5EF4-FFF2-40B4-BE49-F238E27FC236}">
                <a16:creationId xmlns:a16="http://schemas.microsoft.com/office/drawing/2014/main" id="{3CA0B86E-CBD8-FC6D-5A81-F247FD198CEE}"/>
              </a:ext>
            </a:extLst>
          </p:cNvPr>
          <p:cNvGrpSpPr>
            <a:grpSpLocks/>
          </p:cNvGrpSpPr>
          <p:nvPr/>
        </p:nvGrpSpPr>
        <p:grpSpPr bwMode="auto">
          <a:xfrm>
            <a:off x="2330508" y="2085410"/>
            <a:ext cx="1471612" cy="512762"/>
            <a:chOff x="850" y="1159"/>
            <a:chExt cx="927" cy="323"/>
          </a:xfrm>
        </p:grpSpPr>
        <p:sp>
          <p:nvSpPr>
            <p:cNvPr id="104" name="Line 50">
              <a:extLst>
                <a:ext uri="{FF2B5EF4-FFF2-40B4-BE49-F238E27FC236}">
                  <a16:creationId xmlns:a16="http://schemas.microsoft.com/office/drawing/2014/main" id="{E2DE20E1-022A-1840-7B0F-317C94D78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5" name="Text Box 51">
              <a:extLst>
                <a:ext uri="{FF2B5EF4-FFF2-40B4-BE49-F238E27FC236}">
                  <a16:creationId xmlns:a16="http://schemas.microsoft.com/office/drawing/2014/main" id="{6310A599-3815-E4EC-742F-C3477D8EC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106" name="Group 52">
            <a:extLst>
              <a:ext uri="{FF2B5EF4-FFF2-40B4-BE49-F238E27FC236}">
                <a16:creationId xmlns:a16="http://schemas.microsoft.com/office/drawing/2014/main" id="{B1AF1E9F-AE9F-202B-42D9-C0ABD4F251C9}"/>
              </a:ext>
            </a:extLst>
          </p:cNvPr>
          <p:cNvGrpSpPr>
            <a:grpSpLocks/>
          </p:cNvGrpSpPr>
          <p:nvPr/>
        </p:nvGrpSpPr>
        <p:grpSpPr bwMode="auto">
          <a:xfrm>
            <a:off x="2324158" y="5100072"/>
            <a:ext cx="1471612" cy="487363"/>
            <a:chOff x="846" y="2253"/>
            <a:chExt cx="927" cy="307"/>
          </a:xfrm>
        </p:grpSpPr>
        <p:sp>
          <p:nvSpPr>
            <p:cNvPr id="107" name="Line 53">
              <a:extLst>
                <a:ext uri="{FF2B5EF4-FFF2-40B4-BE49-F238E27FC236}">
                  <a16:creationId xmlns:a16="http://schemas.microsoft.com/office/drawing/2014/main" id="{8456B335-5986-B0A9-DD82-9CEE954B8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8" name="Text Box 54">
              <a:extLst>
                <a:ext uri="{FF2B5EF4-FFF2-40B4-BE49-F238E27FC236}">
                  <a16:creationId xmlns:a16="http://schemas.microsoft.com/office/drawing/2014/main" id="{DA17C6AF-2A3F-2765-7A3E-1E2CB39697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109" name="Group 55">
            <a:extLst>
              <a:ext uri="{FF2B5EF4-FFF2-40B4-BE49-F238E27FC236}">
                <a16:creationId xmlns:a16="http://schemas.microsoft.com/office/drawing/2014/main" id="{BFA52CAF-C521-68D2-EBC1-9C44C4C7E5F7}"/>
              </a:ext>
            </a:extLst>
          </p:cNvPr>
          <p:cNvGrpSpPr>
            <a:grpSpLocks/>
          </p:cNvGrpSpPr>
          <p:nvPr/>
        </p:nvGrpSpPr>
        <p:grpSpPr bwMode="auto">
          <a:xfrm>
            <a:off x="2324158" y="4703197"/>
            <a:ext cx="1471612" cy="471488"/>
            <a:chOff x="846" y="2003"/>
            <a:chExt cx="927" cy="297"/>
          </a:xfrm>
        </p:grpSpPr>
        <p:sp>
          <p:nvSpPr>
            <p:cNvPr id="110" name="Line 56">
              <a:extLst>
                <a:ext uri="{FF2B5EF4-FFF2-40B4-BE49-F238E27FC236}">
                  <a16:creationId xmlns:a16="http://schemas.microsoft.com/office/drawing/2014/main" id="{FEBA2A32-958F-0CCD-7377-F1C5492BA9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Text Box 57">
              <a:extLst>
                <a:ext uri="{FF2B5EF4-FFF2-40B4-BE49-F238E27FC236}">
                  <a16:creationId xmlns:a16="http://schemas.microsoft.com/office/drawing/2014/main" id="{F0F5C3B4-82ED-2847-EF09-52E93FF51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ack1</a:t>
              </a:r>
            </a:p>
          </p:txBody>
        </p:sp>
      </p:grpSp>
      <p:grpSp>
        <p:nvGrpSpPr>
          <p:cNvPr id="112" name="Group 58">
            <a:extLst>
              <a:ext uri="{FF2B5EF4-FFF2-40B4-BE49-F238E27FC236}">
                <a16:creationId xmlns:a16="http://schemas.microsoft.com/office/drawing/2014/main" id="{D4ED9072-7110-8CDE-B404-6F64C512DF92}"/>
              </a:ext>
            </a:extLst>
          </p:cNvPr>
          <p:cNvGrpSpPr>
            <a:grpSpLocks/>
          </p:cNvGrpSpPr>
          <p:nvPr/>
        </p:nvGrpSpPr>
        <p:grpSpPr bwMode="auto">
          <a:xfrm>
            <a:off x="2316220" y="2585472"/>
            <a:ext cx="1471613" cy="455613"/>
            <a:chOff x="841" y="1474"/>
            <a:chExt cx="927" cy="287"/>
          </a:xfrm>
        </p:grpSpPr>
        <p:sp>
          <p:nvSpPr>
            <p:cNvPr id="113" name="Line 59">
              <a:extLst>
                <a:ext uri="{FF2B5EF4-FFF2-40B4-BE49-F238E27FC236}">
                  <a16:creationId xmlns:a16="http://schemas.microsoft.com/office/drawing/2014/main" id="{AC97BC74-B1F0-1B72-1D92-EC8A362FF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Text Box 60">
              <a:extLst>
                <a:ext uri="{FF2B5EF4-FFF2-40B4-BE49-F238E27FC236}">
                  <a16:creationId xmlns:a16="http://schemas.microsoft.com/office/drawing/2014/main" id="{B21ACEF6-7B6A-F4F5-5FFC-AF54B0865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grpSp>
        <p:nvGrpSpPr>
          <p:cNvPr id="115" name="Group 61">
            <a:extLst>
              <a:ext uri="{FF2B5EF4-FFF2-40B4-BE49-F238E27FC236}">
                <a16:creationId xmlns:a16="http://schemas.microsoft.com/office/drawing/2014/main" id="{B980BA33-8712-0EDE-DE03-AFF0752DE7D5}"/>
              </a:ext>
            </a:extLst>
          </p:cNvPr>
          <p:cNvGrpSpPr>
            <a:grpSpLocks/>
          </p:cNvGrpSpPr>
          <p:nvPr/>
        </p:nvGrpSpPr>
        <p:grpSpPr bwMode="auto">
          <a:xfrm>
            <a:off x="2309870" y="5555685"/>
            <a:ext cx="1471613" cy="461962"/>
            <a:chOff x="837" y="2540"/>
            <a:chExt cx="927" cy="291"/>
          </a:xfrm>
        </p:grpSpPr>
        <p:sp>
          <p:nvSpPr>
            <p:cNvPr id="116" name="Line 62">
              <a:extLst>
                <a:ext uri="{FF2B5EF4-FFF2-40B4-BE49-F238E27FC236}">
                  <a16:creationId xmlns:a16="http://schemas.microsoft.com/office/drawing/2014/main" id="{F6408A7D-FB48-A24C-2974-8C64994CE5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Text Box 63">
              <a:extLst>
                <a:ext uri="{FF2B5EF4-FFF2-40B4-BE49-F238E27FC236}">
                  <a16:creationId xmlns:a16="http://schemas.microsoft.com/office/drawing/2014/main" id="{CB35F18F-973B-C6D9-EE8D-976ACC896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6" y="2540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sp>
        <p:nvSpPr>
          <p:cNvPr id="118" name="Text Box 64">
            <a:extLst>
              <a:ext uri="{FF2B5EF4-FFF2-40B4-BE49-F238E27FC236}">
                <a16:creationId xmlns:a16="http://schemas.microsoft.com/office/drawing/2014/main" id="{88AA174C-44AF-02B3-F5EF-1FF5C2EF9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58" y="6268472"/>
            <a:ext cx="1393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(c) ACK loss</a:t>
            </a:r>
          </a:p>
        </p:txBody>
      </p:sp>
      <p:grpSp>
        <p:nvGrpSpPr>
          <p:cNvPr id="119" name="Group 81">
            <a:extLst>
              <a:ext uri="{FF2B5EF4-FFF2-40B4-BE49-F238E27FC236}">
                <a16:creationId xmlns:a16="http://schemas.microsoft.com/office/drawing/2014/main" id="{9CD48B2E-F758-E4BE-DBCD-D4259D6900F7}"/>
              </a:ext>
            </a:extLst>
          </p:cNvPr>
          <p:cNvGrpSpPr>
            <a:grpSpLocks/>
          </p:cNvGrpSpPr>
          <p:nvPr/>
        </p:nvGrpSpPr>
        <p:grpSpPr bwMode="auto">
          <a:xfrm>
            <a:off x="2595620" y="3356997"/>
            <a:ext cx="1212850" cy="719138"/>
            <a:chOff x="1324" y="1931"/>
            <a:chExt cx="764" cy="453"/>
          </a:xfrm>
        </p:grpSpPr>
        <p:sp>
          <p:nvSpPr>
            <p:cNvPr id="120" name="Line 27">
              <a:extLst>
                <a:ext uri="{FF2B5EF4-FFF2-40B4-BE49-F238E27FC236}">
                  <a16:creationId xmlns:a16="http://schemas.microsoft.com/office/drawing/2014/main" id="{DE1C8CCC-041F-43AA-FF96-902B43626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4" y="2031"/>
              <a:ext cx="574" cy="13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1" name="Text Box 28">
              <a:extLst>
                <a:ext uri="{FF2B5EF4-FFF2-40B4-BE49-F238E27FC236}">
                  <a16:creationId xmlns:a16="http://schemas.microsoft.com/office/drawing/2014/main" id="{DDA18FC1-D69D-CD21-BA7C-7A47811CCE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" y="1931"/>
              <a:ext cx="3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ack1</a:t>
              </a:r>
            </a:p>
          </p:txBody>
        </p:sp>
        <p:sp>
          <p:nvSpPr>
            <p:cNvPr id="122" name="Text Box 68">
              <a:extLst>
                <a:ext uri="{FF2B5EF4-FFF2-40B4-BE49-F238E27FC236}">
                  <a16:creationId xmlns:a16="http://schemas.microsoft.com/office/drawing/2014/main" id="{DACD6241-CAFE-2FA5-86EB-605429009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040"/>
              <a:ext cx="2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123" name="Text Box 69">
              <a:extLst>
                <a:ext uri="{FF2B5EF4-FFF2-40B4-BE49-F238E27FC236}">
                  <a16:creationId xmlns:a16="http://schemas.microsoft.com/office/drawing/2014/main" id="{59D86443-0A22-AD23-F974-752A740723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4" y="2172"/>
              <a:ext cx="32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loss</a:t>
              </a:r>
            </a:p>
          </p:txBody>
        </p:sp>
      </p:grpSp>
      <p:grpSp>
        <p:nvGrpSpPr>
          <p:cNvPr id="124" name="Group 70">
            <a:extLst>
              <a:ext uri="{FF2B5EF4-FFF2-40B4-BE49-F238E27FC236}">
                <a16:creationId xmlns:a16="http://schemas.microsoft.com/office/drawing/2014/main" id="{7995128A-2F35-120B-D66A-CBE4C88981D7}"/>
              </a:ext>
            </a:extLst>
          </p:cNvPr>
          <p:cNvGrpSpPr>
            <a:grpSpLocks/>
          </p:cNvGrpSpPr>
          <p:nvPr/>
        </p:nvGrpSpPr>
        <p:grpSpPr bwMode="auto">
          <a:xfrm>
            <a:off x="2219383" y="3263335"/>
            <a:ext cx="122237" cy="1033462"/>
            <a:chOff x="3651" y="1878"/>
            <a:chExt cx="78" cy="963"/>
          </a:xfrm>
        </p:grpSpPr>
        <p:sp>
          <p:nvSpPr>
            <p:cNvPr id="125" name="Line 71">
              <a:extLst>
                <a:ext uri="{FF2B5EF4-FFF2-40B4-BE49-F238E27FC236}">
                  <a16:creationId xmlns:a16="http://schemas.microsoft.com/office/drawing/2014/main" id="{B2C3246E-2098-4B71-63EA-A2C231AAAB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Line 72">
              <a:extLst>
                <a:ext uri="{FF2B5EF4-FFF2-40B4-BE49-F238E27FC236}">
                  <a16:creationId xmlns:a16="http://schemas.microsoft.com/office/drawing/2014/main" id="{DFBC8607-2831-CA02-4B34-825D5534B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Line 73">
              <a:extLst>
                <a:ext uri="{FF2B5EF4-FFF2-40B4-BE49-F238E27FC236}">
                  <a16:creationId xmlns:a16="http://schemas.microsoft.com/office/drawing/2014/main" id="{1311909B-54A3-A784-636D-DE6591D0F9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8" name="Group 74">
            <a:extLst>
              <a:ext uri="{FF2B5EF4-FFF2-40B4-BE49-F238E27FC236}">
                <a16:creationId xmlns:a16="http://schemas.microsoft.com/office/drawing/2014/main" id="{CC804685-245E-1799-44D9-EB63AE1C9434}"/>
              </a:ext>
            </a:extLst>
          </p:cNvPr>
          <p:cNvGrpSpPr>
            <a:grpSpLocks/>
          </p:cNvGrpSpPr>
          <p:nvPr/>
        </p:nvGrpSpPr>
        <p:grpSpPr bwMode="auto">
          <a:xfrm>
            <a:off x="2347970" y="4252347"/>
            <a:ext cx="1471613" cy="504825"/>
            <a:chOff x="855" y="1710"/>
            <a:chExt cx="927" cy="318"/>
          </a:xfrm>
        </p:grpSpPr>
        <p:sp>
          <p:nvSpPr>
            <p:cNvPr id="129" name="Line 75">
              <a:extLst>
                <a:ext uri="{FF2B5EF4-FFF2-40B4-BE49-F238E27FC236}">
                  <a16:creationId xmlns:a16="http://schemas.microsoft.com/office/drawing/2014/main" id="{8BE741E3-5A23-C51A-349E-1795DE740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76">
              <a:extLst>
                <a:ext uri="{FF2B5EF4-FFF2-40B4-BE49-F238E27FC236}">
                  <a16:creationId xmlns:a16="http://schemas.microsoft.com/office/drawing/2014/main" id="{2EEB7885-FF23-EA1F-E77C-586CE8DB9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grpSp>
        <p:nvGrpSpPr>
          <p:cNvPr id="131" name="Group 77">
            <a:extLst>
              <a:ext uri="{FF2B5EF4-FFF2-40B4-BE49-F238E27FC236}">
                <a16:creationId xmlns:a16="http://schemas.microsoft.com/office/drawing/2014/main" id="{A66A5B14-70CE-00F3-8FF1-FE84C04AD18C}"/>
              </a:ext>
            </a:extLst>
          </p:cNvPr>
          <p:cNvGrpSpPr>
            <a:grpSpLocks/>
          </p:cNvGrpSpPr>
          <p:nvPr/>
        </p:nvGrpSpPr>
        <p:grpSpPr bwMode="auto">
          <a:xfrm>
            <a:off x="916045" y="3876110"/>
            <a:ext cx="1377950" cy="731837"/>
            <a:chOff x="2802" y="2348"/>
            <a:chExt cx="868" cy="461"/>
          </a:xfrm>
        </p:grpSpPr>
        <p:pic>
          <p:nvPicPr>
            <p:cNvPr id="132" name="Picture 78" descr="alarm_clock_ringing">
              <a:extLst>
                <a:ext uri="{FF2B5EF4-FFF2-40B4-BE49-F238E27FC236}">
                  <a16:creationId xmlns:a16="http://schemas.microsoft.com/office/drawing/2014/main" id="{1F118276-0C39-2CC3-3EC0-C15C7F4BE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Text Box 79">
              <a:extLst>
                <a:ext uri="{FF2B5EF4-FFF2-40B4-BE49-F238E27FC236}">
                  <a16:creationId xmlns:a16="http://schemas.microsoft.com/office/drawing/2014/main" id="{E08B9C64-9D9D-A22A-A767-E3728CC87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491"/>
              <a:ext cx="868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resend pkt1</a:t>
              </a:r>
            </a:p>
          </p:txBody>
        </p:sp>
      </p:grpSp>
      <p:sp>
        <p:nvSpPr>
          <p:cNvPr id="134" name="Text Box 82">
            <a:extLst>
              <a:ext uri="{FF2B5EF4-FFF2-40B4-BE49-F238E27FC236}">
                <a16:creationId xmlns:a16="http://schemas.microsoft.com/office/drawing/2014/main" id="{DB137DA9-94F2-92F1-CFE3-8C6197B0D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2400" y="2712472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pkt1</a:t>
            </a:r>
          </a:p>
        </p:txBody>
      </p:sp>
      <p:sp>
        <p:nvSpPr>
          <p:cNvPr id="135" name="Text Box 83">
            <a:extLst>
              <a:ext uri="{FF2B5EF4-FFF2-40B4-BE49-F238E27FC236}">
                <a16:creationId xmlns:a16="http://schemas.microsoft.com/office/drawing/2014/main" id="{6FE2EA72-4FBC-E227-808F-1F80856A1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2400" y="2937897"/>
            <a:ext cx="1196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ack1</a:t>
            </a:r>
          </a:p>
        </p:txBody>
      </p:sp>
      <p:sp>
        <p:nvSpPr>
          <p:cNvPr id="136" name="Text Box 84">
            <a:extLst>
              <a:ext uri="{FF2B5EF4-FFF2-40B4-BE49-F238E27FC236}">
                <a16:creationId xmlns:a16="http://schemas.microsoft.com/office/drawing/2014/main" id="{06413AEF-600A-506E-C71E-55F09C464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2963" y="4234128"/>
            <a:ext cx="1568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(detect duplicate)</a:t>
            </a:r>
          </a:p>
        </p:txBody>
      </p:sp>
      <p:grpSp>
        <p:nvGrpSpPr>
          <p:cNvPr id="137" name="Group 85">
            <a:extLst>
              <a:ext uri="{FF2B5EF4-FFF2-40B4-BE49-F238E27FC236}">
                <a16:creationId xmlns:a16="http://schemas.microsoft.com/office/drawing/2014/main" id="{B26137D4-CBA1-C58D-DFCB-391CFD14CF0D}"/>
              </a:ext>
            </a:extLst>
          </p:cNvPr>
          <p:cNvGrpSpPr>
            <a:grpSpLocks/>
          </p:cNvGrpSpPr>
          <p:nvPr/>
        </p:nvGrpSpPr>
        <p:grpSpPr bwMode="auto">
          <a:xfrm>
            <a:off x="8023963" y="2585476"/>
            <a:ext cx="1471612" cy="404813"/>
            <a:chOff x="855" y="1773"/>
            <a:chExt cx="927" cy="255"/>
          </a:xfrm>
        </p:grpSpPr>
        <p:sp>
          <p:nvSpPr>
            <p:cNvPr id="138" name="Line 86">
              <a:extLst>
                <a:ext uri="{FF2B5EF4-FFF2-40B4-BE49-F238E27FC236}">
                  <a16:creationId xmlns:a16="http://schemas.microsoft.com/office/drawing/2014/main" id="{8926B850-295A-CF4D-B40D-14F934285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9" name="Text Box 87">
              <a:extLst>
                <a:ext uri="{FF2B5EF4-FFF2-40B4-BE49-F238E27FC236}">
                  <a16:creationId xmlns:a16="http://schemas.microsoft.com/office/drawing/2014/main" id="{D3E817D3-6853-6842-5B9E-349D339A2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1773"/>
              <a:ext cx="35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sp>
        <p:nvSpPr>
          <p:cNvPr id="140" name="Text Box 88">
            <a:extLst>
              <a:ext uri="{FF2B5EF4-FFF2-40B4-BE49-F238E27FC236}">
                <a16:creationId xmlns:a16="http://schemas.microsoft.com/office/drawing/2014/main" id="{7B7EEE30-4195-C676-35C3-5830BB921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6538" y="1160780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141" name="Text Box 89">
            <a:extLst>
              <a:ext uri="{FF2B5EF4-FFF2-40B4-BE49-F238E27FC236}">
                <a16:creationId xmlns:a16="http://schemas.microsoft.com/office/drawing/2014/main" id="{E085FD03-9110-FCF8-D93F-64D85C4B0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6525" y="1156017"/>
            <a:ext cx="1071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142" name="Text Box 90">
            <a:extLst>
              <a:ext uri="{FF2B5EF4-FFF2-40B4-BE49-F238E27FC236}">
                <a16:creationId xmlns:a16="http://schemas.microsoft.com/office/drawing/2014/main" id="{E2B235D2-385C-52DA-4429-6F5AE2AF7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0155" y="3954235"/>
            <a:ext cx="1000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pkt1</a:t>
            </a:r>
          </a:p>
        </p:txBody>
      </p:sp>
      <p:sp>
        <p:nvSpPr>
          <p:cNvPr id="143" name="Text Box 92">
            <a:extLst>
              <a:ext uri="{FF2B5EF4-FFF2-40B4-BE49-F238E27FC236}">
                <a16:creationId xmlns:a16="http://schemas.microsoft.com/office/drawing/2014/main" id="{191599F5-31DE-B143-DE8C-FE741F025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2875" y="2037785"/>
            <a:ext cx="119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ack0</a:t>
            </a:r>
          </a:p>
        </p:txBody>
      </p:sp>
      <p:sp>
        <p:nvSpPr>
          <p:cNvPr id="144" name="Text Box 95">
            <a:extLst>
              <a:ext uri="{FF2B5EF4-FFF2-40B4-BE49-F238E27FC236}">
                <a16:creationId xmlns:a16="http://schemas.microsoft.com/office/drawing/2014/main" id="{A0D563C1-E5E2-D160-CD1F-3DD16F06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100" y="2287022"/>
            <a:ext cx="102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ack0</a:t>
            </a:r>
          </a:p>
        </p:txBody>
      </p:sp>
      <p:sp>
        <p:nvSpPr>
          <p:cNvPr id="145" name="Text Box 97">
            <a:extLst>
              <a:ext uri="{FF2B5EF4-FFF2-40B4-BE49-F238E27FC236}">
                <a16:creationId xmlns:a16="http://schemas.microsoft.com/office/drawing/2014/main" id="{629CB87A-77D4-8C4F-3430-2B5AFF915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9525" y="2506097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pkt1</a:t>
            </a:r>
          </a:p>
        </p:txBody>
      </p:sp>
      <p:sp>
        <p:nvSpPr>
          <p:cNvPr id="146" name="Text Box 99">
            <a:extLst>
              <a:ext uri="{FF2B5EF4-FFF2-40B4-BE49-F238E27FC236}">
                <a16:creationId xmlns:a16="http://schemas.microsoft.com/office/drawing/2014/main" id="{7022D5B9-38F4-D9A4-436F-0D07E99E3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8413" y="1544072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pkt0</a:t>
            </a:r>
          </a:p>
        </p:txBody>
      </p:sp>
      <p:sp>
        <p:nvSpPr>
          <p:cNvPr id="147" name="Text Box 100">
            <a:extLst>
              <a:ext uri="{FF2B5EF4-FFF2-40B4-BE49-F238E27FC236}">
                <a16:creationId xmlns:a16="http://schemas.microsoft.com/office/drawing/2014/main" id="{3D9FEBC9-E557-C9F2-905C-8BEF66A31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4938" y="1826647"/>
            <a:ext cx="100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pkt0</a:t>
            </a:r>
          </a:p>
        </p:txBody>
      </p:sp>
      <p:grpSp>
        <p:nvGrpSpPr>
          <p:cNvPr id="148" name="Group 101">
            <a:extLst>
              <a:ext uri="{FF2B5EF4-FFF2-40B4-BE49-F238E27FC236}">
                <a16:creationId xmlns:a16="http://schemas.microsoft.com/office/drawing/2014/main" id="{3D15B3F3-F23F-73DD-49D1-C1D51A17DB1A}"/>
              </a:ext>
            </a:extLst>
          </p:cNvPr>
          <p:cNvGrpSpPr>
            <a:grpSpLocks/>
          </p:cNvGrpSpPr>
          <p:nvPr/>
        </p:nvGrpSpPr>
        <p:grpSpPr bwMode="auto">
          <a:xfrm>
            <a:off x="8014438" y="1726633"/>
            <a:ext cx="1471612" cy="400050"/>
            <a:chOff x="850" y="1230"/>
            <a:chExt cx="927" cy="252"/>
          </a:xfrm>
        </p:grpSpPr>
        <p:sp>
          <p:nvSpPr>
            <p:cNvPr id="149" name="Line 102">
              <a:extLst>
                <a:ext uri="{FF2B5EF4-FFF2-40B4-BE49-F238E27FC236}">
                  <a16:creationId xmlns:a16="http://schemas.microsoft.com/office/drawing/2014/main" id="{8CE916E1-6F12-B77B-88D0-D1FE33C0C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0" name="Text Box 103">
              <a:extLst>
                <a:ext uri="{FF2B5EF4-FFF2-40B4-BE49-F238E27FC236}">
                  <a16:creationId xmlns:a16="http://schemas.microsoft.com/office/drawing/2014/main" id="{375431BA-EB93-DCC6-2492-1CE5048A5F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1230"/>
              <a:ext cx="35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pkt0</a:t>
              </a:r>
            </a:p>
          </p:txBody>
        </p:sp>
      </p:grpSp>
      <p:grpSp>
        <p:nvGrpSpPr>
          <p:cNvPr id="151" name="Group 110">
            <a:extLst>
              <a:ext uri="{FF2B5EF4-FFF2-40B4-BE49-F238E27FC236}">
                <a16:creationId xmlns:a16="http://schemas.microsoft.com/office/drawing/2014/main" id="{5EFEE3A5-33A4-CE09-EA5C-F8DAACD61D95}"/>
              </a:ext>
            </a:extLst>
          </p:cNvPr>
          <p:cNvGrpSpPr>
            <a:grpSpLocks/>
          </p:cNvGrpSpPr>
          <p:nvPr/>
        </p:nvGrpSpPr>
        <p:grpSpPr bwMode="auto">
          <a:xfrm>
            <a:off x="8000150" y="2199716"/>
            <a:ext cx="1471613" cy="369888"/>
            <a:chOff x="841" y="1528"/>
            <a:chExt cx="927" cy="233"/>
          </a:xfrm>
        </p:grpSpPr>
        <p:sp>
          <p:nvSpPr>
            <p:cNvPr id="152" name="Line 111">
              <a:extLst>
                <a:ext uri="{FF2B5EF4-FFF2-40B4-BE49-F238E27FC236}">
                  <a16:creationId xmlns:a16="http://schemas.microsoft.com/office/drawing/2014/main" id="{57BC25BC-3E38-BF5C-8FFF-CA33B7BCE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Text Box 112">
              <a:extLst>
                <a:ext uri="{FF2B5EF4-FFF2-40B4-BE49-F238E27FC236}">
                  <a16:creationId xmlns:a16="http://schemas.microsoft.com/office/drawing/2014/main" id="{EE2924C8-CCF5-B275-126F-0643322B0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1528"/>
              <a:ext cx="386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sp>
        <p:nvSpPr>
          <p:cNvPr id="154" name="Text Box 116">
            <a:extLst>
              <a:ext uri="{FF2B5EF4-FFF2-40B4-BE49-F238E27FC236}">
                <a16:creationId xmlns:a16="http://schemas.microsoft.com/office/drawing/2014/main" id="{5A58E835-861D-F417-A244-B19671B8F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100" y="6268378"/>
            <a:ext cx="3867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(d) premature timeout/ delayed ACK</a:t>
            </a:r>
          </a:p>
        </p:txBody>
      </p:sp>
      <p:grpSp>
        <p:nvGrpSpPr>
          <p:cNvPr id="155" name="Group 122">
            <a:extLst>
              <a:ext uri="{FF2B5EF4-FFF2-40B4-BE49-F238E27FC236}">
                <a16:creationId xmlns:a16="http://schemas.microsoft.com/office/drawing/2014/main" id="{758FA822-892D-82D3-A63E-85DF5E5697BD}"/>
              </a:ext>
            </a:extLst>
          </p:cNvPr>
          <p:cNvGrpSpPr>
            <a:grpSpLocks/>
          </p:cNvGrpSpPr>
          <p:nvPr/>
        </p:nvGrpSpPr>
        <p:grpSpPr bwMode="auto">
          <a:xfrm>
            <a:off x="7903313" y="2791847"/>
            <a:ext cx="122237" cy="1033463"/>
            <a:chOff x="3651" y="1878"/>
            <a:chExt cx="78" cy="963"/>
          </a:xfrm>
        </p:grpSpPr>
        <p:sp>
          <p:nvSpPr>
            <p:cNvPr id="156" name="Line 123">
              <a:extLst>
                <a:ext uri="{FF2B5EF4-FFF2-40B4-BE49-F238E27FC236}">
                  <a16:creationId xmlns:a16="http://schemas.microsoft.com/office/drawing/2014/main" id="{6971927A-8A34-C200-359A-D8990820B4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Line 124">
              <a:extLst>
                <a:ext uri="{FF2B5EF4-FFF2-40B4-BE49-F238E27FC236}">
                  <a16:creationId xmlns:a16="http://schemas.microsoft.com/office/drawing/2014/main" id="{BC47C435-8EC8-1642-FC9D-03E321AAB3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Line 125">
              <a:extLst>
                <a:ext uri="{FF2B5EF4-FFF2-40B4-BE49-F238E27FC236}">
                  <a16:creationId xmlns:a16="http://schemas.microsoft.com/office/drawing/2014/main" id="{9F188686-4525-381B-A0A6-0241A4671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59" name="Group 126">
            <a:extLst>
              <a:ext uri="{FF2B5EF4-FFF2-40B4-BE49-F238E27FC236}">
                <a16:creationId xmlns:a16="http://schemas.microsoft.com/office/drawing/2014/main" id="{462CBB6C-F25F-4E5C-3073-1026255842E6}"/>
              </a:ext>
            </a:extLst>
          </p:cNvPr>
          <p:cNvGrpSpPr>
            <a:grpSpLocks/>
          </p:cNvGrpSpPr>
          <p:nvPr/>
        </p:nvGrpSpPr>
        <p:grpSpPr bwMode="auto">
          <a:xfrm>
            <a:off x="8031900" y="3922151"/>
            <a:ext cx="1471613" cy="363538"/>
            <a:chOff x="855" y="1799"/>
            <a:chExt cx="927" cy="229"/>
          </a:xfrm>
        </p:grpSpPr>
        <p:sp>
          <p:nvSpPr>
            <p:cNvPr id="160" name="Line 127">
              <a:extLst>
                <a:ext uri="{FF2B5EF4-FFF2-40B4-BE49-F238E27FC236}">
                  <a16:creationId xmlns:a16="http://schemas.microsoft.com/office/drawing/2014/main" id="{57E914A6-B8A7-191E-A794-7541DCE81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Text Box 128">
              <a:extLst>
                <a:ext uri="{FF2B5EF4-FFF2-40B4-BE49-F238E27FC236}">
                  <a16:creationId xmlns:a16="http://schemas.microsoft.com/office/drawing/2014/main" id="{74907B7A-CDFC-CAA3-DD57-51B2D8556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1" y="1799"/>
              <a:ext cx="35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grpSp>
        <p:nvGrpSpPr>
          <p:cNvPr id="162" name="Group 129">
            <a:extLst>
              <a:ext uri="{FF2B5EF4-FFF2-40B4-BE49-F238E27FC236}">
                <a16:creationId xmlns:a16="http://schemas.microsoft.com/office/drawing/2014/main" id="{BE89883D-FD25-78F2-081D-69CCEED147DE}"/>
              </a:ext>
            </a:extLst>
          </p:cNvPr>
          <p:cNvGrpSpPr>
            <a:grpSpLocks/>
          </p:cNvGrpSpPr>
          <p:nvPr/>
        </p:nvGrpSpPr>
        <p:grpSpPr bwMode="auto">
          <a:xfrm>
            <a:off x="6599975" y="3404622"/>
            <a:ext cx="1377950" cy="731838"/>
            <a:chOff x="2802" y="2348"/>
            <a:chExt cx="868" cy="461"/>
          </a:xfrm>
        </p:grpSpPr>
        <p:pic>
          <p:nvPicPr>
            <p:cNvPr id="163" name="Picture 130" descr="alarm_clock_ringing">
              <a:extLst>
                <a:ext uri="{FF2B5EF4-FFF2-40B4-BE49-F238E27FC236}">
                  <a16:creationId xmlns:a16="http://schemas.microsoft.com/office/drawing/2014/main" id="{429FC57A-F446-B46A-9AD8-F1394FB86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" name="Text Box 131">
              <a:extLst>
                <a:ext uri="{FF2B5EF4-FFF2-40B4-BE49-F238E27FC236}">
                  <a16:creationId xmlns:a16="http://schemas.microsoft.com/office/drawing/2014/main" id="{E9E5BC76-0360-4B0A-19FC-717CF7493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491"/>
              <a:ext cx="868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timeout</a:t>
              </a:r>
            </a:p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resend pkt1</a:t>
              </a:r>
            </a:p>
          </p:txBody>
        </p:sp>
      </p:grpSp>
      <p:grpSp>
        <p:nvGrpSpPr>
          <p:cNvPr id="165" name="Group 133">
            <a:extLst>
              <a:ext uri="{FF2B5EF4-FFF2-40B4-BE49-F238E27FC236}">
                <a16:creationId xmlns:a16="http://schemas.microsoft.com/office/drawing/2014/main" id="{5CDEF459-C589-B908-0480-8175CC70178F}"/>
              </a:ext>
            </a:extLst>
          </p:cNvPr>
          <p:cNvGrpSpPr>
            <a:grpSpLocks/>
          </p:cNvGrpSpPr>
          <p:nvPr/>
        </p:nvGrpSpPr>
        <p:grpSpPr bwMode="auto">
          <a:xfrm>
            <a:off x="8580889" y="3044260"/>
            <a:ext cx="911514" cy="752475"/>
            <a:chOff x="4186" y="1705"/>
            <a:chExt cx="598" cy="453"/>
          </a:xfrm>
        </p:grpSpPr>
        <p:sp>
          <p:nvSpPr>
            <p:cNvPr id="166" name="Line 118">
              <a:extLst>
                <a:ext uri="{FF2B5EF4-FFF2-40B4-BE49-F238E27FC236}">
                  <a16:creationId xmlns:a16="http://schemas.microsoft.com/office/drawing/2014/main" id="{53C96FF2-ECD7-E5D5-2CDB-2B357A934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3" y="1705"/>
              <a:ext cx="441" cy="329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Line 132">
              <a:extLst>
                <a:ext uri="{FF2B5EF4-FFF2-40B4-BE49-F238E27FC236}">
                  <a16:creationId xmlns:a16="http://schemas.microsoft.com/office/drawing/2014/main" id="{0DC0BE78-5428-E6FE-CAA0-7858631ED3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6" y="2047"/>
              <a:ext cx="146" cy="111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Text Box 119">
              <a:extLst>
                <a:ext uri="{FF2B5EF4-FFF2-40B4-BE49-F238E27FC236}">
                  <a16:creationId xmlns:a16="http://schemas.microsoft.com/office/drawing/2014/main" id="{E02F1E6A-3FC3-E0C1-E68B-F755E9CAE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3" y="1846"/>
              <a:ext cx="460" cy="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ack1</a:t>
              </a:r>
            </a:p>
          </p:txBody>
        </p:sp>
      </p:grpSp>
      <p:sp>
        <p:nvSpPr>
          <p:cNvPr id="169" name="Line 136">
            <a:extLst>
              <a:ext uri="{FF2B5EF4-FFF2-40B4-BE49-F238E27FC236}">
                <a16:creationId xmlns:a16="http://schemas.microsoft.com/office/drawing/2014/main" id="{5BAB724B-362B-10DB-F3D2-778381C3B5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2363" y="3588772"/>
            <a:ext cx="909637" cy="73977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94A592C-A67D-6BE7-3885-6DA4E39E6D7B}"/>
              </a:ext>
            </a:extLst>
          </p:cNvPr>
          <p:cNvGrpSpPr/>
          <p:nvPr/>
        </p:nvGrpSpPr>
        <p:grpSpPr>
          <a:xfrm>
            <a:off x="8012670" y="4377194"/>
            <a:ext cx="2667702" cy="714018"/>
            <a:chOff x="8162097" y="4679496"/>
            <a:chExt cx="2667702" cy="714018"/>
          </a:xfrm>
        </p:grpSpPr>
        <p:grpSp>
          <p:nvGrpSpPr>
            <p:cNvPr id="171" name="Group 150">
              <a:extLst>
                <a:ext uri="{FF2B5EF4-FFF2-40B4-BE49-F238E27FC236}">
                  <a16:creationId xmlns:a16="http://schemas.microsoft.com/office/drawing/2014/main" id="{E40933FA-BA89-23AC-A330-33AA32196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2097" y="4974413"/>
              <a:ext cx="1471613" cy="419101"/>
              <a:chOff x="2229" y="3467"/>
              <a:chExt cx="927" cy="264"/>
            </a:xfrm>
          </p:grpSpPr>
          <p:sp>
            <p:nvSpPr>
              <p:cNvPr id="173" name="Line 108">
                <a:extLst>
                  <a:ext uri="{FF2B5EF4-FFF2-40B4-BE49-F238E27FC236}">
                    <a16:creationId xmlns:a16="http://schemas.microsoft.com/office/drawing/2014/main" id="{5F3EF816-A455-1BBE-C891-EBE9977BA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29" y="3467"/>
                <a:ext cx="927" cy="225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4" name="Text Box 109">
                <a:extLst>
                  <a:ext uri="{FF2B5EF4-FFF2-40B4-BE49-F238E27FC236}">
                    <a16:creationId xmlns:a16="http://schemas.microsoft.com/office/drawing/2014/main" id="{5A29BF70-D68A-B767-A388-5074078915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6" y="3519"/>
                <a:ext cx="386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ack1</a:t>
                </a:r>
              </a:p>
            </p:txBody>
          </p:sp>
        </p:grpSp>
        <p:sp>
          <p:nvSpPr>
            <p:cNvPr id="172" name="Text Box 93">
              <a:extLst>
                <a:ext uri="{FF2B5EF4-FFF2-40B4-BE49-F238E27FC236}">
                  <a16:creationId xmlns:a16="http://schemas.microsoft.com/office/drawing/2014/main" id="{D4F4FC3E-5A43-6275-7026-48A54B2DD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2824" y="4679496"/>
              <a:ext cx="11969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 ack1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CF83952-4B96-0B6F-7AF5-1411C81D26F2}"/>
              </a:ext>
            </a:extLst>
          </p:cNvPr>
          <p:cNvGrpSpPr/>
          <p:nvPr/>
        </p:nvGrpSpPr>
        <p:grpSpPr>
          <a:xfrm>
            <a:off x="6804583" y="4221258"/>
            <a:ext cx="3833816" cy="1104906"/>
            <a:chOff x="6954010" y="4523560"/>
            <a:chExt cx="3833816" cy="1104906"/>
          </a:xfrm>
        </p:grpSpPr>
        <p:grpSp>
          <p:nvGrpSpPr>
            <p:cNvPr id="176" name="Group 137">
              <a:extLst>
                <a:ext uri="{FF2B5EF4-FFF2-40B4-BE49-F238E27FC236}">
                  <a16:creationId xmlns:a16="http://schemas.microsoft.com/office/drawing/2014/main" id="{9109FA5B-9915-5F01-51BE-8FDDF6F4C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4010" y="4523560"/>
              <a:ext cx="1174750" cy="609601"/>
              <a:chOff x="2830" y="3285"/>
              <a:chExt cx="740" cy="384"/>
            </a:xfrm>
          </p:grpSpPr>
          <p:sp>
            <p:nvSpPr>
              <p:cNvPr id="183" name="Text Box 134">
                <a:extLst>
                  <a:ext uri="{FF2B5EF4-FFF2-40B4-BE49-F238E27FC236}">
                    <a16:creationId xmlns:a16="http://schemas.microsoft.com/office/drawing/2014/main" id="{1C10ADF9-EFEE-7983-0B78-E3FD5A941A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0" y="3438"/>
                <a:ext cx="7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send pkt0</a:t>
                </a:r>
              </a:p>
            </p:txBody>
          </p:sp>
          <p:sp>
            <p:nvSpPr>
              <p:cNvPr id="184" name="Text Box 135">
                <a:extLst>
                  <a:ext uri="{FF2B5EF4-FFF2-40B4-BE49-F238E27FC236}">
                    <a16:creationId xmlns:a16="http://schemas.microsoft.com/office/drawing/2014/main" id="{4FDFC7EB-F7E6-1D45-77BB-1AFA605714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6" y="3285"/>
                <a:ext cx="6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rcv ack1</a:t>
                </a:r>
              </a:p>
            </p:txBody>
          </p:sp>
        </p:grpSp>
        <p:grpSp>
          <p:nvGrpSpPr>
            <p:cNvPr id="177" name="Group 138">
              <a:extLst>
                <a:ext uri="{FF2B5EF4-FFF2-40B4-BE49-F238E27FC236}">
                  <a16:creationId xmlns:a16="http://schemas.microsoft.com/office/drawing/2014/main" id="{BF961414-DB00-5950-3750-45EDB3CCA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73197" y="4747083"/>
              <a:ext cx="1547813" cy="446403"/>
              <a:chOff x="850" y="1229"/>
              <a:chExt cx="927" cy="253"/>
            </a:xfrm>
          </p:grpSpPr>
          <p:sp>
            <p:nvSpPr>
              <p:cNvPr id="181" name="Line 139">
                <a:extLst>
                  <a:ext uri="{FF2B5EF4-FFF2-40B4-BE49-F238E27FC236}">
                    <a16:creationId xmlns:a16="http://schemas.microsoft.com/office/drawing/2014/main" id="{9A9C2059-72AC-C67E-1590-5CDDC2794A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0" y="1257"/>
                <a:ext cx="927" cy="225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2" name="Text Box 140">
                <a:extLst>
                  <a:ext uri="{FF2B5EF4-FFF2-40B4-BE49-F238E27FC236}">
                    <a16:creationId xmlns:a16="http://schemas.microsoft.com/office/drawing/2014/main" id="{7A823C4A-1052-2669-FFE4-98D756602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4" y="1229"/>
                <a:ext cx="340" cy="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pkt0</a:t>
                </a:r>
              </a:p>
            </p:txBody>
          </p:sp>
        </p:grpSp>
        <p:grpSp>
          <p:nvGrpSpPr>
            <p:cNvPr id="178" name="Group 142">
              <a:extLst>
                <a:ext uri="{FF2B5EF4-FFF2-40B4-BE49-F238E27FC236}">
                  <a16:creationId xmlns:a16="http://schemas.microsoft.com/office/drawing/2014/main" id="{59D42630-4A15-0874-0325-2ECC37EAB1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2913" y="5037915"/>
              <a:ext cx="1204913" cy="590551"/>
              <a:chOff x="4762" y="2985"/>
              <a:chExt cx="759" cy="372"/>
            </a:xfrm>
          </p:grpSpPr>
          <p:sp>
            <p:nvSpPr>
              <p:cNvPr id="179" name="Text Box 143">
                <a:extLst>
                  <a:ext uri="{FF2B5EF4-FFF2-40B4-BE49-F238E27FC236}">
                    <a16:creationId xmlns:a16="http://schemas.microsoft.com/office/drawing/2014/main" id="{45B73E49-D359-4E32-3A8B-97AF4E2857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2" y="2985"/>
                <a:ext cx="63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rcv pkt0</a:t>
                </a:r>
              </a:p>
            </p:txBody>
          </p:sp>
          <p:sp>
            <p:nvSpPr>
              <p:cNvPr id="180" name="Text Box 144">
                <a:extLst>
                  <a:ext uri="{FF2B5EF4-FFF2-40B4-BE49-F238E27FC236}">
                    <a16:creationId xmlns:a16="http://schemas.microsoft.com/office/drawing/2014/main" id="{B99C1D51-5EEC-7026-616A-F4E1F2EAF7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7" y="3126"/>
                <a:ext cx="75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send ack0</a:t>
                </a:r>
              </a:p>
            </p:txBody>
          </p:sp>
        </p:grpSp>
      </p:grpSp>
      <p:grpSp>
        <p:nvGrpSpPr>
          <p:cNvPr id="185" name="Group 149">
            <a:extLst>
              <a:ext uri="{FF2B5EF4-FFF2-40B4-BE49-F238E27FC236}">
                <a16:creationId xmlns:a16="http://schemas.microsoft.com/office/drawing/2014/main" id="{2D6A0AFB-7C56-036D-3DB0-FCCF4991C6C0}"/>
              </a:ext>
            </a:extLst>
          </p:cNvPr>
          <p:cNvGrpSpPr>
            <a:grpSpLocks/>
          </p:cNvGrpSpPr>
          <p:nvPr/>
        </p:nvGrpSpPr>
        <p:grpSpPr bwMode="auto">
          <a:xfrm>
            <a:off x="8034892" y="5035637"/>
            <a:ext cx="1457325" cy="488950"/>
            <a:chOff x="3839" y="2850"/>
            <a:chExt cx="918" cy="308"/>
          </a:xfrm>
        </p:grpSpPr>
        <p:sp>
          <p:nvSpPr>
            <p:cNvPr id="186" name="Line 146">
              <a:extLst>
                <a:ext uri="{FF2B5EF4-FFF2-40B4-BE49-F238E27FC236}">
                  <a16:creationId xmlns:a16="http://schemas.microsoft.com/office/drawing/2014/main" id="{B8578FD0-1EE3-B6E0-EFB7-8DE400959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9" y="2850"/>
              <a:ext cx="918" cy="30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Text Box 147">
              <a:extLst>
                <a:ext uri="{FF2B5EF4-FFF2-40B4-BE49-F238E27FC236}">
                  <a16:creationId xmlns:a16="http://schemas.microsoft.com/office/drawing/2014/main" id="{E903BFCC-F5AE-B894-B02D-4B534076B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4" y="2873"/>
              <a:ext cx="386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ack0</a:t>
              </a:r>
            </a:p>
          </p:txBody>
        </p:sp>
      </p:grpSp>
      <p:grpSp>
        <p:nvGrpSpPr>
          <p:cNvPr id="188" name="Group 85">
            <a:extLst>
              <a:ext uri="{FF2B5EF4-FFF2-40B4-BE49-F238E27FC236}">
                <a16:creationId xmlns:a16="http://schemas.microsoft.com/office/drawing/2014/main" id="{CB0D4F57-7A9E-7317-1FEF-A6CB9C02F356}"/>
              </a:ext>
            </a:extLst>
          </p:cNvPr>
          <p:cNvGrpSpPr>
            <a:grpSpLocks/>
          </p:cNvGrpSpPr>
          <p:nvPr/>
        </p:nvGrpSpPr>
        <p:grpSpPr bwMode="auto">
          <a:xfrm>
            <a:off x="8026461" y="5537340"/>
            <a:ext cx="1471612" cy="363538"/>
            <a:chOff x="855" y="1799"/>
            <a:chExt cx="927" cy="229"/>
          </a:xfrm>
        </p:grpSpPr>
        <p:sp>
          <p:nvSpPr>
            <p:cNvPr id="189" name="Line 86">
              <a:extLst>
                <a:ext uri="{FF2B5EF4-FFF2-40B4-BE49-F238E27FC236}">
                  <a16:creationId xmlns:a16="http://schemas.microsoft.com/office/drawing/2014/main" id="{8680E1F7-5433-34F3-9EA6-5A5F085D1B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0" name="Text Box 87">
              <a:extLst>
                <a:ext uri="{FF2B5EF4-FFF2-40B4-BE49-F238E27FC236}">
                  <a16:creationId xmlns:a16="http://schemas.microsoft.com/office/drawing/2014/main" id="{9AC2B521-2326-17C9-0E87-1348DC1429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9" y="1799"/>
              <a:ext cx="35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pkt1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3B4F9F7-2A4E-5EAA-CF8A-92CA9C4AA3F9}"/>
              </a:ext>
            </a:extLst>
          </p:cNvPr>
          <p:cNvGrpSpPr/>
          <p:nvPr/>
        </p:nvGrpSpPr>
        <p:grpSpPr>
          <a:xfrm>
            <a:off x="6993934" y="4874371"/>
            <a:ext cx="1022350" cy="553607"/>
            <a:chOff x="6289259" y="5452590"/>
            <a:chExt cx="1022350" cy="553607"/>
          </a:xfrm>
        </p:grpSpPr>
        <p:sp>
          <p:nvSpPr>
            <p:cNvPr id="192" name="Text Box 96">
              <a:extLst>
                <a:ext uri="{FF2B5EF4-FFF2-40B4-BE49-F238E27FC236}">
                  <a16:creationId xmlns:a16="http://schemas.microsoft.com/office/drawing/2014/main" id="{F91F11E6-DD1F-2D2B-6425-27CCE5116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9123" y="5698420"/>
              <a:ext cx="81945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(ignore)</a:t>
              </a:r>
            </a:p>
          </p:txBody>
        </p:sp>
        <p:sp>
          <p:nvSpPr>
            <p:cNvPr id="193" name="Text Box 98">
              <a:extLst>
                <a:ext uri="{FF2B5EF4-FFF2-40B4-BE49-F238E27FC236}">
                  <a16:creationId xmlns:a16="http://schemas.microsoft.com/office/drawing/2014/main" id="{2C11C88B-799A-CE1A-EAB1-1620E37D8E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9259" y="5452590"/>
              <a:ext cx="1022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rcv ack1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3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0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93" grpId="0"/>
      <p:bldP spid="94" grpId="0"/>
      <p:bldP spid="95" grpId="0"/>
      <p:bldP spid="97" grpId="0"/>
      <p:bldP spid="98" grpId="0"/>
      <p:bldP spid="99" grpId="0"/>
      <p:bldP spid="100" grpId="0"/>
      <p:bldP spid="135" grpId="0"/>
      <p:bldP spid="136" grpId="0"/>
      <p:bldP spid="143" grpId="0"/>
      <p:bldP spid="144" grpId="0"/>
      <p:bldP spid="14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BD711-D2DA-DA7B-2018-ABFB53318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FFD0D-5EB9-F0D3-6426-44063663EE87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FECB2D-E37A-81B3-7D79-574972D5B4B1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rdt3.0: stop-and-wait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6118A-3C87-6515-68A4-128D4F8120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987922-F5C0-C504-D14F-9954B1713FB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0D6DCB-4D6D-3ACC-C8E3-6DB2962C72D9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A79838-2304-DCBB-640B-9A8FADBD1A2D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B8EEA677-0200-B4E6-B0C6-771677C52C23}"/>
              </a:ext>
            </a:extLst>
          </p:cNvPr>
          <p:cNvSpPr txBox="1">
            <a:spLocks noChangeArrowheads="1"/>
          </p:cNvSpPr>
          <p:nvPr/>
        </p:nvSpPr>
        <p:spPr>
          <a:xfrm>
            <a:off x="870314" y="2451713"/>
            <a:ext cx="10532792" cy="1044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marR="0" lvl="0" indent="-2794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1 Gbps link, 15 ms prop. delay, 8000 bit packet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778DEABB-F277-19EB-33DF-C9A51B179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827" y="1472895"/>
            <a:ext cx="1075258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88975" indent="-231775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 </a:t>
            </a:r>
            <a:r>
              <a:rPr kumimoji="0" lang="en-US" alt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utilization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– fraction of time sender busy sending</a:t>
            </a:r>
          </a:p>
        </p:txBody>
      </p:sp>
      <p:grpSp>
        <p:nvGrpSpPr>
          <p:cNvPr id="39" name="Group 24">
            <a:extLst>
              <a:ext uri="{FF2B5EF4-FFF2-40B4-BE49-F238E27FC236}">
                <a16:creationId xmlns:a16="http://schemas.microsoft.com/office/drawing/2014/main" id="{C7BC37E9-FAFC-1C5A-5ECA-71EBEA380691}"/>
              </a:ext>
            </a:extLst>
          </p:cNvPr>
          <p:cNvGrpSpPr>
            <a:grpSpLocks/>
          </p:cNvGrpSpPr>
          <p:nvPr/>
        </p:nvGrpSpPr>
        <p:grpSpPr bwMode="auto">
          <a:xfrm>
            <a:off x="1782678" y="3526869"/>
            <a:ext cx="5724525" cy="812800"/>
            <a:chOff x="137" y="1675"/>
            <a:chExt cx="3606" cy="512"/>
          </a:xfrm>
        </p:grpSpPr>
        <p:sp>
          <p:nvSpPr>
            <p:cNvPr id="40" name="Text Box 10">
              <a:extLst>
                <a:ext uri="{FF2B5EF4-FFF2-40B4-BE49-F238E27FC236}">
                  <a16:creationId xmlns:a16="http://schemas.microsoft.com/office/drawing/2014/main" id="{BBE693CA-3B07-B59E-0AF4-56E32998E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" y="1795"/>
              <a:ext cx="64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trans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=</a:t>
              </a:r>
            </a:p>
          </p:txBody>
        </p:sp>
        <p:grpSp>
          <p:nvGrpSpPr>
            <p:cNvPr id="41" name="Group 14">
              <a:extLst>
                <a:ext uri="{FF2B5EF4-FFF2-40B4-BE49-F238E27FC236}">
                  <a16:creationId xmlns:a16="http://schemas.microsoft.com/office/drawing/2014/main" id="{589EA2FE-C27E-7C5F-1503-8D9B9D5E7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" y="1677"/>
              <a:ext cx="235" cy="499"/>
              <a:chOff x="155" y="2937"/>
              <a:chExt cx="235" cy="499"/>
            </a:xfrm>
          </p:grpSpPr>
          <p:sp>
            <p:nvSpPr>
              <p:cNvPr id="50" name="Text Box 11">
                <a:extLst>
                  <a:ext uri="{FF2B5EF4-FFF2-40B4-BE49-F238E27FC236}">
                    <a16:creationId xmlns:a16="http://schemas.microsoft.com/office/drawing/2014/main" id="{50602911-079B-4FDC-04FF-93F5702584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" y="2937"/>
                <a:ext cx="19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L</a:t>
                </a:r>
              </a:p>
            </p:txBody>
          </p:sp>
          <p:sp>
            <p:nvSpPr>
              <p:cNvPr id="51" name="Text Box 12">
                <a:extLst>
                  <a:ext uri="{FF2B5EF4-FFF2-40B4-BE49-F238E27FC236}">
                    <a16:creationId xmlns:a16="http://schemas.microsoft.com/office/drawing/2014/main" id="{BEEBAC69-E3B9-1266-49EF-C8A12981A9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" y="3145"/>
                <a:ext cx="22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R</a:t>
                </a:r>
              </a:p>
            </p:txBody>
          </p:sp>
          <p:sp>
            <p:nvSpPr>
              <p:cNvPr id="52" name="Line 13">
                <a:extLst>
                  <a:ext uri="{FF2B5EF4-FFF2-40B4-BE49-F238E27FC236}">
                    <a16:creationId xmlns:a16="http://schemas.microsoft.com/office/drawing/2014/main" id="{A374B32A-E8E0-5848-0E25-867280C03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" y="3192"/>
                <a:ext cx="18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2" name="Group 19">
              <a:extLst>
                <a:ext uri="{FF2B5EF4-FFF2-40B4-BE49-F238E27FC236}">
                  <a16:creationId xmlns:a16="http://schemas.microsoft.com/office/drawing/2014/main" id="{AF673D89-243D-0B27-2179-4796DF355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1675"/>
              <a:ext cx="1225" cy="512"/>
              <a:chOff x="1401" y="1693"/>
              <a:chExt cx="1225" cy="512"/>
            </a:xfrm>
          </p:grpSpPr>
          <p:sp>
            <p:nvSpPr>
              <p:cNvPr id="46" name="Text Box 6">
                <a:extLst>
                  <a:ext uri="{FF2B5EF4-FFF2-40B4-BE49-F238E27FC236}">
                    <a16:creationId xmlns:a16="http://schemas.microsoft.com/office/drawing/2014/main" id="{E32884DC-2246-87CA-454F-8CD40D41B9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5" y="1748"/>
                <a:ext cx="153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" name="Text Box 16">
                <a:extLst>
                  <a:ext uri="{FF2B5EF4-FFF2-40B4-BE49-F238E27FC236}">
                    <a16:creationId xmlns:a16="http://schemas.microsoft.com/office/drawing/2014/main" id="{29771046-C963-849C-0FDA-CB47EAE833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3" y="1693"/>
                <a:ext cx="83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8000 bits</a:t>
                </a:r>
              </a:p>
            </p:txBody>
          </p:sp>
          <p:sp>
            <p:nvSpPr>
              <p:cNvPr id="48" name="Text Box 17">
                <a:extLst>
                  <a:ext uri="{FF2B5EF4-FFF2-40B4-BE49-F238E27FC236}">
                    <a16:creationId xmlns:a16="http://schemas.microsoft.com/office/drawing/2014/main" id="{E381BE39-F1E5-3D76-0ADC-A30B3B6602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1" y="1917"/>
                <a:ext cx="122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10</a:t>
                </a:r>
                <a:r>
                  <a:rPr kumimoji="0" lang="en-US" sz="2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9 </a:t>
                </a: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bits/sec</a:t>
                </a:r>
              </a:p>
            </p:txBody>
          </p:sp>
          <p:sp>
            <p:nvSpPr>
              <p:cNvPr id="49" name="Line 18">
                <a:extLst>
                  <a:ext uri="{FF2B5EF4-FFF2-40B4-BE49-F238E27FC236}">
                    <a16:creationId xmlns:a16="http://schemas.microsoft.com/office/drawing/2014/main" id="{DE89DB00-8ED3-ED64-7043-22202FC04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4" y="1950"/>
                <a:ext cx="97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3" name="Text Box 20">
              <a:extLst>
                <a:ext uri="{FF2B5EF4-FFF2-40B4-BE49-F238E27FC236}">
                  <a16:creationId xmlns:a16="http://schemas.microsoft.com/office/drawing/2014/main" id="{E6820D43-86DD-C6EF-B2FB-44D4F24BE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" y="1789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=</a:t>
              </a:r>
            </a:p>
          </p:txBody>
        </p:sp>
        <p:sp>
          <p:nvSpPr>
            <p:cNvPr id="44" name="Text Box 22">
              <a:extLst>
                <a:ext uri="{FF2B5EF4-FFF2-40B4-BE49-F238E27FC236}">
                  <a16:creationId xmlns:a16="http://schemas.microsoft.com/office/drawing/2014/main" id="{44EC5E4E-3115-A1DB-C05A-C1661D9553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" y="1789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=</a:t>
              </a:r>
            </a:p>
          </p:txBody>
        </p:sp>
        <p:sp>
          <p:nvSpPr>
            <p:cNvPr id="45" name="Text Box 23">
              <a:extLst>
                <a:ext uri="{FF2B5EF4-FFF2-40B4-BE49-F238E27FC236}">
                  <a16:creationId xmlns:a16="http://schemas.microsoft.com/office/drawing/2014/main" id="{9C358AE0-4F30-0405-A92C-DDCCBC068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1777"/>
              <a:ext cx="10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8 microsecs</a:t>
              </a:r>
            </a:p>
          </p:txBody>
        </p: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id="{47C2739F-8948-3925-7108-CB6C95253050}"/>
              </a:ext>
            </a:extLst>
          </p:cNvPr>
          <p:cNvSpPr txBox="1">
            <a:spLocks noChangeArrowheads="1"/>
          </p:cNvSpPr>
          <p:nvPr/>
        </p:nvSpPr>
        <p:spPr>
          <a:xfrm>
            <a:off x="829076" y="3163511"/>
            <a:ext cx="9723349" cy="1044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0275" marR="0" lvl="1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to transmit packet into channel:</a:t>
            </a:r>
          </a:p>
        </p:txBody>
      </p:sp>
    </p:spTree>
    <p:extLst>
      <p:ext uri="{BB962C8B-B14F-4D97-AF65-F5344CB8AC3E}">
        <p14:creationId xmlns:p14="http://schemas.microsoft.com/office/powerpoint/2010/main" val="2677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  <p:bldP spid="5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BDBF1-8EC0-4903-A960-DFB120FE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29A451-FA55-4E33-749B-4FD311E60AE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966ADB-F8EC-A552-E240-C3B433F0C814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rdt3.0: stop-and-wait operation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463CB-3360-544B-DA85-D09FE44F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E9A836-39AF-161D-B844-1DFB9B5C604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CB4B7B-53F5-36F4-08AD-B3493D91CAA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3702B-FD6E-25F7-00E7-49B4C87D7C98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C93FD-FC4C-CC7E-ACA9-24EF8BB31EB2}"/>
              </a:ext>
            </a:extLst>
          </p:cNvPr>
          <p:cNvGrpSpPr/>
          <p:nvPr/>
        </p:nvGrpSpPr>
        <p:grpSpPr>
          <a:xfrm>
            <a:off x="1835309" y="1919641"/>
            <a:ext cx="8729662" cy="3249612"/>
            <a:chOff x="1660525" y="1638643"/>
            <a:chExt cx="8729662" cy="3249612"/>
          </a:xfrm>
        </p:grpSpPr>
        <p:sp>
          <p:nvSpPr>
            <p:cNvPr id="6" name="Line 3">
              <a:extLst>
                <a:ext uri="{FF2B5EF4-FFF2-40B4-BE49-F238E27FC236}">
                  <a16:creationId xmlns:a16="http://schemas.microsoft.com/office/drawing/2014/main" id="{EEAE0DBD-C5F6-BA2F-2462-CA40AA2AD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4750" y="2194268"/>
              <a:ext cx="2227262" cy="9223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5F9785D2-0749-71A6-AED3-4733A9E32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0525" y="1989480"/>
              <a:ext cx="3232150" cy="3524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first packet bit transmitted, t = 0</a:t>
              </a:r>
            </a:p>
          </p:txBody>
        </p:sp>
        <p:sp>
          <p:nvSpPr>
            <p:cNvPr id="12" name="Line 5">
              <a:extLst>
                <a:ext uri="{FF2B5EF4-FFF2-40B4-BE49-F238E27FC236}">
                  <a16:creationId xmlns:a16="http://schemas.microsoft.com/office/drawing/2014/main" id="{26ED7B31-BBFC-1914-D0CC-45CA359AC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3637" y="1975193"/>
              <a:ext cx="23813" cy="29130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Line 6">
              <a:extLst>
                <a:ext uri="{FF2B5EF4-FFF2-40B4-BE49-F238E27FC236}">
                  <a16:creationId xmlns:a16="http://schemas.microsoft.com/office/drawing/2014/main" id="{E3D18F63-8154-3259-8E53-28924418D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0900" y="1987893"/>
              <a:ext cx="22225" cy="2890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" name="Text Box 7">
              <a:extLst>
                <a:ext uri="{FF2B5EF4-FFF2-40B4-BE49-F238E27FC236}">
                  <a16:creationId xmlns:a16="http://schemas.microsoft.com/office/drawing/2014/main" id="{416E2ECA-E6D6-A3FF-4EB9-04B383A6F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000" y="1638643"/>
              <a:ext cx="885825" cy="3508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sender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086FB06D-97CE-D2F9-E219-76EC19E03C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3050" y="1638643"/>
              <a:ext cx="946150" cy="3508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receiver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581B57D-3092-8FF3-F1CC-9640A24BE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7450" y="2189505"/>
              <a:ext cx="2190750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4E7B0565-DB65-34BE-2E4B-876F84D3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2212" y="4300880"/>
              <a:ext cx="21923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863476B7-45E7-AF6D-B809-BE311D5A7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02212" y="3357905"/>
              <a:ext cx="2209800" cy="9223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76A81E0-7A42-54D0-87DC-B76B7BFE8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7" y="2187918"/>
              <a:ext cx="2232025" cy="1155700"/>
            </a:xfrm>
            <a:custGeom>
              <a:avLst/>
              <a:gdLst>
                <a:gd name="T0" fmla="*/ 0 w 2902"/>
                <a:gd name="T1" fmla="*/ 0 h 1185"/>
                <a:gd name="T2" fmla="*/ 2147483647 w 2902"/>
                <a:gd name="T3" fmla="*/ 2147483647 h 1185"/>
                <a:gd name="T4" fmla="*/ 2147483647 w 2902"/>
                <a:gd name="T5" fmla="*/ 2147483647 h 1185"/>
                <a:gd name="T6" fmla="*/ 0 w 2902"/>
                <a:gd name="T7" fmla="*/ 2147483647 h 1185"/>
                <a:gd name="T8" fmla="*/ 0 w 2902"/>
                <a:gd name="T9" fmla="*/ 0 h 11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02" h="1185">
                  <a:moveTo>
                    <a:pt x="0" y="0"/>
                  </a:moveTo>
                  <a:lnTo>
                    <a:pt x="2895" y="937"/>
                  </a:lnTo>
                  <a:lnTo>
                    <a:pt x="2902" y="1185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C5734B9F-06D8-B2B7-2698-9D05B76BB4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5525" y="2187918"/>
              <a:ext cx="131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65004523-F783-8087-3D39-0267826B0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5525" y="2429218"/>
              <a:ext cx="131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1153DCA4-2F45-27DD-D993-11B3EE820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6637" y="4288180"/>
              <a:ext cx="1333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Text Box 16">
              <a:extLst>
                <a:ext uri="{FF2B5EF4-FFF2-40B4-BE49-F238E27FC236}">
                  <a16:creationId xmlns:a16="http://schemas.microsoft.com/office/drawing/2014/main" id="{8662BC4F-05E7-782A-023F-2049F5055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062" y="3161055"/>
              <a:ext cx="8477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RTT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AF583FDE-3664-E6EC-84A6-60F28571A4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450" y="3469030"/>
              <a:ext cx="11112" cy="811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CAF5C16E-34AC-385A-58E5-77AAAA5D2D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5212" y="2451443"/>
              <a:ext cx="3175" cy="768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74EB3A7-C8F0-240F-84C8-0DDB1B1E3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8200" y="3102318"/>
              <a:ext cx="1333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ED066B1E-F55F-D67F-1C16-135822963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9162" y="2926105"/>
              <a:ext cx="2425700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first packet bit arrives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655E3D68-F85E-A8FC-01AF-5F917CFB9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2012" y="3351555"/>
              <a:ext cx="127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C0575BCD-FE03-A2C9-6A3C-6FCE4E42D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5512" y="3178518"/>
              <a:ext cx="3114675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last packet bit arrives, send ACK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352BBF0D-6D65-74A1-413C-550D66E8B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2662" y="3961155"/>
              <a:ext cx="268605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ACK arrives, send next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packet,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 = RTT + L / R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5312CF7-4813-146F-1C03-CB4302F81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7450" y="4296118"/>
              <a:ext cx="1419225" cy="577850"/>
            </a:xfrm>
            <a:custGeom>
              <a:avLst/>
              <a:gdLst>
                <a:gd name="T0" fmla="*/ 0 w 1845"/>
                <a:gd name="T1" fmla="*/ 0 h 592"/>
                <a:gd name="T2" fmla="*/ 2147483647 w 1845"/>
                <a:gd name="T3" fmla="*/ 2147483647 h 592"/>
                <a:gd name="T4" fmla="*/ 2147483647 w 1845"/>
                <a:gd name="T5" fmla="*/ 2147483647 h 592"/>
                <a:gd name="T6" fmla="*/ 0 w 1845"/>
                <a:gd name="T7" fmla="*/ 2147483647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26">
              <a:extLst>
                <a:ext uri="{FF2B5EF4-FFF2-40B4-BE49-F238E27FC236}">
                  <a16:creationId xmlns:a16="http://schemas.microsoft.com/office/drawing/2014/main" id="{0A891E19-DE4D-429C-E33C-3680601B2D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1100" y="4288180"/>
              <a:ext cx="1281112" cy="534988"/>
              <a:chOff x="12315" y="13225"/>
              <a:chExt cx="2775" cy="913"/>
            </a:xfrm>
          </p:grpSpPr>
          <p:sp>
            <p:nvSpPr>
              <p:cNvPr id="35" name="Line 27">
                <a:extLst>
                  <a:ext uri="{FF2B5EF4-FFF2-40B4-BE49-F238E27FC236}">
                    <a16:creationId xmlns:a16="http://schemas.microsoft.com/office/drawing/2014/main" id="{F9D713EF-99A1-930E-FA6D-96651F11C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" name="Line 28">
                <a:extLst>
                  <a:ext uri="{FF2B5EF4-FFF2-40B4-BE49-F238E27FC236}">
                    <a16:creationId xmlns:a16="http://schemas.microsoft.com/office/drawing/2014/main" id="{7F51A39E-6F4C-B426-D7C9-91C7D5BB5B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BFEA935E-6CC1-622F-F00D-B99A44D32A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1100" y="4529480"/>
              <a:ext cx="317500" cy="1238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67E3F0BD-954E-4692-6B98-1946FE062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4950" y="4653305"/>
              <a:ext cx="541337" cy="234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5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2354D-F5C3-8499-B7A9-851E0F59E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AA8D79-E72A-7376-9EE2-4E279B2E2FEE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16464E-E44E-8EF9-2B6C-DED68B20CB21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rdt3.0: stop-and-wait operation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408B4-F2F8-4AED-689C-27A15EDB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3688B1-EB87-7425-3EE0-422932F6F82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8B53EA-2889-EA20-1D31-5361FE8A386A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2A6C25-33BA-D6AB-1A42-25A89C171F11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E7BD79E6-36CA-B8F0-E546-B1B98470E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3093" y="1992313"/>
            <a:ext cx="2227262" cy="922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Line 5">
            <a:extLst>
              <a:ext uri="{FF2B5EF4-FFF2-40B4-BE49-F238E27FC236}">
                <a16:creationId xmlns:a16="http://schemas.microsoft.com/office/drawing/2014/main" id="{7213E98C-37D2-C4E1-6F9C-00CBD6EB05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1980" y="1773238"/>
            <a:ext cx="23813" cy="2913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Line 6">
            <a:extLst>
              <a:ext uri="{FF2B5EF4-FFF2-40B4-BE49-F238E27FC236}">
                <a16:creationId xmlns:a16="http://schemas.microsoft.com/office/drawing/2014/main" id="{EDFAC9D2-85AA-DDB1-D01A-6422C62718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9243" y="1785938"/>
            <a:ext cx="22225" cy="2890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Text Box 7">
            <a:extLst>
              <a:ext uri="{FF2B5EF4-FFF2-40B4-BE49-F238E27FC236}">
                <a16:creationId xmlns:a16="http://schemas.microsoft.com/office/drawing/2014/main" id="{77A8B2B4-BCBC-03C8-E721-79126272B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343" y="1436688"/>
            <a:ext cx="885825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sender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Text Box 8">
            <a:extLst>
              <a:ext uri="{FF2B5EF4-FFF2-40B4-BE49-F238E27FC236}">
                <a16:creationId xmlns:a16="http://schemas.microsoft.com/office/drawing/2014/main" id="{EB750C1E-6432-766B-D841-653D59E0A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1393" y="1436688"/>
            <a:ext cx="946150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receiver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Line 9">
            <a:extLst>
              <a:ext uri="{FF2B5EF4-FFF2-40B4-BE49-F238E27FC236}">
                <a16:creationId xmlns:a16="http://schemas.microsoft.com/office/drawing/2014/main" id="{6C7DA394-9E3D-E219-4808-2E8DA19D05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5793" y="1987550"/>
            <a:ext cx="2190750" cy="31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Line 10">
            <a:extLst>
              <a:ext uri="{FF2B5EF4-FFF2-40B4-BE49-F238E27FC236}">
                <a16:creationId xmlns:a16="http://schemas.microsoft.com/office/drawing/2014/main" id="{5C663807-3B97-F032-6481-A875FA154F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55" y="4098925"/>
            <a:ext cx="2192338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" name="Line 11">
            <a:extLst>
              <a:ext uri="{FF2B5EF4-FFF2-40B4-BE49-F238E27FC236}">
                <a16:creationId xmlns:a16="http://schemas.microsoft.com/office/drawing/2014/main" id="{0ACE3BE1-151B-307D-52BF-65A6B85371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0555" y="3155950"/>
            <a:ext cx="2209800" cy="922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" name="Freeform 12">
            <a:extLst>
              <a:ext uri="{FF2B5EF4-FFF2-40B4-BE49-F238E27FC236}">
                <a16:creationId xmlns:a16="http://schemas.microsoft.com/office/drawing/2014/main" id="{E8FE4669-985D-3F47-3B02-C32357311B6E}"/>
              </a:ext>
            </a:extLst>
          </p:cNvPr>
          <p:cNvSpPr>
            <a:spLocks/>
          </p:cNvSpPr>
          <p:nvPr/>
        </p:nvSpPr>
        <p:spPr bwMode="auto">
          <a:xfrm>
            <a:off x="6518330" y="1985963"/>
            <a:ext cx="2232025" cy="1155700"/>
          </a:xfrm>
          <a:custGeom>
            <a:avLst/>
            <a:gdLst>
              <a:gd name="T0" fmla="*/ 0 w 2902"/>
              <a:gd name="T1" fmla="*/ 0 h 1185"/>
              <a:gd name="T2" fmla="*/ 2147483647 w 2902"/>
              <a:gd name="T3" fmla="*/ 2147483647 h 1185"/>
              <a:gd name="T4" fmla="*/ 2147483647 w 2902"/>
              <a:gd name="T5" fmla="*/ 2147483647 h 1185"/>
              <a:gd name="T6" fmla="*/ 0 w 2902"/>
              <a:gd name="T7" fmla="*/ 2147483647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66DB5108-34F5-BEE9-AB8B-1A3688A962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3868" y="1985963"/>
            <a:ext cx="131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" name="Line 14">
            <a:extLst>
              <a:ext uri="{FF2B5EF4-FFF2-40B4-BE49-F238E27FC236}">
                <a16:creationId xmlns:a16="http://schemas.microsoft.com/office/drawing/2014/main" id="{C6B7D135-D106-0185-4652-1E0B9BDA96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3868" y="2227263"/>
            <a:ext cx="131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" name="Line 15">
            <a:extLst>
              <a:ext uri="{FF2B5EF4-FFF2-40B4-BE49-F238E27FC236}">
                <a16:creationId xmlns:a16="http://schemas.microsoft.com/office/drawing/2014/main" id="{77356C57-9D19-C0DE-96F5-3B72EE701A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4980" y="4086225"/>
            <a:ext cx="133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Line 20">
            <a:extLst>
              <a:ext uri="{FF2B5EF4-FFF2-40B4-BE49-F238E27FC236}">
                <a16:creationId xmlns:a16="http://schemas.microsoft.com/office/drawing/2014/main" id="{C43E9121-01EC-5CA2-AED9-1DF0875DDD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6543" y="2900363"/>
            <a:ext cx="133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Line 22">
            <a:extLst>
              <a:ext uri="{FF2B5EF4-FFF2-40B4-BE49-F238E27FC236}">
                <a16:creationId xmlns:a16="http://schemas.microsoft.com/office/drawing/2014/main" id="{B483BA11-1CE2-C713-F72C-3E1EF5BD89F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0355" y="3149600"/>
            <a:ext cx="127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id="{754A3DAB-FD5D-569C-6A8F-0639D6171E8B}"/>
              </a:ext>
            </a:extLst>
          </p:cNvPr>
          <p:cNvSpPr>
            <a:spLocks/>
          </p:cNvSpPr>
          <p:nvPr/>
        </p:nvSpPr>
        <p:spPr bwMode="auto">
          <a:xfrm>
            <a:off x="6535793" y="4094163"/>
            <a:ext cx="1419225" cy="577850"/>
          </a:xfrm>
          <a:custGeom>
            <a:avLst/>
            <a:gdLst>
              <a:gd name="T0" fmla="*/ 0 w 1845"/>
              <a:gd name="T1" fmla="*/ 0 h 592"/>
              <a:gd name="T2" fmla="*/ 2147483647 w 1845"/>
              <a:gd name="T3" fmla="*/ 2147483647 h 592"/>
              <a:gd name="T4" fmla="*/ 2147483647 w 1845"/>
              <a:gd name="T5" fmla="*/ 2147483647 h 592"/>
              <a:gd name="T6" fmla="*/ 0 w 1845"/>
              <a:gd name="T7" fmla="*/ 2147483647 h 592"/>
              <a:gd name="T8" fmla="*/ 0 w 1845"/>
              <a:gd name="T9" fmla="*/ 0 h 5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5" h="592">
                <a:moveTo>
                  <a:pt x="0" y="0"/>
                </a:moveTo>
                <a:lnTo>
                  <a:pt x="1845" y="592"/>
                </a:lnTo>
                <a:lnTo>
                  <a:pt x="1095" y="592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1" name="Group 26">
            <a:extLst>
              <a:ext uri="{FF2B5EF4-FFF2-40B4-BE49-F238E27FC236}">
                <a16:creationId xmlns:a16="http://schemas.microsoft.com/office/drawing/2014/main" id="{6B1C3298-5399-C593-1B1C-E64D2619DEEA}"/>
              </a:ext>
            </a:extLst>
          </p:cNvPr>
          <p:cNvGrpSpPr>
            <a:grpSpLocks/>
          </p:cNvGrpSpPr>
          <p:nvPr/>
        </p:nvGrpSpPr>
        <p:grpSpPr bwMode="auto">
          <a:xfrm>
            <a:off x="6529443" y="4086225"/>
            <a:ext cx="1281112" cy="534988"/>
            <a:chOff x="12315" y="13225"/>
            <a:chExt cx="2775" cy="913"/>
          </a:xfrm>
        </p:grpSpPr>
        <p:sp>
          <p:nvSpPr>
            <p:cNvPr id="52" name="Line 27">
              <a:extLst>
                <a:ext uri="{FF2B5EF4-FFF2-40B4-BE49-F238E27FC236}">
                  <a16:creationId xmlns:a16="http://schemas.microsoft.com/office/drawing/2014/main" id="{A9CDB089-26DB-9D1C-CCE3-AE539DC22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15" y="13225"/>
              <a:ext cx="1587" cy="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Line 28">
              <a:extLst>
                <a:ext uri="{FF2B5EF4-FFF2-40B4-BE49-F238E27FC236}">
                  <a16:creationId xmlns:a16="http://schemas.microsoft.com/office/drawing/2014/main" id="{B4760F7D-8B52-19B9-4C6A-9942B90CC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15" y="13737"/>
              <a:ext cx="1175" cy="4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4" name="Line 29">
            <a:extLst>
              <a:ext uri="{FF2B5EF4-FFF2-40B4-BE49-F238E27FC236}">
                <a16:creationId xmlns:a16="http://schemas.microsoft.com/office/drawing/2014/main" id="{B3AF5F3E-6806-4F76-617C-4CA2908176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443" y="4327525"/>
            <a:ext cx="317500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Line 30">
            <a:extLst>
              <a:ext uri="{FF2B5EF4-FFF2-40B4-BE49-F238E27FC236}">
                <a16:creationId xmlns:a16="http://schemas.microsoft.com/office/drawing/2014/main" id="{FB84E549-1960-91AB-2D4E-8A006EC5F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3293" y="4451350"/>
            <a:ext cx="541337" cy="23495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2D1925-664E-E2C1-93F0-5B230063D893}"/>
              </a:ext>
            </a:extLst>
          </p:cNvPr>
          <p:cNvGrpSpPr/>
          <p:nvPr/>
        </p:nvGrpSpPr>
        <p:grpSpPr>
          <a:xfrm>
            <a:off x="2244612" y="2022637"/>
            <a:ext cx="1278602" cy="597475"/>
            <a:chOff x="749300" y="3009900"/>
            <a:chExt cx="1278602" cy="59747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47E64B-D011-D36E-F849-68A3A3190AF5}"/>
                </a:ext>
              </a:extLst>
            </p:cNvPr>
            <p:cNvSpPr txBox="1"/>
            <p:nvPr/>
          </p:nvSpPr>
          <p:spPr>
            <a:xfrm>
              <a:off x="749300" y="3022600"/>
              <a:ext cx="1111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  <a:r>
                <a:rPr kumimoji="0" lang="en-US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76B3EB-8561-C6DB-4DB0-3B467AF040B6}"/>
                </a:ext>
              </a:extLst>
            </p:cNvPr>
            <p:cNvSpPr txBox="1"/>
            <p:nvPr/>
          </p:nvSpPr>
          <p:spPr>
            <a:xfrm>
              <a:off x="1663700" y="300990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0B02A27-C77D-C28D-A2C0-F5B0A5BC2927}"/>
              </a:ext>
            </a:extLst>
          </p:cNvPr>
          <p:cNvSpPr txBox="1"/>
          <p:nvPr/>
        </p:nvSpPr>
        <p:spPr>
          <a:xfrm>
            <a:off x="4022612" y="1768637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 / 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9DEBF1-DCAD-DC8F-7D0B-1612E065E98A}"/>
              </a:ext>
            </a:extLst>
          </p:cNvPr>
          <p:cNvSpPr txBox="1"/>
          <p:nvPr/>
        </p:nvSpPr>
        <p:spPr>
          <a:xfrm>
            <a:off x="3565412" y="2314737"/>
            <a:ext cx="731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F6F365-78ED-729C-7091-0F176006C6E7}"/>
              </a:ext>
            </a:extLst>
          </p:cNvPr>
          <p:cNvCxnSpPr/>
          <p:nvPr/>
        </p:nvCxnSpPr>
        <p:spPr>
          <a:xfrm>
            <a:off x="3654312" y="2314737"/>
            <a:ext cx="1549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C7B1AEA-D975-55FE-388A-AF80B5E3575A}"/>
              </a:ext>
            </a:extLst>
          </p:cNvPr>
          <p:cNvGrpSpPr/>
          <p:nvPr/>
        </p:nvGrpSpPr>
        <p:grpSpPr>
          <a:xfrm>
            <a:off x="5721405" y="2234921"/>
            <a:ext cx="847725" cy="1860804"/>
            <a:chOff x="4183062" y="2436876"/>
            <a:chExt cx="847725" cy="1860804"/>
          </a:xfrm>
        </p:grpSpPr>
        <p:sp>
          <p:nvSpPr>
            <p:cNvPr id="63" name="Text Box 16">
              <a:extLst>
                <a:ext uri="{FF2B5EF4-FFF2-40B4-BE49-F238E27FC236}">
                  <a16:creationId xmlns:a16="http://schemas.microsoft.com/office/drawing/2014/main" id="{E0645A4B-8319-4D6A-E813-3E272EEB8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062" y="3161055"/>
              <a:ext cx="8477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RTT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Line 17">
              <a:extLst>
                <a:ext uri="{FF2B5EF4-FFF2-40B4-BE49-F238E27FC236}">
                  <a16:creationId xmlns:a16="http://schemas.microsoft.com/office/drawing/2014/main" id="{497E0A6A-F6B4-F75D-1CF5-89EF777F89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450" y="3469030"/>
              <a:ext cx="11112" cy="811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Line 18">
              <a:extLst>
                <a:ext uri="{FF2B5EF4-FFF2-40B4-BE49-F238E27FC236}">
                  <a16:creationId xmlns:a16="http://schemas.microsoft.com/office/drawing/2014/main" id="{F86C2A0F-0A26-27B2-5A7E-4CE205FEF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5212" y="2451443"/>
              <a:ext cx="3175" cy="768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52FE3A2-6D64-8915-D673-7438BEEA2C2A}"/>
                </a:ext>
              </a:extLst>
            </p:cNvPr>
            <p:cNvSpPr/>
            <p:nvPr/>
          </p:nvSpPr>
          <p:spPr>
            <a:xfrm>
              <a:off x="4421124" y="2436876"/>
              <a:ext cx="77724" cy="18608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C7205D-AFD9-CC2D-7557-0716F3BCE860}"/>
              </a:ext>
            </a:extLst>
          </p:cNvPr>
          <p:cNvGrpSpPr/>
          <p:nvPr/>
        </p:nvGrpSpPr>
        <p:grpSpPr>
          <a:xfrm>
            <a:off x="5737741" y="1941782"/>
            <a:ext cx="847725" cy="336550"/>
            <a:chOff x="4199398" y="2143737"/>
            <a:chExt cx="847725" cy="336550"/>
          </a:xfrm>
        </p:grpSpPr>
        <p:sp>
          <p:nvSpPr>
            <p:cNvPr id="68" name="Text Box 16">
              <a:extLst>
                <a:ext uri="{FF2B5EF4-FFF2-40B4-BE49-F238E27FC236}">
                  <a16:creationId xmlns:a16="http://schemas.microsoft.com/office/drawing/2014/main" id="{F96852C9-AF48-2E60-4FB1-513FC01EB1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9398" y="2143737"/>
              <a:ext cx="8477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L/R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DFF0855-47AB-5F2A-9672-D1EC8C01CDA2}"/>
                </a:ext>
              </a:extLst>
            </p:cNvPr>
            <p:cNvSpPr/>
            <p:nvPr/>
          </p:nvSpPr>
          <p:spPr>
            <a:xfrm>
              <a:off x="4418854" y="2180844"/>
              <a:ext cx="85344" cy="2468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948C33A-8438-CE75-7E71-63CF97D25928}"/>
              </a:ext>
            </a:extLst>
          </p:cNvPr>
          <p:cNvSpPr txBox="1"/>
          <p:nvPr/>
        </p:nvSpPr>
        <p:spPr>
          <a:xfrm>
            <a:off x="4175012" y="231473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L / 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D18A987-4A9E-F2B8-A954-F764BCE1C1F9}"/>
              </a:ext>
            </a:extLst>
          </p:cNvPr>
          <p:cNvGrpSpPr/>
          <p:nvPr/>
        </p:nvGrpSpPr>
        <p:grpSpPr>
          <a:xfrm>
            <a:off x="3156251" y="2947504"/>
            <a:ext cx="1781653" cy="1463020"/>
            <a:chOff x="1660939" y="3934767"/>
            <a:chExt cx="1781653" cy="146302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08D4E3-5981-72E7-55CD-98A32F32AECD}"/>
                </a:ext>
              </a:extLst>
            </p:cNvPr>
            <p:cNvSpPr txBox="1"/>
            <p:nvPr/>
          </p:nvSpPr>
          <p:spPr>
            <a:xfrm>
              <a:off x="1673639" y="485649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A9EDEB-DAC5-D438-968F-E309AF5739D1}"/>
                </a:ext>
              </a:extLst>
            </p:cNvPr>
            <p:cNvSpPr txBox="1"/>
            <p:nvPr/>
          </p:nvSpPr>
          <p:spPr>
            <a:xfrm>
              <a:off x="2070100" y="4874567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0.00027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AA0D4A7-FC19-5ACD-379A-A72A73B7C4AA}"/>
                </a:ext>
              </a:extLst>
            </p:cNvPr>
            <p:cNvGrpSpPr/>
            <p:nvPr/>
          </p:nvGrpSpPr>
          <p:grpSpPr>
            <a:xfrm>
              <a:off x="1660939" y="3934767"/>
              <a:ext cx="1473628" cy="868065"/>
              <a:chOff x="1660939" y="3795067"/>
              <a:chExt cx="1473628" cy="86806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6990A7-4A6C-94B0-EAAF-1AD4139C8DEE}"/>
                  </a:ext>
                </a:extLst>
              </p:cNvPr>
              <p:cNvSpPr txBox="1"/>
              <p:nvPr/>
            </p:nvSpPr>
            <p:spPr>
              <a:xfrm>
                <a:off x="1660939" y="395255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</a:t>
                </a: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84BCBD6E-4687-8240-1B98-695D157AE2B1}"/>
                  </a:ext>
                </a:extLst>
              </p:cNvPr>
              <p:cNvGrpSpPr/>
              <p:nvPr/>
            </p:nvGrpSpPr>
            <p:grpSpPr>
              <a:xfrm>
                <a:off x="2095500" y="3795067"/>
                <a:ext cx="1039067" cy="868065"/>
                <a:chOff x="2032000" y="3795067"/>
                <a:chExt cx="1039067" cy="868065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9A05C0E-3D6D-A568-3FE4-6367BC953237}"/>
                    </a:ext>
                  </a:extLst>
                </p:cNvPr>
                <p:cNvSpPr txBox="1"/>
                <p:nvPr/>
              </p:nvSpPr>
              <p:spPr>
                <a:xfrm>
                  <a:off x="2146300" y="3795067"/>
                  <a:ext cx="7280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.008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8CA9A32-DF6F-B743-2DBB-8E96125F3A6B}"/>
                    </a:ext>
                  </a:extLst>
                </p:cNvPr>
                <p:cNvSpPr txBox="1"/>
                <p:nvPr/>
              </p:nvSpPr>
              <p:spPr>
                <a:xfrm>
                  <a:off x="2032000" y="4201467"/>
                  <a:ext cx="10390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30.008</a:t>
                  </a: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FAC0A91F-FDE2-7F7D-F900-A26953844BDD}"/>
                    </a:ext>
                  </a:extLst>
                </p:cNvPr>
                <p:cNvCxnSpPr/>
                <p:nvPr/>
              </p:nvCxnSpPr>
              <p:spPr>
                <a:xfrm>
                  <a:off x="2120900" y="4239567"/>
                  <a:ext cx="8255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8799FD87-C6C0-97D7-F84F-6192758D4356}"/>
              </a:ext>
            </a:extLst>
          </p:cNvPr>
          <p:cNvSpPr/>
          <p:nvPr/>
        </p:nvSpPr>
        <p:spPr>
          <a:xfrm>
            <a:off x="5728597" y="1978889"/>
            <a:ext cx="85344" cy="2468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42B2B6E-D33B-EA1C-5319-E7DBD4D42CF8}"/>
              </a:ext>
            </a:extLst>
          </p:cNvPr>
          <p:cNvSpPr txBox="1"/>
          <p:nvPr/>
        </p:nvSpPr>
        <p:spPr>
          <a:xfrm>
            <a:off x="1219200" y="5055243"/>
            <a:ext cx="101946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lvl="0" indent="-287338">
              <a:buClr>
                <a:srgbClr val="0013A3"/>
              </a:buClr>
              <a:buFont typeface="Wingdings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3.0</a:t>
            </a:r>
            <a:r>
              <a:rPr lang="en-US" sz="2800" dirty="0">
                <a:solidFill>
                  <a:prstClr val="black"/>
                </a:solidFill>
              </a:rPr>
              <a:t> (stop-and-wait operation)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protocol performance stinks!</a:t>
            </a:r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Protocol limits performance of underlying infrastructure (channel)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4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70" grpId="0"/>
      <p:bldP spid="80" grpId="0" animBg="1"/>
      <p:bldP spid="8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61585-282B-5859-D8BC-9AB7B895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E0CDD-6D6B-1F74-95B1-7C79D9054593}"/>
              </a:ext>
            </a:extLst>
          </p:cNvPr>
          <p:cNvSpPr/>
          <p:nvPr/>
        </p:nvSpPr>
        <p:spPr>
          <a:xfrm>
            <a:off x="0" y="2753307"/>
            <a:ext cx="12192000" cy="1064579"/>
          </a:xfrm>
          <a:prstGeom prst="rect">
            <a:avLst/>
          </a:prstGeom>
          <a:solidFill>
            <a:srgbClr val="FAF3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8D3F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45C0F5-CDBE-B52D-5DA9-78F7233DA439}"/>
              </a:ext>
            </a:extLst>
          </p:cNvPr>
          <p:cNvSpPr txBox="1">
            <a:spLocks/>
          </p:cNvSpPr>
          <p:nvPr/>
        </p:nvSpPr>
        <p:spPr>
          <a:xfrm>
            <a:off x="416560" y="2741601"/>
            <a:ext cx="8066049" cy="107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Sliding Windows</a:t>
            </a:r>
          </a:p>
        </p:txBody>
      </p:sp>
    </p:spTree>
    <p:extLst>
      <p:ext uri="{BB962C8B-B14F-4D97-AF65-F5344CB8AC3E}">
        <p14:creationId xmlns:p14="http://schemas.microsoft.com/office/powerpoint/2010/main" val="202700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ACE43-9ACC-88CB-DC6F-B839A589A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BB39BC-8EA7-E926-0970-659E734730B3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D83D8E-B9B1-9B3B-5BD4-18DAA841088F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rdt3.0: From stop-and-wait to sliding window protocols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2F31C4-CB6C-AE6D-A533-A4E15ED2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883A8E-F898-0A96-C9A9-4EBDFAAB328C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20FC30-7F18-6DA6-6CF7-8CEAAD941AC4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84860B-41CF-764F-25F5-6C262767CFA7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8A3DFDB-BF19-27A1-4DE8-4CCBDD7B2FA7}"/>
              </a:ext>
            </a:extLst>
          </p:cNvPr>
          <p:cNvSpPr txBox="1">
            <a:spLocks noChangeArrowheads="1"/>
          </p:cNvSpPr>
          <p:nvPr/>
        </p:nvSpPr>
        <p:spPr>
          <a:xfrm>
            <a:off x="722556" y="1312877"/>
            <a:ext cx="10988826" cy="203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  <a:defRPr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Sliding window/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pipelining: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sender allows multiple,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in-flight”, yet-to-be-acknowledged packets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range of sequence numbers must be increased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buffering at sender and/or receiver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02C4B4-CCBD-396D-2446-C505B98B531D}"/>
              </a:ext>
            </a:extLst>
          </p:cNvPr>
          <p:cNvGrpSpPr/>
          <p:nvPr/>
        </p:nvGrpSpPr>
        <p:grpSpPr>
          <a:xfrm>
            <a:off x="2916237" y="2993267"/>
            <a:ext cx="6359525" cy="2370138"/>
            <a:chOff x="1673403" y="3019025"/>
            <a:chExt cx="6359525" cy="2370138"/>
          </a:xfrm>
        </p:grpSpPr>
        <p:pic>
          <p:nvPicPr>
            <p:cNvPr id="9" name="Picture 5" descr="rdt_pipelined1">
              <a:extLst>
                <a:ext uri="{FF2B5EF4-FFF2-40B4-BE49-F238E27FC236}">
                  <a16:creationId xmlns:a16="http://schemas.microsoft.com/office/drawing/2014/main" id="{9A76FE7F-356B-92A1-ADE0-D1A439E68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403" y="3019025"/>
              <a:ext cx="6105525" cy="2370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44">
              <a:extLst>
                <a:ext uri="{FF2B5EF4-FFF2-40B4-BE49-F238E27FC236}">
                  <a16:creationId xmlns:a16="http://schemas.microsoft.com/office/drawing/2014/main" id="{DB7140AD-4B6E-EDCB-0304-78DD3983A0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3403" y="3696888"/>
              <a:ext cx="469900" cy="465137"/>
              <a:chOff x="881" y="2283"/>
              <a:chExt cx="296" cy="293"/>
            </a:xfrm>
          </p:grpSpPr>
          <p:sp>
            <p:nvSpPr>
              <p:cNvPr id="130" name="Rectangle 43">
                <a:extLst>
                  <a:ext uri="{FF2B5EF4-FFF2-40B4-BE49-F238E27FC236}">
                    <a16:creationId xmlns:a16="http://schemas.microsoft.com/office/drawing/2014/main" id="{DADDB655-3A4B-6000-36BD-1DE5EA73E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" y="2283"/>
                <a:ext cx="122" cy="2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31" name="Group 36">
                <a:extLst>
                  <a:ext uri="{FF2B5EF4-FFF2-40B4-BE49-F238E27FC236}">
                    <a16:creationId xmlns:a16="http://schemas.microsoft.com/office/drawing/2014/main" id="{83FDE798-C018-1212-1A30-4C6B2B3F6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81" y="2283"/>
                <a:ext cx="296" cy="293"/>
                <a:chOff x="2839" y="3501"/>
                <a:chExt cx="755" cy="803"/>
              </a:xfrm>
            </p:grpSpPr>
            <p:pic>
              <p:nvPicPr>
                <p:cNvPr id="132" name="Picture 37" descr="desktop_computer_stylized_medium">
                  <a:extLst>
                    <a:ext uri="{FF2B5EF4-FFF2-40B4-BE49-F238E27FC236}">
                      <a16:creationId xmlns:a16="http://schemas.microsoft.com/office/drawing/2014/main" id="{10689149-4258-F623-D311-603C7199A7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" name="Freeform 38">
                  <a:extLst>
                    <a:ext uri="{FF2B5EF4-FFF2-40B4-BE49-F238E27FC236}">
                      <a16:creationId xmlns:a16="http://schemas.microsoft.com/office/drawing/2014/main" id="{59A0AE06-35BB-4041-6263-5A7358E31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C3EE908B-A6DE-5E42-BB69-B34445F6C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828" y="3709588"/>
              <a:ext cx="185737" cy="431800"/>
            </a:xfrm>
            <a:custGeom>
              <a:avLst/>
              <a:gdLst>
                <a:gd name="T0" fmla="*/ 2147483647 w 117"/>
                <a:gd name="T1" fmla="*/ 2147483647 h 272"/>
                <a:gd name="T2" fmla="*/ 2147483647 w 117"/>
                <a:gd name="T3" fmla="*/ 2147483647 h 272"/>
                <a:gd name="T4" fmla="*/ 2147483647 w 117"/>
                <a:gd name="T5" fmla="*/ 2147483647 h 272"/>
                <a:gd name="T6" fmla="*/ 0 w 117"/>
                <a:gd name="T7" fmla="*/ 2147483647 h 272"/>
                <a:gd name="T8" fmla="*/ 2147483647 w 117"/>
                <a:gd name="T9" fmla="*/ 2147483647 h 272"/>
                <a:gd name="T10" fmla="*/ 2147483647 w 117"/>
                <a:gd name="T11" fmla="*/ 2147483647 h 272"/>
                <a:gd name="T12" fmla="*/ 2147483647 w 117"/>
                <a:gd name="T13" fmla="*/ 0 h 272"/>
                <a:gd name="T14" fmla="*/ 2147483647 w 117"/>
                <a:gd name="T15" fmla="*/ 2147483647 h 2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7" h="272">
                  <a:moveTo>
                    <a:pt x="6" y="6"/>
                  </a:moveTo>
                  <a:lnTo>
                    <a:pt x="3" y="77"/>
                  </a:lnTo>
                  <a:lnTo>
                    <a:pt x="59" y="120"/>
                  </a:lnTo>
                  <a:lnTo>
                    <a:pt x="0" y="146"/>
                  </a:lnTo>
                  <a:lnTo>
                    <a:pt x="3" y="270"/>
                  </a:lnTo>
                  <a:lnTo>
                    <a:pt x="117" y="272"/>
                  </a:lnTo>
                  <a:lnTo>
                    <a:pt x="114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50">
              <a:extLst>
                <a:ext uri="{FF2B5EF4-FFF2-40B4-BE49-F238E27FC236}">
                  <a16:creationId xmlns:a16="http://schemas.microsoft.com/office/drawing/2014/main" id="{6278CC99-F7E7-2978-375A-B8361ED3CD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4903" y="3714350"/>
              <a:ext cx="469900" cy="465138"/>
              <a:chOff x="881" y="2283"/>
              <a:chExt cx="296" cy="293"/>
            </a:xfrm>
          </p:grpSpPr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B4512E63-F035-EE0B-F867-82BEAA027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" y="2283"/>
                <a:ext cx="122" cy="2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27" name="Group 52">
                <a:extLst>
                  <a:ext uri="{FF2B5EF4-FFF2-40B4-BE49-F238E27FC236}">
                    <a16:creationId xmlns:a16="http://schemas.microsoft.com/office/drawing/2014/main" id="{7B60A2C1-BDDC-C9C7-E784-87EDB69946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81" y="2283"/>
                <a:ext cx="296" cy="293"/>
                <a:chOff x="2839" y="3501"/>
                <a:chExt cx="755" cy="803"/>
              </a:xfrm>
            </p:grpSpPr>
            <p:pic>
              <p:nvPicPr>
                <p:cNvPr id="128" name="Picture 53" descr="desktop_computer_stylized_medium">
                  <a:extLst>
                    <a:ext uri="{FF2B5EF4-FFF2-40B4-BE49-F238E27FC236}">
                      <a16:creationId xmlns:a16="http://schemas.microsoft.com/office/drawing/2014/main" id="{90AFAC58-9AA4-2821-1095-435071BE9B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9" name="Freeform 54">
                  <a:extLst>
                    <a:ext uri="{FF2B5EF4-FFF2-40B4-BE49-F238E27FC236}">
                      <a16:creationId xmlns:a16="http://schemas.microsoft.com/office/drawing/2014/main" id="{427BF547-256D-3EB1-75F1-1B6FE74ED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" name="Group 55">
              <a:extLst>
                <a:ext uri="{FF2B5EF4-FFF2-40B4-BE49-F238E27FC236}">
                  <a16:creationId xmlns:a16="http://schemas.microsoft.com/office/drawing/2014/main" id="{09020520-D9E7-2B5F-C6B2-D4F6BC0420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3546" y="3633388"/>
              <a:ext cx="223838" cy="501650"/>
              <a:chOff x="4140" y="429"/>
              <a:chExt cx="1425" cy="2396"/>
            </a:xfrm>
          </p:grpSpPr>
          <p:sp>
            <p:nvSpPr>
              <p:cNvPr id="94" name="Freeform 56">
                <a:extLst>
                  <a:ext uri="{FF2B5EF4-FFF2-40B4-BE49-F238E27FC236}">
                    <a16:creationId xmlns:a16="http://schemas.microsoft.com/office/drawing/2014/main" id="{1B0ABAC8-2B72-978B-CCB5-BB8DE092E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Rectangle 57">
                <a:extLst>
                  <a:ext uri="{FF2B5EF4-FFF2-40B4-BE49-F238E27FC236}">
                    <a16:creationId xmlns:a16="http://schemas.microsoft.com/office/drawing/2014/main" id="{844FFECE-3058-37CE-9443-3811E0618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429"/>
                <a:ext cx="1041" cy="2282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" name="Freeform 58">
                <a:extLst>
                  <a:ext uri="{FF2B5EF4-FFF2-40B4-BE49-F238E27FC236}">
                    <a16:creationId xmlns:a16="http://schemas.microsoft.com/office/drawing/2014/main" id="{1816AC50-B6CA-C2DA-71B1-093E0821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59">
                <a:extLst>
                  <a:ext uri="{FF2B5EF4-FFF2-40B4-BE49-F238E27FC236}">
                    <a16:creationId xmlns:a16="http://schemas.microsoft.com/office/drawing/2014/main" id="{9A964810-DBDB-8107-1D55-6C702C334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60">
                <a:extLst>
                  <a:ext uri="{FF2B5EF4-FFF2-40B4-BE49-F238E27FC236}">
                    <a16:creationId xmlns:a16="http://schemas.microsoft.com/office/drawing/2014/main" id="{7552D48A-D93C-0EC2-D5FA-6737136F4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99" name="Group 61">
                <a:extLst>
                  <a:ext uri="{FF2B5EF4-FFF2-40B4-BE49-F238E27FC236}">
                    <a16:creationId xmlns:a16="http://schemas.microsoft.com/office/drawing/2014/main" id="{6F274B34-879B-5949-C46E-2D4ED89A9C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24" name="AutoShape 62">
                  <a:extLst>
                    <a:ext uri="{FF2B5EF4-FFF2-40B4-BE49-F238E27FC236}">
                      <a16:creationId xmlns:a16="http://schemas.microsoft.com/office/drawing/2014/main" id="{379CB778-5940-2C45-DBEF-B79835EA9A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1"/>
                  <a:ext cx="73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25" name="AutoShape 63">
                  <a:extLst>
                    <a:ext uri="{FF2B5EF4-FFF2-40B4-BE49-F238E27FC236}">
                      <a16:creationId xmlns:a16="http://schemas.microsoft.com/office/drawing/2014/main" id="{D32C710C-2831-D944-0E09-67AFC730B5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6"/>
                  <a:ext cx="70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00" name="Rectangle 64">
                <a:extLst>
                  <a:ext uri="{FF2B5EF4-FFF2-40B4-BE49-F238E27FC236}">
                    <a16:creationId xmlns:a16="http://schemas.microsoft.com/office/drawing/2014/main" id="{156B51A8-1C5E-230C-A6B6-71133A9D9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0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01" name="Group 65">
                <a:extLst>
                  <a:ext uri="{FF2B5EF4-FFF2-40B4-BE49-F238E27FC236}">
                    <a16:creationId xmlns:a16="http://schemas.microsoft.com/office/drawing/2014/main" id="{CE5B526F-CC37-DE38-3EF9-D92F956B2C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22" name="AutoShape 66">
                  <a:extLst>
                    <a:ext uri="{FF2B5EF4-FFF2-40B4-BE49-F238E27FC236}">
                      <a16:creationId xmlns:a16="http://schemas.microsoft.com/office/drawing/2014/main" id="{1EC32CA7-9459-B73C-5922-08B05B8292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31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23" name="AutoShape 67">
                  <a:extLst>
                    <a:ext uri="{FF2B5EF4-FFF2-40B4-BE49-F238E27FC236}">
                      <a16:creationId xmlns:a16="http://schemas.microsoft.com/office/drawing/2014/main" id="{18E394B9-755D-00F4-B1FF-B61627965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8"/>
                  <a:ext cx="70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02" name="Rectangle 68">
                <a:extLst>
                  <a:ext uri="{FF2B5EF4-FFF2-40B4-BE49-F238E27FC236}">
                    <a16:creationId xmlns:a16="http://schemas.microsoft.com/office/drawing/2014/main" id="{EB65A48B-81C8-3F89-E6BC-B8AE04F09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362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3" name="Rectangle 69">
                <a:extLst>
                  <a:ext uri="{FF2B5EF4-FFF2-40B4-BE49-F238E27FC236}">
                    <a16:creationId xmlns:a16="http://schemas.microsoft.com/office/drawing/2014/main" id="{CEEF99DA-8D5F-67E6-0B7F-6C950AB61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7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04" name="Group 70">
                <a:extLst>
                  <a:ext uri="{FF2B5EF4-FFF2-40B4-BE49-F238E27FC236}">
                    <a16:creationId xmlns:a16="http://schemas.microsoft.com/office/drawing/2014/main" id="{FAEBB8BD-1881-35AC-9CD5-707893FE49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20" name="AutoShape 71">
                  <a:extLst>
                    <a:ext uri="{FF2B5EF4-FFF2-40B4-BE49-F238E27FC236}">
                      <a16:creationId xmlns:a16="http://schemas.microsoft.com/office/drawing/2014/main" id="{F46E4471-6479-4397-91BB-8BA6B2510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18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21" name="AutoShape 72">
                  <a:extLst>
                    <a:ext uri="{FF2B5EF4-FFF2-40B4-BE49-F238E27FC236}">
                      <a16:creationId xmlns:a16="http://schemas.microsoft.com/office/drawing/2014/main" id="{4131308E-C621-1E75-8B74-CBE092A63B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2" cy="11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05" name="Freeform 73">
                <a:extLst>
                  <a:ext uri="{FF2B5EF4-FFF2-40B4-BE49-F238E27FC236}">
                    <a16:creationId xmlns:a16="http://schemas.microsoft.com/office/drawing/2014/main" id="{66B47C2D-3AE1-4DE1-7990-0E3E9C9F3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6" name="Group 74">
                <a:extLst>
                  <a:ext uri="{FF2B5EF4-FFF2-40B4-BE49-F238E27FC236}">
                    <a16:creationId xmlns:a16="http://schemas.microsoft.com/office/drawing/2014/main" id="{75C72FB2-CAF1-5A05-6DDF-3BB81D114C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8" name="AutoShape 75">
                  <a:extLst>
                    <a:ext uri="{FF2B5EF4-FFF2-40B4-BE49-F238E27FC236}">
                      <a16:creationId xmlns:a16="http://schemas.microsoft.com/office/drawing/2014/main" id="{6E92B810-2D19-50A1-4560-FE3D5A9B2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5"/>
                  <a:ext cx="730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9" name="AutoShape 76">
                  <a:extLst>
                    <a:ext uri="{FF2B5EF4-FFF2-40B4-BE49-F238E27FC236}">
                      <a16:creationId xmlns:a16="http://schemas.microsoft.com/office/drawing/2014/main" id="{D3C046BD-3D86-9FF3-95C6-FE43FBD5DA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0"/>
                  <a:ext cx="705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DD4AFC54-A2C1-BC5C-6614-D5A750679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8" name="Freeform 78">
                <a:extLst>
                  <a:ext uri="{FF2B5EF4-FFF2-40B4-BE49-F238E27FC236}">
                    <a16:creationId xmlns:a16="http://schemas.microsoft.com/office/drawing/2014/main" id="{80760919-B6B7-CEEC-A927-56E0DA175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79">
                <a:extLst>
                  <a:ext uri="{FF2B5EF4-FFF2-40B4-BE49-F238E27FC236}">
                    <a16:creationId xmlns:a16="http://schemas.microsoft.com/office/drawing/2014/main" id="{E486807E-DF4F-E05A-83BF-93D3C59C9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80">
                <a:extLst>
                  <a:ext uri="{FF2B5EF4-FFF2-40B4-BE49-F238E27FC236}">
                    <a16:creationId xmlns:a16="http://schemas.microsoft.com/office/drawing/2014/main" id="{FC6CADB3-292B-4F5D-4F02-F2C150D1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4" y="2613"/>
                <a:ext cx="51" cy="9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1" name="Freeform 81">
                <a:extLst>
                  <a:ext uri="{FF2B5EF4-FFF2-40B4-BE49-F238E27FC236}">
                    <a16:creationId xmlns:a16="http://schemas.microsoft.com/office/drawing/2014/main" id="{DF99EB64-615E-43BD-C999-2A2B4678B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AutoShape 82">
                <a:extLst>
                  <a:ext uri="{FF2B5EF4-FFF2-40B4-BE49-F238E27FC236}">
                    <a16:creationId xmlns:a16="http://schemas.microsoft.com/office/drawing/2014/main" id="{9987EA9C-3A3E-6996-05E2-8A651996C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1"/>
                <a:ext cx="1203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3" name="AutoShape 83">
                <a:extLst>
                  <a:ext uri="{FF2B5EF4-FFF2-40B4-BE49-F238E27FC236}">
                    <a16:creationId xmlns:a16="http://schemas.microsoft.com/office/drawing/2014/main" id="{BDF52F9A-CEB4-3AC4-630E-2DC8ADF85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2711"/>
                <a:ext cx="106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Oval 84">
                <a:extLst>
                  <a:ext uri="{FF2B5EF4-FFF2-40B4-BE49-F238E27FC236}">
                    <a16:creationId xmlns:a16="http://schemas.microsoft.com/office/drawing/2014/main" id="{7D4CD7F8-9905-6B12-6A6D-9282FC54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5" name="Oval 85">
                <a:extLst>
                  <a:ext uri="{FF2B5EF4-FFF2-40B4-BE49-F238E27FC236}">
                    <a16:creationId xmlns:a16="http://schemas.microsoft.com/office/drawing/2014/main" id="{39CD4E9F-52B7-5765-5412-0CEE410A5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2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6" name="Oval 86">
                <a:extLst>
                  <a:ext uri="{FF2B5EF4-FFF2-40B4-BE49-F238E27FC236}">
                    <a16:creationId xmlns:a16="http://schemas.microsoft.com/office/drawing/2014/main" id="{018AD382-13BB-632F-DA49-8028165E3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78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7" name="Rectangle 87">
                <a:extLst>
                  <a:ext uri="{FF2B5EF4-FFF2-40B4-BE49-F238E27FC236}">
                    <a16:creationId xmlns:a16="http://schemas.microsoft.com/office/drawing/2014/main" id="{18D61A72-1E75-0175-66CE-341E6F635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" y="1832"/>
                <a:ext cx="91" cy="766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6" name="Group 88">
              <a:extLst>
                <a:ext uri="{FF2B5EF4-FFF2-40B4-BE49-F238E27FC236}">
                  <a16:creationId xmlns:a16="http://schemas.microsoft.com/office/drawing/2014/main" id="{1B260F40-E4E4-E143-3666-92C67A596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9865" y="3576238"/>
              <a:ext cx="223838" cy="501650"/>
              <a:chOff x="4140" y="429"/>
              <a:chExt cx="1425" cy="2396"/>
            </a:xfrm>
          </p:grpSpPr>
          <p:sp>
            <p:nvSpPr>
              <p:cNvPr id="17" name="Freeform 89">
                <a:extLst>
                  <a:ext uri="{FF2B5EF4-FFF2-40B4-BE49-F238E27FC236}">
                    <a16:creationId xmlns:a16="http://schemas.microsoft.com/office/drawing/2014/main" id="{12A1DE11-9844-A0D2-D8E8-2E2D278E5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90">
                <a:extLst>
                  <a:ext uri="{FF2B5EF4-FFF2-40B4-BE49-F238E27FC236}">
                    <a16:creationId xmlns:a16="http://schemas.microsoft.com/office/drawing/2014/main" id="{4D3583E4-6050-5E16-DD12-3D38906E2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429"/>
                <a:ext cx="1041" cy="2282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" name="Freeform 91">
                <a:extLst>
                  <a:ext uri="{FF2B5EF4-FFF2-40B4-BE49-F238E27FC236}">
                    <a16:creationId xmlns:a16="http://schemas.microsoft.com/office/drawing/2014/main" id="{02AD833F-2ADD-3859-89EC-D13DE229B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92">
                <a:extLst>
                  <a:ext uri="{FF2B5EF4-FFF2-40B4-BE49-F238E27FC236}">
                    <a16:creationId xmlns:a16="http://schemas.microsoft.com/office/drawing/2014/main" id="{48BAB2F8-01EE-9723-7480-1D3F3BD9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93">
                <a:extLst>
                  <a:ext uri="{FF2B5EF4-FFF2-40B4-BE49-F238E27FC236}">
                    <a16:creationId xmlns:a16="http://schemas.microsoft.com/office/drawing/2014/main" id="{D314313F-6342-AD96-0B95-1A06F6E13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2" name="Group 94">
                <a:extLst>
                  <a:ext uri="{FF2B5EF4-FFF2-40B4-BE49-F238E27FC236}">
                    <a16:creationId xmlns:a16="http://schemas.microsoft.com/office/drawing/2014/main" id="{862A0E54-1995-58C6-1221-1CFEE7490E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2" name="AutoShape 95">
                  <a:extLst>
                    <a:ext uri="{FF2B5EF4-FFF2-40B4-BE49-F238E27FC236}">
                      <a16:creationId xmlns:a16="http://schemas.microsoft.com/office/drawing/2014/main" id="{67083EDD-89E3-108B-F172-68FD200E8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71"/>
                  <a:ext cx="73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3" name="AutoShape 96">
                  <a:extLst>
                    <a:ext uri="{FF2B5EF4-FFF2-40B4-BE49-F238E27FC236}">
                      <a16:creationId xmlns:a16="http://schemas.microsoft.com/office/drawing/2014/main" id="{4738CAF1-ADF3-7CC4-6727-A8DD546B9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6"/>
                  <a:ext cx="70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" name="Rectangle 97">
                <a:extLst>
                  <a:ext uri="{FF2B5EF4-FFF2-40B4-BE49-F238E27FC236}">
                    <a16:creationId xmlns:a16="http://schemas.microsoft.com/office/drawing/2014/main" id="{9061F747-7F20-0EBB-B620-E0A17BF36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0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4" name="Group 98">
                <a:extLst>
                  <a:ext uri="{FF2B5EF4-FFF2-40B4-BE49-F238E27FC236}">
                    <a16:creationId xmlns:a16="http://schemas.microsoft.com/office/drawing/2014/main" id="{B696F35A-683F-D78A-9922-F39403B39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0" name="AutoShape 99">
                  <a:extLst>
                    <a:ext uri="{FF2B5EF4-FFF2-40B4-BE49-F238E27FC236}">
                      <a16:creationId xmlns:a16="http://schemas.microsoft.com/office/drawing/2014/main" id="{224B9747-A28F-A64F-F426-4382C81079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31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1" name="AutoShape 100">
                  <a:extLst>
                    <a:ext uri="{FF2B5EF4-FFF2-40B4-BE49-F238E27FC236}">
                      <a16:creationId xmlns:a16="http://schemas.microsoft.com/office/drawing/2014/main" id="{EFAB4133-BA8B-E109-C1C6-33EDF5B82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8"/>
                  <a:ext cx="70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5" name="Rectangle 101">
                <a:extLst>
                  <a:ext uri="{FF2B5EF4-FFF2-40B4-BE49-F238E27FC236}">
                    <a16:creationId xmlns:a16="http://schemas.microsoft.com/office/drawing/2014/main" id="{3DB1D9FD-54B9-ADC8-04AF-E6A253C92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362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" name="Rectangle 102">
                <a:extLst>
                  <a:ext uri="{FF2B5EF4-FFF2-40B4-BE49-F238E27FC236}">
                    <a16:creationId xmlns:a16="http://schemas.microsoft.com/office/drawing/2014/main" id="{0C0F2D8F-CE5A-25EE-DA81-B1414CA1F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7"/>
                <a:ext cx="596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7" name="Group 103">
                <a:extLst>
                  <a:ext uri="{FF2B5EF4-FFF2-40B4-BE49-F238E27FC236}">
                    <a16:creationId xmlns:a16="http://schemas.microsoft.com/office/drawing/2014/main" id="{A68701F7-F58A-B691-BF78-DE060306B0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" name="AutoShape 104">
                  <a:extLst>
                    <a:ext uri="{FF2B5EF4-FFF2-40B4-BE49-F238E27FC236}">
                      <a16:creationId xmlns:a16="http://schemas.microsoft.com/office/drawing/2014/main" id="{BC9640CB-2F39-4610-840E-0C621F7F7B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18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9" name="AutoShape 105">
                  <a:extLst>
                    <a:ext uri="{FF2B5EF4-FFF2-40B4-BE49-F238E27FC236}">
                      <a16:creationId xmlns:a16="http://schemas.microsoft.com/office/drawing/2014/main" id="{18E5E0D4-36F7-B66A-521F-A00D1B906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2" cy="11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8" name="Freeform 106">
                <a:extLst>
                  <a:ext uri="{FF2B5EF4-FFF2-40B4-BE49-F238E27FC236}">
                    <a16:creationId xmlns:a16="http://schemas.microsoft.com/office/drawing/2014/main" id="{BB2B9D1F-8B4B-E995-B0FA-FAC279FEE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" name="Group 107">
                <a:extLst>
                  <a:ext uri="{FF2B5EF4-FFF2-40B4-BE49-F238E27FC236}">
                    <a16:creationId xmlns:a16="http://schemas.microsoft.com/office/drawing/2014/main" id="{A84644C4-9D36-4254-A82A-F7E43485B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6" name="AutoShape 108">
                  <a:extLst>
                    <a:ext uri="{FF2B5EF4-FFF2-40B4-BE49-F238E27FC236}">
                      <a16:creationId xmlns:a16="http://schemas.microsoft.com/office/drawing/2014/main" id="{645EBBFD-F0F6-9D6E-2042-E1E780681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5"/>
                  <a:ext cx="730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7" name="AutoShape 109">
                  <a:extLst>
                    <a:ext uri="{FF2B5EF4-FFF2-40B4-BE49-F238E27FC236}">
                      <a16:creationId xmlns:a16="http://schemas.microsoft.com/office/drawing/2014/main" id="{5F0F7CBF-F6A5-76D8-2E80-6ECC08B69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0"/>
                  <a:ext cx="705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30" name="Rectangle 110">
                <a:extLst>
                  <a:ext uri="{FF2B5EF4-FFF2-40B4-BE49-F238E27FC236}">
                    <a16:creationId xmlns:a16="http://schemas.microsoft.com/office/drawing/2014/main" id="{06BC5294-AD6B-30F8-EB1C-5C8E2977B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" name="Freeform 111">
                <a:extLst>
                  <a:ext uri="{FF2B5EF4-FFF2-40B4-BE49-F238E27FC236}">
                    <a16:creationId xmlns:a16="http://schemas.microsoft.com/office/drawing/2014/main" id="{9E4515E0-90CE-6716-4B24-0B6B2205F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112">
                <a:extLst>
                  <a:ext uri="{FF2B5EF4-FFF2-40B4-BE49-F238E27FC236}">
                    <a16:creationId xmlns:a16="http://schemas.microsoft.com/office/drawing/2014/main" id="{7BC2430B-74A1-D75C-3C3A-880544665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113">
                <a:extLst>
                  <a:ext uri="{FF2B5EF4-FFF2-40B4-BE49-F238E27FC236}">
                    <a16:creationId xmlns:a16="http://schemas.microsoft.com/office/drawing/2014/main" id="{A94ECF09-4048-4414-C7B7-ACB2D774D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4" y="2613"/>
                <a:ext cx="51" cy="91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" name="Freeform 114">
                <a:extLst>
                  <a:ext uri="{FF2B5EF4-FFF2-40B4-BE49-F238E27FC236}">
                    <a16:creationId xmlns:a16="http://schemas.microsoft.com/office/drawing/2014/main" id="{B2FF11DB-1782-D4F6-2E6B-12DE12BEC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AutoShape 115">
                <a:extLst>
                  <a:ext uri="{FF2B5EF4-FFF2-40B4-BE49-F238E27FC236}">
                    <a16:creationId xmlns:a16="http://schemas.microsoft.com/office/drawing/2014/main" id="{D5F813F6-2007-E72F-9E1B-6727FCCDB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1"/>
                <a:ext cx="1203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6" name="AutoShape 116">
                <a:extLst>
                  <a:ext uri="{FF2B5EF4-FFF2-40B4-BE49-F238E27FC236}">
                    <a16:creationId xmlns:a16="http://schemas.microsoft.com/office/drawing/2014/main" id="{6CF7B664-FA95-76A5-B314-623F0B3F9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2711"/>
                <a:ext cx="106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Oval 117">
                <a:extLst>
                  <a:ext uri="{FF2B5EF4-FFF2-40B4-BE49-F238E27FC236}">
                    <a16:creationId xmlns:a16="http://schemas.microsoft.com/office/drawing/2014/main" id="{22FDC2C1-951A-ECCB-CEAC-54CD0FD41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3" name="Oval 118">
                <a:extLst>
                  <a:ext uri="{FF2B5EF4-FFF2-40B4-BE49-F238E27FC236}">
                    <a16:creationId xmlns:a16="http://schemas.microsoft.com/office/drawing/2014/main" id="{E9FB5DBA-8E3F-6D66-E616-E64522A76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2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84" name="Oval 119">
                <a:extLst>
                  <a:ext uri="{FF2B5EF4-FFF2-40B4-BE49-F238E27FC236}">
                    <a16:creationId xmlns:a16="http://schemas.microsoft.com/office/drawing/2014/main" id="{780EEAFB-881E-BF76-9D2B-8CF145C21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78"/>
                <a:ext cx="152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5" name="Rectangle 120">
                <a:extLst>
                  <a:ext uri="{FF2B5EF4-FFF2-40B4-BE49-F238E27FC236}">
                    <a16:creationId xmlns:a16="http://schemas.microsoft.com/office/drawing/2014/main" id="{4D7BBA64-9C3E-EC54-C834-FF29B8F94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" y="1832"/>
                <a:ext cx="91" cy="766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134" name="Freeform 5">
            <a:extLst>
              <a:ext uri="{FF2B5EF4-FFF2-40B4-BE49-F238E27FC236}">
                <a16:creationId xmlns:a16="http://schemas.microsoft.com/office/drawing/2014/main" id="{90A2A0F2-14A1-A355-8394-C16739E8F477}"/>
              </a:ext>
            </a:extLst>
          </p:cNvPr>
          <p:cNvSpPr/>
          <p:nvPr/>
        </p:nvSpPr>
        <p:spPr>
          <a:xfrm>
            <a:off x="6069496" y="2941983"/>
            <a:ext cx="3750365" cy="2491408"/>
          </a:xfrm>
          <a:custGeom>
            <a:avLst/>
            <a:gdLst>
              <a:gd name="connsiteX0" fmla="*/ 331304 w 3750365"/>
              <a:gd name="connsiteY0" fmla="*/ 0 h 2491408"/>
              <a:gd name="connsiteX1" fmla="*/ 0 w 3750365"/>
              <a:gd name="connsiteY1" fmla="*/ 861391 h 2491408"/>
              <a:gd name="connsiteX2" fmla="*/ 13252 w 3750365"/>
              <a:gd name="connsiteY2" fmla="*/ 1378226 h 2491408"/>
              <a:gd name="connsiteX3" fmla="*/ 26504 w 3750365"/>
              <a:gd name="connsiteY3" fmla="*/ 2491408 h 2491408"/>
              <a:gd name="connsiteX4" fmla="*/ 3750365 w 3750365"/>
              <a:gd name="connsiteY4" fmla="*/ 2451652 h 2491408"/>
              <a:gd name="connsiteX5" fmla="*/ 3723861 w 3750365"/>
              <a:gd name="connsiteY5" fmla="*/ 79513 h 2491408"/>
              <a:gd name="connsiteX6" fmla="*/ 331304 w 3750365"/>
              <a:gd name="connsiteY6" fmla="*/ 0 h 249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50365" h="2491408">
                <a:moveTo>
                  <a:pt x="331304" y="0"/>
                </a:moveTo>
                <a:lnTo>
                  <a:pt x="0" y="861391"/>
                </a:lnTo>
                <a:lnTo>
                  <a:pt x="13252" y="1378226"/>
                </a:lnTo>
                <a:lnTo>
                  <a:pt x="26504" y="2491408"/>
                </a:lnTo>
                <a:lnTo>
                  <a:pt x="3750365" y="2451652"/>
                </a:lnTo>
                <a:lnTo>
                  <a:pt x="3723861" y="79513"/>
                </a:lnTo>
                <a:lnTo>
                  <a:pt x="3313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31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25BDC-0FA0-E5A7-54AC-758526B22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6D2ED2-FDFC-5A00-BEE1-DB7718F1906D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3C835D-E6FD-9DCB-5DF2-7F527D74C2C9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Sliding window protocols: increased utilization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0A52AD-6FB3-AB3D-FB49-A7F08486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B4909B-78BB-6654-A7AE-D5F4D34C95E9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C0D77E-76FA-B20F-3F2C-D705739A18DF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0AA9E1-A39B-B85E-D995-3F0E44E713A3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7D020-CB3B-345B-0BA0-E3FC387629BC}"/>
              </a:ext>
            </a:extLst>
          </p:cNvPr>
          <p:cNvGrpSpPr/>
          <p:nvPr/>
        </p:nvGrpSpPr>
        <p:grpSpPr>
          <a:xfrm>
            <a:off x="1436915" y="1417186"/>
            <a:ext cx="9144000" cy="3759200"/>
            <a:chOff x="1436915" y="1417186"/>
            <a:chExt cx="9144000" cy="37592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433EB6E-52B2-96F2-588A-0DDB2748FB62}"/>
                </a:ext>
              </a:extLst>
            </p:cNvPr>
            <p:cNvGrpSpPr/>
            <p:nvPr/>
          </p:nvGrpSpPr>
          <p:grpSpPr>
            <a:xfrm>
              <a:off x="1436915" y="1744211"/>
              <a:ext cx="5265738" cy="3432175"/>
              <a:chOff x="1436915" y="1744211"/>
              <a:chExt cx="5265738" cy="3432175"/>
            </a:xfrm>
          </p:grpSpPr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5AB1EFBB-2FE4-FBDC-2EBA-F49D5ACAFE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6915" y="1760086"/>
                <a:ext cx="3086100" cy="3540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first packet bit transmitted, t = 0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5" name="Line 5">
                <a:extLst>
                  <a:ext uri="{FF2B5EF4-FFF2-40B4-BE49-F238E27FC236}">
                    <a16:creationId xmlns:a16="http://schemas.microsoft.com/office/drawing/2014/main" id="{EAA3E422-8E0F-F44D-0706-4DFD2B763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9215" y="1744211"/>
                <a:ext cx="20638" cy="32845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" name="Line 6">
                <a:extLst>
                  <a:ext uri="{FF2B5EF4-FFF2-40B4-BE49-F238E27FC236}">
                    <a16:creationId xmlns:a16="http://schemas.microsoft.com/office/drawing/2014/main" id="{F6E4542D-7965-5D44-0AE5-618C79A1A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0428" y="1756911"/>
                <a:ext cx="22225" cy="33512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67" name="Group 23">
                <a:extLst>
                  <a:ext uri="{FF2B5EF4-FFF2-40B4-BE49-F238E27FC236}">
                    <a16:creationId xmlns:a16="http://schemas.microsoft.com/office/drawing/2014/main" id="{B795C893-C548-FA2F-7934-7FAFD83E2D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0153" y="4081011"/>
                <a:ext cx="1466850" cy="608013"/>
                <a:chOff x="12502" y="21425"/>
                <a:chExt cx="3400" cy="1025"/>
              </a:xfrm>
            </p:grpSpPr>
            <p:sp>
              <p:nvSpPr>
                <p:cNvPr id="138" name="Line 24">
                  <a:extLst>
                    <a:ext uri="{FF2B5EF4-FFF2-40B4-BE49-F238E27FC236}">
                      <a16:creationId xmlns:a16="http://schemas.microsoft.com/office/drawing/2014/main" id="{D365D9E1-4809-45A6-4763-405C1C8BAF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502" y="21425"/>
                  <a:ext cx="288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9" name="Freeform 25">
                  <a:extLst>
                    <a:ext uri="{FF2B5EF4-FFF2-40B4-BE49-F238E27FC236}">
                      <a16:creationId xmlns:a16="http://schemas.microsoft.com/office/drawing/2014/main" id="{33D10803-86DA-CA10-4135-E09BA7028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" y="21438"/>
                  <a:ext cx="3075" cy="987"/>
                </a:xfrm>
                <a:custGeom>
                  <a:avLst/>
                  <a:gdLst>
                    <a:gd name="T0" fmla="*/ 0 w 1845"/>
                    <a:gd name="T1" fmla="*/ 0 h 592"/>
                    <a:gd name="T2" fmla="*/ 305147 w 1845"/>
                    <a:gd name="T3" fmla="*/ 98267 h 592"/>
                    <a:gd name="T4" fmla="*/ 181112 w 1845"/>
                    <a:gd name="T5" fmla="*/ 98267 h 592"/>
                    <a:gd name="T6" fmla="*/ 0 w 1845"/>
                    <a:gd name="T7" fmla="*/ 41006 h 592"/>
                    <a:gd name="T8" fmla="*/ 0 w 1845"/>
                    <a:gd name="T9" fmla="*/ 0 h 5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92">
                      <a:moveTo>
                        <a:pt x="0" y="0"/>
                      </a:moveTo>
                      <a:lnTo>
                        <a:pt x="1845" y="592"/>
                      </a:lnTo>
                      <a:lnTo>
                        <a:pt x="1095" y="592"/>
                      </a:lnTo>
                      <a:lnTo>
                        <a:pt x="0" y="2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140" name="Group 26">
                  <a:extLst>
                    <a:ext uri="{FF2B5EF4-FFF2-40B4-BE49-F238E27FC236}">
                      <a16:creationId xmlns:a16="http://schemas.microsoft.com/office/drawing/2014/main" id="{D52F41CE-1DC4-A29C-1B92-1C17C3789F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815" y="21425"/>
                  <a:ext cx="2776" cy="913"/>
                  <a:chOff x="12315" y="13225"/>
                  <a:chExt cx="2775" cy="913"/>
                </a:xfrm>
              </p:grpSpPr>
              <p:sp>
                <p:nvSpPr>
                  <p:cNvPr id="143" name="Line 27">
                    <a:extLst>
                      <a:ext uri="{FF2B5EF4-FFF2-40B4-BE49-F238E27FC236}">
                        <a16:creationId xmlns:a16="http://schemas.microsoft.com/office/drawing/2014/main" id="{884CDAC0-5F02-B6FA-70D7-BDAC8334D6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15" y="13225"/>
                    <a:ext cx="1587" cy="51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4" name="Line 28">
                    <a:extLst>
                      <a:ext uri="{FF2B5EF4-FFF2-40B4-BE49-F238E27FC236}">
                        <a16:creationId xmlns:a16="http://schemas.microsoft.com/office/drawing/2014/main" id="{86BE7FD7-F9D7-88DA-D580-3D91301BA7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15" y="13737"/>
                    <a:ext cx="1175" cy="40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141" name="Line 29">
                  <a:extLst>
                    <a:ext uri="{FF2B5EF4-FFF2-40B4-BE49-F238E27FC236}">
                      <a16:creationId xmlns:a16="http://schemas.microsoft.com/office/drawing/2014/main" id="{040D1239-67A1-7ADB-4DAE-C61395A1AD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15" y="21837"/>
                  <a:ext cx="687" cy="2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2" name="Line 30">
                  <a:extLst>
                    <a:ext uri="{FF2B5EF4-FFF2-40B4-BE49-F238E27FC236}">
                      <a16:creationId xmlns:a16="http://schemas.microsoft.com/office/drawing/2014/main" id="{ECE472F4-26B0-3798-886A-0F35EEEC0B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15" y="22048"/>
                  <a:ext cx="1175" cy="40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68" name="Group 35">
                <a:extLst>
                  <a:ext uri="{FF2B5EF4-FFF2-40B4-BE49-F238E27FC236}">
                    <a16:creationId xmlns:a16="http://schemas.microsoft.com/office/drawing/2014/main" id="{FC7E396C-BC16-97EB-EE10-CC3721EC04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9040" y="4319136"/>
                <a:ext cx="1466850" cy="606425"/>
                <a:chOff x="12502" y="21425"/>
                <a:chExt cx="3400" cy="1025"/>
              </a:xfrm>
            </p:grpSpPr>
            <p:sp>
              <p:nvSpPr>
                <p:cNvPr id="78" name="Line 36">
                  <a:extLst>
                    <a:ext uri="{FF2B5EF4-FFF2-40B4-BE49-F238E27FC236}">
                      <a16:creationId xmlns:a16="http://schemas.microsoft.com/office/drawing/2014/main" id="{2DEA9D48-925F-AAF4-DE36-F31B30CD58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502" y="21425"/>
                  <a:ext cx="288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9" name="Freeform 37">
                  <a:extLst>
                    <a:ext uri="{FF2B5EF4-FFF2-40B4-BE49-F238E27FC236}">
                      <a16:creationId xmlns:a16="http://schemas.microsoft.com/office/drawing/2014/main" id="{B6289E12-5F4F-DFE6-E482-EECC6D8471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" y="21438"/>
                  <a:ext cx="3075" cy="987"/>
                </a:xfrm>
                <a:custGeom>
                  <a:avLst/>
                  <a:gdLst>
                    <a:gd name="T0" fmla="*/ 0 w 1845"/>
                    <a:gd name="T1" fmla="*/ 0 h 592"/>
                    <a:gd name="T2" fmla="*/ 305147 w 1845"/>
                    <a:gd name="T3" fmla="*/ 98267 h 592"/>
                    <a:gd name="T4" fmla="*/ 181112 w 1845"/>
                    <a:gd name="T5" fmla="*/ 98267 h 592"/>
                    <a:gd name="T6" fmla="*/ 0 w 1845"/>
                    <a:gd name="T7" fmla="*/ 41006 h 592"/>
                    <a:gd name="T8" fmla="*/ 0 w 1845"/>
                    <a:gd name="T9" fmla="*/ 0 h 5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92">
                      <a:moveTo>
                        <a:pt x="0" y="0"/>
                      </a:moveTo>
                      <a:lnTo>
                        <a:pt x="1845" y="592"/>
                      </a:lnTo>
                      <a:lnTo>
                        <a:pt x="1095" y="592"/>
                      </a:lnTo>
                      <a:lnTo>
                        <a:pt x="0" y="2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80" name="Group 38">
                  <a:extLst>
                    <a:ext uri="{FF2B5EF4-FFF2-40B4-BE49-F238E27FC236}">
                      <a16:creationId xmlns:a16="http://schemas.microsoft.com/office/drawing/2014/main" id="{DD4B1993-63E9-800E-7E99-642140E3F5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815" y="21425"/>
                  <a:ext cx="2776" cy="913"/>
                  <a:chOff x="12315" y="13225"/>
                  <a:chExt cx="2775" cy="913"/>
                </a:xfrm>
              </p:grpSpPr>
              <p:sp>
                <p:nvSpPr>
                  <p:cNvPr id="136" name="Line 39">
                    <a:extLst>
                      <a:ext uri="{FF2B5EF4-FFF2-40B4-BE49-F238E27FC236}">
                        <a16:creationId xmlns:a16="http://schemas.microsoft.com/office/drawing/2014/main" id="{45FCAC85-5871-E4BB-EE20-2A0F5D5699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15" y="13225"/>
                    <a:ext cx="1587" cy="51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37" name="Line 40">
                    <a:extLst>
                      <a:ext uri="{FF2B5EF4-FFF2-40B4-BE49-F238E27FC236}">
                        <a16:creationId xmlns:a16="http://schemas.microsoft.com/office/drawing/2014/main" id="{AC42FE10-F692-1DBB-EADE-42D1D79032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15" y="13737"/>
                    <a:ext cx="1175" cy="40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81" name="Line 41">
                  <a:extLst>
                    <a:ext uri="{FF2B5EF4-FFF2-40B4-BE49-F238E27FC236}">
                      <a16:creationId xmlns:a16="http://schemas.microsoft.com/office/drawing/2014/main" id="{D7D04C7C-0C0F-DE38-B1DF-A466CEB231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15" y="21837"/>
                  <a:ext cx="687" cy="2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5" name="Line 42">
                  <a:extLst>
                    <a:ext uri="{FF2B5EF4-FFF2-40B4-BE49-F238E27FC236}">
                      <a16:creationId xmlns:a16="http://schemas.microsoft.com/office/drawing/2014/main" id="{8FB68568-0FBB-0B7A-E66E-9907A246D9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15" y="22048"/>
                  <a:ext cx="1175" cy="40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69" name="Group 43">
                <a:extLst>
                  <a:ext uri="{FF2B5EF4-FFF2-40B4-BE49-F238E27FC236}">
                    <a16:creationId xmlns:a16="http://schemas.microsoft.com/office/drawing/2014/main" id="{4B4C1FD5-7E44-D483-DFEC-87A69F26C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80153" y="4569961"/>
                <a:ext cx="1466850" cy="606425"/>
                <a:chOff x="12502" y="21425"/>
                <a:chExt cx="3400" cy="1025"/>
              </a:xfrm>
            </p:grpSpPr>
            <p:sp>
              <p:nvSpPr>
                <p:cNvPr id="71" name="Line 44">
                  <a:extLst>
                    <a:ext uri="{FF2B5EF4-FFF2-40B4-BE49-F238E27FC236}">
                      <a16:creationId xmlns:a16="http://schemas.microsoft.com/office/drawing/2014/main" id="{0A597696-29A2-266D-0729-C2A6E402BB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502" y="21425"/>
                  <a:ext cx="288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" name="Freeform 45">
                  <a:extLst>
                    <a:ext uri="{FF2B5EF4-FFF2-40B4-BE49-F238E27FC236}">
                      <a16:creationId xmlns:a16="http://schemas.microsoft.com/office/drawing/2014/main" id="{EEA3A2B8-996D-9A4E-FA92-527BF20FD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" y="21438"/>
                  <a:ext cx="3075" cy="987"/>
                </a:xfrm>
                <a:custGeom>
                  <a:avLst/>
                  <a:gdLst>
                    <a:gd name="T0" fmla="*/ 0 w 1845"/>
                    <a:gd name="T1" fmla="*/ 0 h 592"/>
                    <a:gd name="T2" fmla="*/ 305147 w 1845"/>
                    <a:gd name="T3" fmla="*/ 98267 h 592"/>
                    <a:gd name="T4" fmla="*/ 181112 w 1845"/>
                    <a:gd name="T5" fmla="*/ 98267 h 592"/>
                    <a:gd name="T6" fmla="*/ 0 w 1845"/>
                    <a:gd name="T7" fmla="*/ 41006 h 592"/>
                    <a:gd name="T8" fmla="*/ 0 w 1845"/>
                    <a:gd name="T9" fmla="*/ 0 h 5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45" h="592">
                      <a:moveTo>
                        <a:pt x="0" y="0"/>
                      </a:moveTo>
                      <a:lnTo>
                        <a:pt x="1845" y="592"/>
                      </a:lnTo>
                      <a:lnTo>
                        <a:pt x="1095" y="592"/>
                      </a:lnTo>
                      <a:lnTo>
                        <a:pt x="0" y="2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73" name="Group 46">
                  <a:extLst>
                    <a:ext uri="{FF2B5EF4-FFF2-40B4-BE49-F238E27FC236}">
                      <a16:creationId xmlns:a16="http://schemas.microsoft.com/office/drawing/2014/main" id="{DE542F20-7A5A-A44B-DFDC-E40B94EDFA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815" y="21425"/>
                  <a:ext cx="2776" cy="913"/>
                  <a:chOff x="12315" y="13225"/>
                  <a:chExt cx="2775" cy="913"/>
                </a:xfrm>
              </p:grpSpPr>
              <p:sp>
                <p:nvSpPr>
                  <p:cNvPr id="76" name="Line 47">
                    <a:extLst>
                      <a:ext uri="{FF2B5EF4-FFF2-40B4-BE49-F238E27FC236}">
                        <a16:creationId xmlns:a16="http://schemas.microsoft.com/office/drawing/2014/main" id="{C6AB9DBF-3DEA-7A9B-E90B-486E25AD46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15" y="13225"/>
                    <a:ext cx="1587" cy="51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77" name="Line 48">
                    <a:extLst>
                      <a:ext uri="{FF2B5EF4-FFF2-40B4-BE49-F238E27FC236}">
                        <a16:creationId xmlns:a16="http://schemas.microsoft.com/office/drawing/2014/main" id="{EF12CCDB-3CD1-26D5-C02A-C6C63CD754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15" y="13737"/>
                    <a:ext cx="1175" cy="40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74" name="Line 49">
                  <a:extLst>
                    <a:ext uri="{FF2B5EF4-FFF2-40B4-BE49-F238E27FC236}">
                      <a16:creationId xmlns:a16="http://schemas.microsoft.com/office/drawing/2014/main" id="{E5237A85-4A75-9B2D-0F0E-9EE96D846C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815" y="21837"/>
                  <a:ext cx="687" cy="2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5" name="Line 50">
                  <a:extLst>
                    <a:ext uri="{FF2B5EF4-FFF2-40B4-BE49-F238E27FC236}">
                      <a16:creationId xmlns:a16="http://schemas.microsoft.com/office/drawing/2014/main" id="{02BE9E27-881D-2835-D77B-D64EAEEA37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15" y="22048"/>
                  <a:ext cx="1175" cy="40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70" name="Line 51">
                <a:extLst>
                  <a:ext uri="{FF2B5EF4-FFF2-40B4-BE49-F238E27FC236}">
                    <a16:creationId xmlns:a16="http://schemas.microsoft.com/office/drawing/2014/main" id="{9008DEB4-9CBB-0BFC-88A2-95DC87B8E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30965" y="3646036"/>
                <a:ext cx="2065338" cy="9318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FD54C99-08C5-7C4A-44AE-5A3DBE6CDF5F}"/>
                </a:ext>
              </a:extLst>
            </p:cNvPr>
            <p:cNvGrpSpPr/>
            <p:nvPr/>
          </p:nvGrpSpPr>
          <p:grpSpPr>
            <a:xfrm>
              <a:off x="1782990" y="1417186"/>
              <a:ext cx="8797925" cy="2974975"/>
              <a:chOff x="1782990" y="1417186"/>
              <a:chExt cx="8797925" cy="2974975"/>
            </a:xfrm>
          </p:grpSpPr>
          <p:sp>
            <p:nvSpPr>
              <p:cNvPr id="39" name="Line 3">
                <a:extLst>
                  <a:ext uri="{FF2B5EF4-FFF2-40B4-BE49-F238E27FC236}">
                    <a16:creationId xmlns:a16="http://schemas.microsoft.com/office/drawing/2014/main" id="{AB75F3A7-C756-A831-B0AA-284E03110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740" y="1966461"/>
                <a:ext cx="2082800" cy="9318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" name="Text Box 7">
                <a:extLst>
                  <a:ext uri="{FF2B5EF4-FFF2-40B4-BE49-F238E27FC236}">
                    <a16:creationId xmlns:a16="http://schemas.microsoft.com/office/drawing/2014/main" id="{38466FCD-EB6F-5874-C707-BBCD70E8E0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8840" y="1417186"/>
                <a:ext cx="1042988" cy="355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sender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" name="Text Box 8">
                <a:extLst>
                  <a:ext uri="{FF2B5EF4-FFF2-40B4-BE49-F238E27FC236}">
                    <a16:creationId xmlns:a16="http://schemas.microsoft.com/office/drawing/2014/main" id="{D158BC8A-2270-628B-B283-DD1F3D0D01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67665" y="1417186"/>
                <a:ext cx="1108075" cy="355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receiver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" name="Line 9">
                <a:extLst>
                  <a:ext uri="{FF2B5EF4-FFF2-40B4-BE49-F238E27FC236}">
                    <a16:creationId xmlns:a16="http://schemas.microsoft.com/office/drawing/2014/main" id="{1168E7E4-9074-1641-1B05-2BE9ECA339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9853" y="1961699"/>
                <a:ext cx="2049462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" name="Line 10">
                <a:extLst>
                  <a:ext uri="{FF2B5EF4-FFF2-40B4-BE49-F238E27FC236}">
                    <a16:creationId xmlns:a16="http://schemas.microsoft.com/office/drawing/2014/main" id="{7D646428-DEF9-F08B-D962-1AFB8BDBE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6203" y="4093711"/>
                <a:ext cx="204946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AD3E8D11-968A-1BDE-52D4-59ABF7E40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978" y="1958524"/>
                <a:ext cx="2087562" cy="1169987"/>
              </a:xfrm>
              <a:custGeom>
                <a:avLst/>
                <a:gdLst>
                  <a:gd name="T0" fmla="*/ 0 w 2902"/>
                  <a:gd name="T1" fmla="*/ 0 h 1185"/>
                  <a:gd name="T2" fmla="*/ 2147483647 w 2902"/>
                  <a:gd name="T3" fmla="*/ 2147483647 h 1185"/>
                  <a:gd name="T4" fmla="*/ 2147483647 w 2902"/>
                  <a:gd name="T5" fmla="*/ 2147483647 h 1185"/>
                  <a:gd name="T6" fmla="*/ 0 w 2902"/>
                  <a:gd name="T7" fmla="*/ 2147483647 h 1185"/>
                  <a:gd name="T8" fmla="*/ 0 w 2902"/>
                  <a:gd name="T9" fmla="*/ 0 h 1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02" h="1185">
                    <a:moveTo>
                      <a:pt x="0" y="0"/>
                    </a:moveTo>
                    <a:lnTo>
                      <a:pt x="2895" y="937"/>
                    </a:lnTo>
                    <a:lnTo>
                      <a:pt x="2902" y="1185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" name="Line 12">
                <a:extLst>
                  <a:ext uri="{FF2B5EF4-FFF2-40B4-BE49-F238E27FC236}">
                    <a16:creationId xmlns:a16="http://schemas.microsoft.com/office/drawing/2014/main" id="{37B30439-13DF-E88B-0E07-2C3AAE41D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9040" y="1958524"/>
                <a:ext cx="123825" cy="31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" name="Line 13">
                <a:extLst>
                  <a:ext uri="{FF2B5EF4-FFF2-40B4-BE49-F238E27FC236}">
                    <a16:creationId xmlns:a16="http://schemas.microsoft.com/office/drawing/2014/main" id="{0BE52DAB-E1A7-91AC-2711-C514818A1D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9040" y="2202999"/>
                <a:ext cx="12382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" name="Text Box 14">
                <a:extLst>
                  <a:ext uri="{FF2B5EF4-FFF2-40B4-BE49-F238E27FC236}">
                    <a16:creationId xmlns:a16="http://schemas.microsoft.com/office/drawing/2014/main" id="{AA6ABEA3-8015-D72B-06C2-B7D97EDF85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990" y="2942774"/>
                <a:ext cx="96520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RTT 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" name="Line 15">
                <a:extLst>
                  <a:ext uri="{FF2B5EF4-FFF2-40B4-BE49-F238E27FC236}">
                    <a16:creationId xmlns:a16="http://schemas.microsoft.com/office/drawing/2014/main" id="{A411054C-105C-F0B8-921D-E9F13E05A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2378" y="3253924"/>
                <a:ext cx="9525" cy="82073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9" name="Line 16">
                <a:extLst>
                  <a:ext uri="{FF2B5EF4-FFF2-40B4-BE49-F238E27FC236}">
                    <a16:creationId xmlns:a16="http://schemas.microsoft.com/office/drawing/2014/main" id="{9092C24D-9350-9ACB-1DFF-4BEE8C491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07140" y="2225224"/>
                <a:ext cx="1588" cy="7762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" name="Text Box 17">
                <a:extLst>
                  <a:ext uri="{FF2B5EF4-FFF2-40B4-BE49-F238E27FC236}">
                    <a16:creationId xmlns:a16="http://schemas.microsoft.com/office/drawing/2014/main" id="{14DEA18B-0ECB-22D9-AA66-D63DDB59A3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82990" y="2041074"/>
                <a:ext cx="2740025" cy="354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last bit transmitted, t = L / R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" name="Line 18">
                <a:extLst>
                  <a:ext uri="{FF2B5EF4-FFF2-40B4-BE49-F238E27FC236}">
                    <a16:creationId xmlns:a16="http://schemas.microsoft.com/office/drawing/2014/main" id="{B326C7DA-555B-026C-3C35-7CEAFC07F9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69315" y="2884036"/>
                <a:ext cx="12541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Text Box 19">
                <a:extLst>
                  <a:ext uri="{FF2B5EF4-FFF2-40B4-BE49-F238E27FC236}">
                    <a16:creationId xmlns:a16="http://schemas.microsoft.com/office/drawing/2014/main" id="{D86A1958-56E2-D75A-9877-7FD10AC717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5515" y="2706236"/>
                <a:ext cx="2641600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first packet bit arrives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" name="Line 20">
                <a:extLst>
                  <a:ext uri="{FF2B5EF4-FFF2-40B4-BE49-F238E27FC236}">
                    <a16:creationId xmlns:a16="http://schemas.microsoft.com/office/drawing/2014/main" id="{26402F3E-F406-3964-A2FB-49B2A6508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1540" y="3134861"/>
                <a:ext cx="1190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Text Box 21">
                <a:extLst>
                  <a:ext uri="{FF2B5EF4-FFF2-40B4-BE49-F238E27FC236}">
                    <a16:creationId xmlns:a16="http://schemas.microsoft.com/office/drawing/2014/main" id="{4D636E7B-B87C-8E24-A1D5-66A27FD44A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50278" y="2958649"/>
                <a:ext cx="3581400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last packet bit arrives, send ACK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5" name="Text Box 22">
                <a:extLst>
                  <a:ext uri="{FF2B5EF4-FFF2-40B4-BE49-F238E27FC236}">
                    <a16:creationId xmlns:a16="http://schemas.microsoft.com/office/drawing/2014/main" id="{6E65BA8E-B64B-06D3-4473-C26E95EBB8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0628" y="3750811"/>
                <a:ext cx="2635250" cy="641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ACK arrives, send next </a:t>
                </a:r>
              </a:p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packet, t = RTT + L / R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275CE469-DBE7-91A5-0CF5-0E597A50E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740" y="2210936"/>
                <a:ext cx="2087563" cy="1168400"/>
              </a:xfrm>
              <a:custGeom>
                <a:avLst/>
                <a:gdLst>
                  <a:gd name="T0" fmla="*/ 0 w 2902"/>
                  <a:gd name="T1" fmla="*/ 0 h 1185"/>
                  <a:gd name="T2" fmla="*/ 2147483647 w 2902"/>
                  <a:gd name="T3" fmla="*/ 2147483647 h 1185"/>
                  <a:gd name="T4" fmla="*/ 2147483647 w 2902"/>
                  <a:gd name="T5" fmla="*/ 2147483647 h 1185"/>
                  <a:gd name="T6" fmla="*/ 0 w 2902"/>
                  <a:gd name="T7" fmla="*/ 2147483647 h 1185"/>
                  <a:gd name="T8" fmla="*/ 0 w 2902"/>
                  <a:gd name="T9" fmla="*/ 0 h 1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02" h="1185">
                    <a:moveTo>
                      <a:pt x="0" y="0"/>
                    </a:moveTo>
                    <a:lnTo>
                      <a:pt x="2895" y="937"/>
                    </a:lnTo>
                    <a:lnTo>
                      <a:pt x="2902" y="1185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954C45B2-B2D4-4616-F142-642E5AEA5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740" y="2461761"/>
                <a:ext cx="2087563" cy="1168400"/>
              </a:xfrm>
              <a:custGeom>
                <a:avLst/>
                <a:gdLst>
                  <a:gd name="T0" fmla="*/ 0 w 2902"/>
                  <a:gd name="T1" fmla="*/ 0 h 1185"/>
                  <a:gd name="T2" fmla="*/ 2147483647 w 2902"/>
                  <a:gd name="T3" fmla="*/ 2147483647 h 1185"/>
                  <a:gd name="T4" fmla="*/ 2147483647 w 2902"/>
                  <a:gd name="T5" fmla="*/ 2147483647 h 1185"/>
                  <a:gd name="T6" fmla="*/ 0 w 2902"/>
                  <a:gd name="T7" fmla="*/ 2147483647 h 1185"/>
                  <a:gd name="T8" fmla="*/ 0 w 2902"/>
                  <a:gd name="T9" fmla="*/ 0 h 1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02" h="1185">
                    <a:moveTo>
                      <a:pt x="0" y="0"/>
                    </a:moveTo>
                    <a:lnTo>
                      <a:pt x="2895" y="937"/>
                    </a:lnTo>
                    <a:lnTo>
                      <a:pt x="2902" y="1185"/>
                    </a:lnTo>
                    <a:lnTo>
                      <a:pt x="0" y="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Line 33">
                <a:extLst>
                  <a:ext uri="{FF2B5EF4-FFF2-40B4-BE49-F238E27FC236}">
                    <a16:creationId xmlns:a16="http://schemas.microsoft.com/office/drawing/2014/main" id="{0D38A8A6-42BB-0189-B9B1-A718F22FF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6203" y="3142799"/>
                <a:ext cx="2065337" cy="9318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Line 34">
                <a:extLst>
                  <a:ext uri="{FF2B5EF4-FFF2-40B4-BE49-F238E27FC236}">
                    <a16:creationId xmlns:a16="http://schemas.microsoft.com/office/drawing/2014/main" id="{A061E4D8-7C8F-CC99-D090-502BF7F94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6203" y="3393624"/>
                <a:ext cx="2065337" cy="9318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0" name="Text Box 52">
                <a:extLst>
                  <a:ext uri="{FF2B5EF4-FFF2-40B4-BE49-F238E27FC236}">
                    <a16:creationId xmlns:a16="http://schemas.microsoft.com/office/drawing/2014/main" id="{E1C2ADBD-E08A-41FE-A315-F22A447F24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7103" y="3212649"/>
                <a:ext cx="3833812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last bit of 2</a:t>
                </a:r>
                <a:r>
                  <a:rPr kumimoji="0" lang="en-US" alt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nd</a:t>
                </a: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packet arrives, send ACK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" name="Line 53">
                <a:extLst>
                  <a:ext uri="{FF2B5EF4-FFF2-40B4-BE49-F238E27FC236}">
                    <a16:creationId xmlns:a16="http://schemas.microsoft.com/office/drawing/2014/main" id="{7540EABF-E76F-D3EC-340C-9C0AD3293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91540" y="3371399"/>
                <a:ext cx="11271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2" name="Line 54">
                <a:extLst>
                  <a:ext uri="{FF2B5EF4-FFF2-40B4-BE49-F238E27FC236}">
                    <a16:creationId xmlns:a16="http://schemas.microsoft.com/office/drawing/2014/main" id="{B366657C-D99E-4A68-F952-322CCBBF0F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02653" y="3623811"/>
                <a:ext cx="1127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3" name="Text Box 55">
                <a:extLst>
                  <a:ext uri="{FF2B5EF4-FFF2-40B4-BE49-F238E27FC236}">
                    <a16:creationId xmlns:a16="http://schemas.microsoft.com/office/drawing/2014/main" id="{4E2AC07B-1B8A-77E5-AB3D-A9EFD8A328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2340" y="3446011"/>
                <a:ext cx="3838575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last bit of 3</a:t>
                </a:r>
                <a:r>
                  <a:rPr kumimoji="0" lang="en-US" alt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rd</a:t>
                </a: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packet arrives, send ACK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EA5390F-4716-E290-9AB4-E062FA9DE038}"/>
              </a:ext>
            </a:extLst>
          </p:cNvPr>
          <p:cNvGrpSpPr/>
          <p:nvPr/>
        </p:nvGrpSpPr>
        <p:grpSpPr>
          <a:xfrm>
            <a:off x="6955065" y="4341361"/>
            <a:ext cx="3460750" cy="1145039"/>
            <a:chOff x="6955065" y="4341361"/>
            <a:chExt cx="3460750" cy="1145039"/>
          </a:xfrm>
        </p:grpSpPr>
        <p:sp>
          <p:nvSpPr>
            <p:cNvPr id="146" name="Text Box 57">
              <a:extLst>
                <a:ext uri="{FF2B5EF4-FFF2-40B4-BE49-F238E27FC236}">
                  <a16:creationId xmlns:a16="http://schemas.microsoft.com/office/drawing/2014/main" id="{AEC8CE97-4186-12F7-BDD1-8248CF2DE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5065" y="4341361"/>
              <a:ext cx="346075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3-packet pipelining increases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utilization by a factor of 3!</a:t>
              </a:r>
            </a:p>
          </p:txBody>
        </p:sp>
        <p:sp>
          <p:nvSpPr>
            <p:cNvPr id="147" name="Line 58">
              <a:extLst>
                <a:ext uri="{FF2B5EF4-FFF2-40B4-BE49-F238E27FC236}">
                  <a16:creationId xmlns:a16="http://schemas.microsoft.com/office/drawing/2014/main" id="{656BC564-991B-BD99-9623-AEC91C68E0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8840" y="5009699"/>
              <a:ext cx="1360" cy="476701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aphicFrame>
        <p:nvGraphicFramePr>
          <p:cNvPr id="148" name="Object 61">
            <a:extLst>
              <a:ext uri="{FF2B5EF4-FFF2-40B4-BE49-F238E27FC236}">
                <a16:creationId xmlns:a16="http://schemas.microsoft.com/office/drawing/2014/main" id="{87892C6F-516F-1F23-775D-7889217EB8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2665" y="5276399"/>
          <a:ext cx="674846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4" imgW="2578100" imgH="355600" progId="Word.Picture.8">
                  <p:embed/>
                </p:oleObj>
              </mc:Choice>
              <mc:Fallback>
                <p:oleObj name="Picture" r:id="rId4" imgW="2578100" imgH="355600" progId="Word.Picture.8">
                  <p:embed/>
                  <p:pic>
                    <p:nvPicPr>
                      <p:cNvPr id="325" name="Object 61">
                        <a:extLst>
                          <a:ext uri="{FF2B5EF4-FFF2-40B4-BE49-F238E27FC236}">
                            <a16:creationId xmlns:a16="http://schemas.microsoft.com/office/drawing/2014/main" id="{A3FC3780-5690-F049-A6E0-28EEB6C29D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665" y="5276399"/>
                        <a:ext cx="6748463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37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8A78-7CAD-7837-60F4-658EC097B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9B6C48-F596-C435-28D4-EEE73E3903F8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98CC38-6C81-C964-13E4-7BA0A2AD7E5C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Transport services and protocols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9C4E05-9A84-27F9-5572-F1740DB1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FFF3FD-CF41-4FBE-987F-B3F46118579F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BA873A-2DA7-F197-CE6F-18187374C73B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CA4355-1DA5-5E05-F1F6-62DFC7D868B0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704EB-DA65-D8AC-FBC8-A4A8BAE2C47C}"/>
              </a:ext>
            </a:extLst>
          </p:cNvPr>
          <p:cNvSpPr txBox="1">
            <a:spLocks noChangeArrowheads="1"/>
          </p:cNvSpPr>
          <p:nvPr/>
        </p:nvSpPr>
        <p:spPr>
          <a:xfrm>
            <a:off x="681218" y="1443831"/>
            <a:ext cx="5815703" cy="1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communication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application processes running on different hosts</a:t>
            </a: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81F0BEBF-129F-DBF4-9754-F267679D48D9}"/>
              </a:ext>
            </a:extLst>
          </p:cNvPr>
          <p:cNvSpPr/>
          <p:nvPr/>
        </p:nvSpPr>
        <p:spPr>
          <a:xfrm>
            <a:off x="8985188" y="3223824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417">
            <a:extLst>
              <a:ext uri="{FF2B5EF4-FFF2-40B4-BE49-F238E27FC236}">
                <a16:creationId xmlns:a16="http://schemas.microsoft.com/office/drawing/2014/main" id="{5181B8CD-7C4F-9BE4-0D11-6B4B8DEED9EC}"/>
              </a:ext>
            </a:extLst>
          </p:cNvPr>
          <p:cNvSpPr>
            <a:spLocks/>
          </p:cNvSpPr>
          <p:nvPr/>
        </p:nvSpPr>
        <p:spPr bwMode="auto">
          <a:xfrm>
            <a:off x="7274076" y="1984081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418">
            <a:extLst>
              <a:ext uri="{FF2B5EF4-FFF2-40B4-BE49-F238E27FC236}">
                <a16:creationId xmlns:a16="http://schemas.microsoft.com/office/drawing/2014/main" id="{12782EEF-87E8-81A8-EECE-7D3B9FA275D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447297"/>
            <a:ext cx="1458912" cy="933450"/>
            <a:chOff x="2889" y="1631"/>
            <a:chExt cx="980" cy="743"/>
          </a:xfrm>
        </p:grpSpPr>
        <p:sp>
          <p:nvSpPr>
            <p:cNvPr id="14" name="Rectangle 419">
              <a:extLst>
                <a:ext uri="{FF2B5EF4-FFF2-40B4-BE49-F238E27FC236}">
                  <a16:creationId xmlns:a16="http://schemas.microsoft.com/office/drawing/2014/main" id="{D203DD2A-A5F1-B694-6297-B48A7245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" name="AutoShape 420">
              <a:extLst>
                <a:ext uri="{FF2B5EF4-FFF2-40B4-BE49-F238E27FC236}">
                  <a16:creationId xmlns:a16="http://schemas.microsoft.com/office/drawing/2014/main" id="{494440E7-4F37-8CAC-204B-93BAB9396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6" name="Freeform 427">
            <a:extLst>
              <a:ext uri="{FF2B5EF4-FFF2-40B4-BE49-F238E27FC236}">
                <a16:creationId xmlns:a16="http://schemas.microsoft.com/office/drawing/2014/main" id="{D2D27952-FD1B-AF2F-3169-DB1FFD7FA851}"/>
              </a:ext>
            </a:extLst>
          </p:cNvPr>
          <p:cNvSpPr>
            <a:spLocks/>
          </p:cNvSpPr>
          <p:nvPr/>
        </p:nvSpPr>
        <p:spPr bwMode="auto">
          <a:xfrm>
            <a:off x="7712401" y="4841180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Box 580">
            <a:extLst>
              <a:ext uri="{FF2B5EF4-FFF2-40B4-BE49-F238E27FC236}">
                <a16:creationId xmlns:a16="http://schemas.microsoft.com/office/drawing/2014/main" id="{11D2EF7B-BCC4-2DB5-F107-2EAFB9058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646507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8" name="Text Box 580">
            <a:extLst>
              <a:ext uri="{FF2B5EF4-FFF2-40B4-BE49-F238E27FC236}">
                <a16:creationId xmlns:a16="http://schemas.microsoft.com/office/drawing/2014/main" id="{AC2FF273-FF79-4826-11F3-DF29AC2C8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349968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A0845376-954F-BFD7-C598-74BC710E9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937821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81B1B282-54B6-FFEE-0520-450636299077}"/>
              </a:ext>
            </a:extLst>
          </p:cNvPr>
          <p:cNvSpPr/>
          <p:nvPr/>
        </p:nvSpPr>
        <p:spPr>
          <a:xfrm>
            <a:off x="10222146" y="3337586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D70B95-6CA5-0693-549A-8B0281CDDAE5}"/>
              </a:ext>
            </a:extLst>
          </p:cNvPr>
          <p:cNvGrpSpPr/>
          <p:nvPr/>
        </p:nvGrpSpPr>
        <p:grpSpPr>
          <a:xfrm>
            <a:off x="10837700" y="4086096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F331683-B529-CD9D-43A8-86F4F168FF4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DFAFEAC-FE4E-FA28-04F0-19213766E815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8059BC-2100-6FF2-6E0D-6FA2EC902DE9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853D09-771F-CC2D-26DA-BDB4D08D5D8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C8C11A1-BA10-FEA4-283E-20CFD3ACF57F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9E00479-6281-5F09-AD7F-10800D6ACBD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690DBD-39D9-BD01-2327-EA4E6CC2E819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0DD4B8-1676-E3D9-9321-529E5FEE7240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121F0F-899A-B67E-F7FF-7D08898EDC69}"/>
              </a:ext>
            </a:extLst>
          </p:cNvPr>
          <p:cNvGrpSpPr/>
          <p:nvPr/>
        </p:nvGrpSpPr>
        <p:grpSpPr>
          <a:xfrm>
            <a:off x="10771171" y="3352217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6F2BB0D-D655-680F-2100-530ED4F71CB3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1883E8E-A4EC-533D-A26C-CCBC736B9764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B5C4B77-C31E-F7C2-AA57-FE9B4C4CF34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EA3832-778A-16B6-D07E-CF0B4C1CCDDA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0E8876-77E4-4748-DA86-29D2D7CC8DCA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E59829-45B6-648B-4528-C5420605FCFD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D64988A-6C65-72BC-4F83-FAFF5AFD9DC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7E17A8-433C-8573-8BEB-51E6DBA33624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9F49AB9A-E841-A71A-6C2E-0A8E96F93975}"/>
              </a:ext>
            </a:extLst>
          </p:cNvPr>
          <p:cNvSpPr/>
          <p:nvPr/>
        </p:nvSpPr>
        <p:spPr>
          <a:xfrm>
            <a:off x="9540813" y="1940088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EBFA63-5F3F-0795-C099-F1A3254B95B7}"/>
              </a:ext>
            </a:extLst>
          </p:cNvPr>
          <p:cNvSpPr txBox="1"/>
          <p:nvPr/>
        </p:nvSpPr>
        <p:spPr>
          <a:xfrm>
            <a:off x="9427201" y="2009241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6686B2-F136-0C5B-F2B4-E2F95857BCAD}"/>
              </a:ext>
            </a:extLst>
          </p:cNvPr>
          <p:cNvSpPr/>
          <p:nvPr/>
        </p:nvSpPr>
        <p:spPr>
          <a:xfrm>
            <a:off x="9279068" y="3835954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7DF46D-408F-2941-E18B-547C39F22D5A}"/>
              </a:ext>
            </a:extLst>
          </p:cNvPr>
          <p:cNvSpPr txBox="1"/>
          <p:nvPr/>
        </p:nvSpPr>
        <p:spPr>
          <a:xfrm>
            <a:off x="8766162" y="3605965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EDF722-4F9E-E001-344A-3EEA0A1F8FF3}"/>
              </a:ext>
            </a:extLst>
          </p:cNvPr>
          <p:cNvSpPr txBox="1"/>
          <p:nvPr/>
        </p:nvSpPr>
        <p:spPr>
          <a:xfrm>
            <a:off x="10917767" y="4835983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296BEA-5351-E37E-F64C-AF198E8992D6}"/>
              </a:ext>
            </a:extLst>
          </p:cNvPr>
          <p:cNvSpPr txBox="1"/>
          <p:nvPr/>
        </p:nvSpPr>
        <p:spPr>
          <a:xfrm>
            <a:off x="10063018" y="4386294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E5E1DC-AA7E-F85E-D77E-6B8770CCDE7A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738171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B0A39E-5C58-743A-C67B-2652AB9A62FA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798730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B27152-CC01-A050-4227-DE542CDDD8A9}"/>
              </a:ext>
            </a:extLst>
          </p:cNvPr>
          <p:cNvCxnSpPr>
            <a:cxnSpLocks/>
          </p:cNvCxnSpPr>
          <p:nvPr/>
        </p:nvCxnSpPr>
        <p:spPr>
          <a:xfrm flipV="1">
            <a:off x="10636897" y="3791467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A98C01-6555-3447-B831-C3CF2FA54EE9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752942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52A785-5EBE-56A6-3882-51AA0D3F5DB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229688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09521D-447A-DB05-CFA9-49006EF644F2}"/>
              </a:ext>
            </a:extLst>
          </p:cNvPr>
          <p:cNvCxnSpPr>
            <a:cxnSpLocks/>
          </p:cNvCxnSpPr>
          <p:nvPr/>
        </p:nvCxnSpPr>
        <p:spPr>
          <a:xfrm flipH="1">
            <a:off x="9895195" y="424578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BAD011-8E76-4A42-E3F3-BDA747A1011E}"/>
              </a:ext>
            </a:extLst>
          </p:cNvPr>
          <p:cNvCxnSpPr>
            <a:cxnSpLocks/>
          </p:cNvCxnSpPr>
          <p:nvPr/>
        </p:nvCxnSpPr>
        <p:spPr>
          <a:xfrm flipH="1">
            <a:off x="9219616" y="4245788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DF8E12A-B037-13C5-8059-0C082F600E9E}"/>
              </a:ext>
            </a:extLst>
          </p:cNvPr>
          <p:cNvCxnSpPr>
            <a:cxnSpLocks/>
          </p:cNvCxnSpPr>
          <p:nvPr/>
        </p:nvCxnSpPr>
        <p:spPr>
          <a:xfrm flipH="1">
            <a:off x="9276868" y="3665718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693B24-78F1-8487-546C-A68F884D4276}"/>
              </a:ext>
            </a:extLst>
          </p:cNvPr>
          <p:cNvCxnSpPr>
            <a:cxnSpLocks/>
          </p:cNvCxnSpPr>
          <p:nvPr/>
        </p:nvCxnSpPr>
        <p:spPr>
          <a:xfrm>
            <a:off x="9733069" y="3665718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1D809C-4204-0CE8-A76E-F27E093D2887}"/>
              </a:ext>
            </a:extLst>
          </p:cNvPr>
          <p:cNvCxnSpPr/>
          <p:nvPr/>
        </p:nvCxnSpPr>
        <p:spPr>
          <a:xfrm>
            <a:off x="10137668" y="2912738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81BA4BC-CD63-89F9-8A48-A8CBF10533F4}"/>
              </a:ext>
            </a:extLst>
          </p:cNvPr>
          <p:cNvCxnSpPr>
            <a:cxnSpLocks/>
          </p:cNvCxnSpPr>
          <p:nvPr/>
        </p:nvCxnSpPr>
        <p:spPr>
          <a:xfrm flipH="1">
            <a:off x="9798719" y="2853059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2C2D0D-DC5A-9DCF-DAE6-3905784CCCCF}"/>
              </a:ext>
            </a:extLst>
          </p:cNvPr>
          <p:cNvGrpSpPr/>
          <p:nvPr/>
        </p:nvGrpSpPr>
        <p:grpSpPr>
          <a:xfrm>
            <a:off x="7562238" y="2285371"/>
            <a:ext cx="3578867" cy="3640283"/>
            <a:chOff x="7562238" y="2127325"/>
            <a:chExt cx="3578867" cy="36402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3B5D8AC-9B95-F6A8-C335-1750591EBCDD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>
                <a:extLst>
                  <a:ext uri="{FF2B5EF4-FFF2-40B4-BE49-F238E27FC236}">
                    <a16:creationId xmlns:a16="http://schemas.microsoft.com/office/drawing/2014/main" id="{7C607AA7-70C3-1264-EF93-E1208FCB0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0">
                <a:extLst>
                  <a:ext uri="{FF2B5EF4-FFF2-40B4-BE49-F238E27FC236}">
                    <a16:creationId xmlns:a16="http://schemas.microsoft.com/office/drawing/2014/main" id="{D9715804-167E-8502-B82C-6EAE50ED5D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31">
                <a:extLst>
                  <a:ext uri="{FF2B5EF4-FFF2-40B4-BE49-F238E27FC236}">
                    <a16:creationId xmlns:a16="http://schemas.microsoft.com/office/drawing/2014/main" id="{FC334D87-19A4-310A-1FD1-607E368C1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32">
                <a:extLst>
                  <a:ext uri="{FF2B5EF4-FFF2-40B4-BE49-F238E27FC236}">
                    <a16:creationId xmlns:a16="http://schemas.microsoft.com/office/drawing/2014/main" id="{600D2162-C897-0764-2FB9-66E71F5C6B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33">
                <a:extLst>
                  <a:ext uri="{FF2B5EF4-FFF2-40B4-BE49-F238E27FC236}">
                    <a16:creationId xmlns:a16="http://schemas.microsoft.com/office/drawing/2014/main" id="{5A20F935-821E-B97D-A1A4-0F2BF0D74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35">
                <a:extLst>
                  <a:ext uri="{FF2B5EF4-FFF2-40B4-BE49-F238E27FC236}">
                    <a16:creationId xmlns:a16="http://schemas.microsoft.com/office/drawing/2014/main" id="{529D46FC-88EE-CEA4-1E5E-80EBEDEE3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36">
                <a:extLst>
                  <a:ext uri="{FF2B5EF4-FFF2-40B4-BE49-F238E27FC236}">
                    <a16:creationId xmlns:a16="http://schemas.microsoft.com/office/drawing/2014/main" id="{081BE56F-F50E-7BB2-5592-C39BCCF56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39">
                <a:extLst>
                  <a:ext uri="{FF2B5EF4-FFF2-40B4-BE49-F238E27FC236}">
                    <a16:creationId xmlns:a16="http://schemas.microsoft.com/office/drawing/2014/main" id="{D44FC8AA-CF78-9282-7625-008F27DE5E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440">
                <a:extLst>
                  <a:ext uri="{FF2B5EF4-FFF2-40B4-BE49-F238E27FC236}">
                    <a16:creationId xmlns:a16="http://schemas.microsoft.com/office/drawing/2014/main" id="{647B034C-AD2F-0357-D698-E9D83E82E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441">
                <a:extLst>
                  <a:ext uri="{FF2B5EF4-FFF2-40B4-BE49-F238E27FC236}">
                    <a16:creationId xmlns:a16="http://schemas.microsoft.com/office/drawing/2014/main" id="{35681278-05D3-4E58-39DE-492AB72257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Line 443">
                <a:extLst>
                  <a:ext uri="{FF2B5EF4-FFF2-40B4-BE49-F238E27FC236}">
                    <a16:creationId xmlns:a16="http://schemas.microsoft.com/office/drawing/2014/main" id="{53806880-7FFC-E727-9114-4F3C68DE0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Line 449">
                <a:extLst>
                  <a:ext uri="{FF2B5EF4-FFF2-40B4-BE49-F238E27FC236}">
                    <a16:creationId xmlns:a16="http://schemas.microsoft.com/office/drawing/2014/main" id="{46B4F9C4-97B8-926D-115D-1B87E7A380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Line 428">
                <a:extLst>
                  <a:ext uri="{FF2B5EF4-FFF2-40B4-BE49-F238E27FC236}">
                    <a16:creationId xmlns:a16="http://schemas.microsoft.com/office/drawing/2014/main" id="{4DF66708-1D55-709A-72BE-35E10869F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Line 440">
                <a:extLst>
                  <a:ext uri="{FF2B5EF4-FFF2-40B4-BE49-F238E27FC236}">
                    <a16:creationId xmlns:a16="http://schemas.microsoft.com/office/drawing/2014/main" id="{543DF05D-73C1-8343-1F7B-8292D4F6E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6815409-55F5-76DC-62B7-CB23F7DBEFEC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3BEFD73-2CFD-02F2-0DE5-D921D222CE0F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943FA30-1424-C01B-FA72-0AA0C3FD07BA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A8EEF4B-D6C3-7970-59A9-ADED61732D07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1D48471-9164-3C30-13E5-1C5A08A3B460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14C7A2E-5AB0-53E5-9724-ABB4DF0AEDC3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F7879C3-AF37-2CEE-626C-A0F578EDC14C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1971714-B332-3058-7E2C-01A9D5E72374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>
                <a:extLst>
                  <a:ext uri="{FF2B5EF4-FFF2-40B4-BE49-F238E27FC236}">
                    <a16:creationId xmlns:a16="http://schemas.microsoft.com/office/drawing/2014/main" id="{2D52DB62-6A1D-D94F-1F49-F055F95DDB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24">
                <a:extLst>
                  <a:ext uri="{FF2B5EF4-FFF2-40B4-BE49-F238E27FC236}">
                    <a16:creationId xmlns:a16="http://schemas.microsoft.com/office/drawing/2014/main" id="{D416B3E0-F98F-3BA6-2932-0E5C75439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8" name="Picture 778" descr="antenna_radiation_stylized">
              <a:extLst>
                <a:ext uri="{FF2B5EF4-FFF2-40B4-BE49-F238E27FC236}">
                  <a16:creationId xmlns:a16="http://schemas.microsoft.com/office/drawing/2014/main" id="{EACE5D05-9BAA-DF54-EDB6-2EA56AEC3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>
              <a:extLst>
                <a:ext uri="{FF2B5EF4-FFF2-40B4-BE49-F238E27FC236}">
                  <a16:creationId xmlns:a16="http://schemas.microsoft.com/office/drawing/2014/main" id="{0C2741D9-F90C-E0DD-A170-0B897EFAC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>
              <a:extLst>
                <a:ext uri="{FF2B5EF4-FFF2-40B4-BE49-F238E27FC236}">
                  <a16:creationId xmlns:a16="http://schemas.microsoft.com/office/drawing/2014/main" id="{93A27034-2EE0-C1BE-25BA-C5F3B27DE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6222FA7A-D39B-EA3A-FDB3-24CBA78E0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6" name="Line 426">
            <a:extLst>
              <a:ext uri="{FF2B5EF4-FFF2-40B4-BE49-F238E27FC236}">
                <a16:creationId xmlns:a16="http://schemas.microsoft.com/office/drawing/2014/main" id="{7F8870BC-F051-E9C5-1169-652B546B1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858405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0313A2F7-7CC2-F20B-4764-E63BE36A5D4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467422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FD96204F-2B9E-56FA-F813-2012BCF81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7943137D-5DB9-D9FA-389D-BCD328523D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CD056ADE-61CB-4826-C6E0-D259D7E1A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3A2C072E-0CE2-4EA9-833B-1E8E461388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9076CBF6-5086-9617-7580-7968C1F2B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E8C7225A-0867-932E-3B8B-EC24CF104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EA9B66AC-EF23-31AC-4D3A-645264EA8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BABC4A13-7EF1-246D-41A6-2A211159E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36FE559B-A770-4BDE-CDE4-123A85325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9324B45D-3640-D047-B9D0-ABD6C5E50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D0B844F-B41F-E63B-71FC-039DE6C62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3C293ED9-EEDA-BBA3-1F96-D28B380EA3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5E937EE1-DE88-A6AE-6E01-6C7EA6E38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79968398-F1D4-6EDA-C41F-DC2D596DEF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DBF6C519-DA73-BCCC-B307-7B3036C71B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27FF4CE6-5F84-93E5-D626-932F0D3F8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4019945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C3E2E4AE-F097-6BEF-D237-DFA60C2A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682278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0ECA5C7-28AA-F9AA-C728-F9826D87EA17}"/>
              </a:ext>
            </a:extLst>
          </p:cNvPr>
          <p:cNvGrpSpPr/>
          <p:nvPr/>
        </p:nvGrpSpPr>
        <p:grpSpPr>
          <a:xfrm>
            <a:off x="9783558" y="5148029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9437F28-B49B-3711-3A31-45EBBE22F3D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04EF83F-D26B-47C3-DF4C-6BDEA6779D6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E2A73E4-893D-E4C0-BD12-5F68F3C8709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BA33927D-AC7D-A954-93E6-2620796646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D34852BB-1C77-F4CC-A048-575F17F8DB7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45FA734-39BA-35D7-AF4A-18879BD0BB4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767E1B84-D49D-D894-35C5-1E2950D4CBC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65B91FB-A803-3C2F-955A-BEADBB469DE6}"/>
              </a:ext>
            </a:extLst>
          </p:cNvPr>
          <p:cNvGrpSpPr/>
          <p:nvPr/>
        </p:nvGrpSpPr>
        <p:grpSpPr>
          <a:xfrm>
            <a:off x="9849365" y="5497083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168229F-68BE-FEDB-3FE0-865907B9F03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148B228D-DC1A-F051-3F8D-58B24523736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1D8DF8F-042B-85A2-ACA6-B70A3C748AE8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4E8540A9-4F51-B163-6D92-569B68BAAC3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5C6BFD69-C282-2A67-31CD-54CAED72DB3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38A62160-7D03-4A7A-504B-33212A5BF3F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F41926A-269E-15D5-7787-CE29C87F59D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2918AB3-1034-AEC8-1BCF-CAD5E50A0DB3}"/>
              </a:ext>
            </a:extLst>
          </p:cNvPr>
          <p:cNvGrpSpPr/>
          <p:nvPr/>
        </p:nvGrpSpPr>
        <p:grpSpPr>
          <a:xfrm>
            <a:off x="8676619" y="5125466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48B7A514-AEE1-3ADB-9749-DF5AC624B2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0FC1BAB-812E-576C-73E1-39003A3F845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5D68BC8-8871-9407-846E-1FD0F5B3C9C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7D11DF99-0B56-CB97-E5C4-76F0DC1BF28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9B06727-9366-4C12-9123-228052622A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4393B0BE-F55E-66EE-F5A5-6D60070AB01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A93DFDD5-5589-28C4-1B3C-E184EBB66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B9D62CB-EBBA-3163-2EC1-A78AC8C84F1B}"/>
              </a:ext>
            </a:extLst>
          </p:cNvPr>
          <p:cNvGrpSpPr/>
          <p:nvPr/>
        </p:nvGrpSpPr>
        <p:grpSpPr>
          <a:xfrm>
            <a:off x="8311520" y="5352479"/>
            <a:ext cx="309740" cy="190838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C4872D1-44E2-2F77-F547-7C9A8E9CC14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B84DAD1D-EACB-49E1-67C8-746050B5F0E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30FF43D-40B4-0F98-5C09-C8B21008815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3901883F-DE1C-4291-58E8-62E9C5CA6FC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2356B1E-749A-F701-9D84-8C52DA04331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134C1D77-F3E8-5E0B-26A5-4DE70297EF7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EF6183E-38E7-D9BA-F590-39948C2433A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B73F1E5-6B2F-70D9-02E7-70E983627AF1}"/>
              </a:ext>
            </a:extLst>
          </p:cNvPr>
          <p:cNvGrpSpPr/>
          <p:nvPr/>
        </p:nvGrpSpPr>
        <p:grpSpPr>
          <a:xfrm>
            <a:off x="8439827" y="2970355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856BED9-305E-C8B0-F138-ED6188E615B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D8231B-469B-67D8-746F-4F8FA8A8EAF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824582D-A0A2-812C-7A50-E556BEA9028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0E146DEC-FD0C-71AE-37BF-CCB8BBDECAD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99A0ABAA-3CBD-0DBA-03E8-D2563299A9D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81C0A0D-F345-D2D4-19B7-C63F8B2431F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71CE5071-0E96-3DE1-1466-E7542F686D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8C96CAC-B4C7-CEF2-F073-DD5B4B9AE275}"/>
              </a:ext>
            </a:extLst>
          </p:cNvPr>
          <p:cNvGrpSpPr/>
          <p:nvPr/>
        </p:nvGrpSpPr>
        <p:grpSpPr>
          <a:xfrm>
            <a:off x="8050070" y="4124040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98BDDFE-6EF5-FCF7-1A81-25E594ED1B4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EACD034-924E-16E2-7E7C-5F09951C5F6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2F137B5-8784-6E5D-BE32-82E42F5AF8A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8DB2A280-1AB5-2AED-2FF7-EB82C925E06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3E164C03-13CB-8966-A62A-5BC8FFEB53F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D7666D8-4389-6679-22F5-ECE1C75AED6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985C4241-05B5-F362-1F16-DA986FFBEB3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77C0DB0-DE24-100C-CAF8-2B611D7E0947}"/>
              </a:ext>
            </a:extLst>
          </p:cNvPr>
          <p:cNvGrpSpPr/>
          <p:nvPr/>
        </p:nvGrpSpPr>
        <p:grpSpPr>
          <a:xfrm>
            <a:off x="10884085" y="3759411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03AFA07-AD6D-0A94-8618-E924F2139F5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1E39447-9012-392B-12F1-B32B805C77D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4FA61CE-E07A-4C34-704D-CC106BA36C9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906568D1-25DF-0F49-4265-4F96A87B020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84B91C8-7BE9-517B-B3A7-C63F7A79C07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B520EF0F-B0A6-B03F-386B-A9781B651C4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95A870D0-B7AA-7458-DD35-FCF2854783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1A30F66-6041-8BD0-31BA-A987745B0782}"/>
              </a:ext>
            </a:extLst>
          </p:cNvPr>
          <p:cNvGrpSpPr/>
          <p:nvPr/>
        </p:nvGrpSpPr>
        <p:grpSpPr>
          <a:xfrm>
            <a:off x="10410609" y="3654184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B681B0A-93F1-D32D-077A-CC26F42283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A13BA-B271-2843-50BC-9C827E2EDC1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9BAB3A90-0573-7E66-ACEA-2719AE0F64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558DACE1-934A-CBC8-BB12-BBEDBFA941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DE96467E-5FD6-8015-B5D7-B8D4230DB8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B2E3E2EC-14F6-FA41-7C08-E7924A53BB2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EAAF994F-E450-4129-F684-0F612181DEF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B93EA7D-972A-E480-47E2-65EA20910B79}"/>
              </a:ext>
            </a:extLst>
          </p:cNvPr>
          <p:cNvGrpSpPr/>
          <p:nvPr/>
        </p:nvGrpSpPr>
        <p:grpSpPr>
          <a:xfrm>
            <a:off x="9948724" y="2360338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00302BDF-9DA1-9829-8582-AC88EA7EDEF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914BE6F-F8C4-86EE-9784-61042982223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777760E3-DB75-9C61-8BFB-9F04985E3CD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51235EBC-60BF-3494-BA2B-71B4EA33526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A4D91FEA-D3E1-D07A-9198-D09D4F5AE69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067B347D-529E-78C1-5897-A5ED99AA09B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909929AA-F393-7FC6-C4AC-E7A54ACC7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4F8440C-1057-A600-7037-D34904C95AA8}"/>
              </a:ext>
            </a:extLst>
          </p:cNvPr>
          <p:cNvGrpSpPr/>
          <p:nvPr/>
        </p:nvGrpSpPr>
        <p:grpSpPr>
          <a:xfrm>
            <a:off x="10527214" y="2771413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3528EF4-F0B3-9785-4243-A8FD7278ED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47CA1540-2C35-786E-C197-3A30845B65F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EFEFB194-5B17-1C0B-B960-39F25F6EAAD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5A1B095C-62AC-702A-216E-D0DB5FA6331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21BB5B83-E99D-FEBD-366C-1074B62B06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5C1ACD51-E47F-F66B-0096-9ED3B8947B4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C74DD5EE-5706-037E-41EE-1EBB650A5C6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6931020-D9D3-0AF6-F4EC-FAAC356467DC}"/>
              </a:ext>
            </a:extLst>
          </p:cNvPr>
          <p:cNvGrpSpPr/>
          <p:nvPr/>
        </p:nvGrpSpPr>
        <p:grpSpPr>
          <a:xfrm>
            <a:off x="10643825" y="2266009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DA9A154-EE82-5CD5-AA90-CDE9A883E88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83407E3-31FB-184B-E59D-60636AF0B9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037EEFB-F077-C1C6-03C2-ACEA132AE66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468C59B-19B2-EDA8-A9E1-F7AC5422A7A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9AEBA4C-3C0A-4B5E-47BF-187EDE2A93A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22FF36F6-5FBB-72CF-9E5A-B28B4107F2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AEB94ECE-1458-C6BF-9D57-8C56DE81C9C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E5CF7E8-F1E8-C753-DD31-5D92E2C13C7B}"/>
              </a:ext>
            </a:extLst>
          </p:cNvPr>
          <p:cNvGrpSpPr/>
          <p:nvPr/>
        </p:nvGrpSpPr>
        <p:grpSpPr>
          <a:xfrm>
            <a:off x="9098788" y="4114670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66E5855E-D2EB-FE80-6753-04F821747E5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3F9BE88-8F12-CA48-BFC0-30A4DFE6801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B90FED78-B364-63E5-C1CB-823A61C2A5F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E28A90AB-2D11-F930-2C2A-9D37F2D788F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B3B38FBA-49D5-CE2C-F48A-A72BD305225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0D70782B-D63E-0B02-8E41-5E4DDFE0572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B0DDC73-1FCE-80F0-1DC3-6F9CDBC5822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DF7DB51-4F02-12F4-C54A-491CF0FCA503}"/>
              </a:ext>
            </a:extLst>
          </p:cNvPr>
          <p:cNvGrpSpPr/>
          <p:nvPr/>
        </p:nvGrpSpPr>
        <p:grpSpPr>
          <a:xfrm>
            <a:off x="9980126" y="2819611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E8322DF1-6DBB-5E33-F907-093963775BA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77952DA-20EF-AB81-AF9B-DCDAF992750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1A91FE51-8C81-946E-7801-C7A7B98DD5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57D6C04-8F6C-D442-8B1B-7BFDF1647AE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1484FFF5-6A83-E9B3-0CD6-D3E6E794A64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21BAB5F3-1802-3135-A31D-F01B218604C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25C48DD6-1087-B172-DFEE-83833244E62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5891957-3C88-36ED-887A-5050E71C3304}"/>
              </a:ext>
            </a:extLst>
          </p:cNvPr>
          <p:cNvGrpSpPr/>
          <p:nvPr/>
        </p:nvGrpSpPr>
        <p:grpSpPr>
          <a:xfrm>
            <a:off x="9497138" y="3552078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C9C9DDB-885E-02A1-F9C3-6AEE9DE52C3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E26E981-4D4D-3330-4210-6D7B89D9274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2DA11247-8E92-1CAB-420B-52545463213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93A7E67B-F115-70DD-2D67-34D5C5CC049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A560E32C-EC9C-3A86-DA37-BA15F5CB4B9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3BBA6CD9-8189-0BA6-6203-B5C37E1AADB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43612220-546D-5142-DC5B-C5A3D2F36B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105ACF0-8395-E78E-600E-A6231F4A981F}"/>
              </a:ext>
            </a:extLst>
          </p:cNvPr>
          <p:cNvGrpSpPr/>
          <p:nvPr/>
        </p:nvGrpSpPr>
        <p:grpSpPr>
          <a:xfrm>
            <a:off x="9601554" y="4157809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EE0DCE6-48A4-6694-8856-CFF886DE57D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1234004-B0AA-1FCB-0282-B8AC0BE040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6E1CF33-BA05-E604-4763-841DC920A2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A76C18CA-5B06-E170-DB1B-C835A15E17C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4EBAA379-30E5-3A5A-FC8B-FC1A80328F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A208C467-52F6-5E52-6EF1-5ACEE88C5DD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C58B84A1-1A2C-4E60-09F6-EF4EF6745DA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1FB0513-AF80-43BB-F53F-95A02F2F390C}"/>
              </a:ext>
            </a:extLst>
          </p:cNvPr>
          <p:cNvGrpSpPr/>
          <p:nvPr/>
        </p:nvGrpSpPr>
        <p:grpSpPr>
          <a:xfrm>
            <a:off x="10375259" y="4150371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B0BBD4FC-7FE1-E2F4-CC80-E763D958B77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2B473A4A-7846-31E3-E670-65228021474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1606FBA-E67E-ABA8-B1B8-3E15487E9FA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735D99E6-246E-E723-0970-D136D0EBC1F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05C647C1-6DE1-B2EF-ECF7-FA2AD309B9B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245EA5BC-C2DF-4185-36EE-E65F871BACF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75FBED21-532D-9706-4461-54E7AFBDC41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D6319037-8C29-0F8B-ADED-814E42BBF14D}"/>
              </a:ext>
            </a:extLst>
          </p:cNvPr>
          <p:cNvGrpSpPr/>
          <p:nvPr/>
        </p:nvGrpSpPr>
        <p:grpSpPr>
          <a:xfrm>
            <a:off x="9247893" y="4933732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4212F8AC-9DA0-8D8A-5039-73EE38A9E11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22AF1F1-BA87-C545-43E5-3DCAC9BF92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2DEC7A6-E148-DC5C-B9D0-76DA73DFD5E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5FA41F08-F5E4-2F21-A9E1-9731D2303FA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12CF0345-B100-1E6D-42A7-2AD1C607262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DC68B241-7442-D469-C307-5F91B103311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29C5B124-6557-6408-8425-F39C3C095A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A582F2B-9C45-C22A-A23B-161F2C371860}"/>
              </a:ext>
            </a:extLst>
          </p:cNvPr>
          <p:cNvGrpSpPr/>
          <p:nvPr/>
        </p:nvGrpSpPr>
        <p:grpSpPr>
          <a:xfrm>
            <a:off x="10925982" y="4527171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4A2ED42C-4944-5B7C-2EBF-738FB534D90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EEE7CDA-8E7C-5A27-80C6-937E571D3F8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E98C8A0-C766-061E-8B90-30E2186B4EE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1648FC6B-B2B3-4BCB-3A07-F6C2FD87379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8A3DD65E-09A7-FE05-CC9D-4C3BED295E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AAC3D002-D365-47A9-AD21-170070F65EB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ABF9301E-F46E-230B-7A2F-192D385207C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06CB6AA2-3D5D-9C23-2587-C99ADC9EEDBF}"/>
              </a:ext>
            </a:extLst>
          </p:cNvPr>
          <p:cNvGrpSpPr/>
          <p:nvPr/>
        </p:nvGrpSpPr>
        <p:grpSpPr>
          <a:xfrm>
            <a:off x="7439074" y="2514659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1AE9E3BE-2F48-DCFF-E58E-2459867F8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8624DE7E-943B-F431-36F7-956B96348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50731AE-D8F2-130E-728B-BA54FC1DA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AB91591D-AFA0-21DD-9D65-1B421A8AC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184D149-88E8-29E7-3F83-D2C972E0C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F262C823-4CAA-AFF1-01E0-C9385C0D3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A13CEFBB-F0DE-C13A-382C-FA32E0B0B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2544DC37-3F25-E97C-FFAB-3B2A7974B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1E037A65-C710-6688-2CCA-E6AA6C4A3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824A803F-70ED-0D33-D917-70D9717B0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8F4DC0EC-6CDB-1031-AEDF-AB8079823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F4C12F19-35B6-E94E-32B0-5A87DE5B9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A227638B-4677-F0B3-54EF-16A3BF6A4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5E42BDE8-D4BE-A420-FBD3-C0F1F0EA1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CD4FA165-813A-1E78-28BA-F183AC21B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F21BDD4A-86CF-F4AA-80FF-2E3EEB243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3CD0AAAE-2420-4C61-C712-31AA5C667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5363F333-B7A1-ECA2-3901-ECB9031EA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C0B8B6B2-2783-29C1-B12E-3A081F1C8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540355AF-18D6-94EF-1EDA-AC069E9EB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FCCA87C4-810B-C546-747C-FB32B1F3A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10C20C9C-9B7A-2D2A-59A4-4085D72DE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BBDDF931-29FE-5F82-B5CE-2A27FED1928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A6B52F39-5046-00A3-C099-40D696962C2A}"/>
              </a:ext>
            </a:extLst>
          </p:cNvPr>
          <p:cNvGrpSpPr/>
          <p:nvPr/>
        </p:nvGrpSpPr>
        <p:grpSpPr>
          <a:xfrm>
            <a:off x="8637781" y="2477773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6A1A3236-C8AF-6D77-5C1E-89AC5D40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DD4D3B4D-3D8E-2F89-27EE-FD3248C28D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87E1D54-6B07-BD9D-CCEE-559FFC603F2E}"/>
              </a:ext>
            </a:extLst>
          </p:cNvPr>
          <p:cNvGrpSpPr/>
          <p:nvPr/>
        </p:nvGrpSpPr>
        <p:grpSpPr>
          <a:xfrm>
            <a:off x="8499539" y="2217170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42555289-6E75-2F15-D514-B202FD820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A645438-9128-BD2A-9BC1-2B23C77E2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7685719E-E0F1-A1D8-1EE8-40E8C4FCD67B}"/>
              </a:ext>
            </a:extLst>
          </p:cNvPr>
          <p:cNvGrpSpPr/>
          <p:nvPr/>
        </p:nvGrpSpPr>
        <p:grpSpPr>
          <a:xfrm>
            <a:off x="7493518" y="3483470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1E03E343-DBC3-2043-7671-0F0F9D2C9E21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79C58B62-FF9A-C418-81FA-2BC772BF2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6FBAFAF3-1F67-6B18-BE3E-8117E9AF96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20970A21-642F-B976-6158-F21C8C373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2987B840-5F94-D133-1EC8-886A04A878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F2AE8F34-CEE5-5D29-3E01-041A11E18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2E7FF3BA-DD25-423F-8B9C-247B0341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7DFCCD5-84AF-1270-DE54-386561C5D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FF15698C-BDE4-8E71-1985-3EA10CFCF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4782D9F2-C97F-CB88-AA50-6D7C19C5D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4D04684C-DB90-2805-D3E6-11D908440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1B62638F-24BF-B551-2A2F-E0C17C386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5A338B4E-7AC2-8360-A9B4-5583F0210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2018474-DD1A-5CB1-7F91-76ADEF0BF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1A9BD29C-3831-D4D4-A8CC-8CFF663C8B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49B3AEEB-4907-59C2-87CE-1CED0B7ED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CAEF54AA-FC4B-D4E4-AF1F-7992AF4B2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D63F6A47-55B1-F21D-AB54-8DD7526B0C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A4B9CD51-F5E2-9729-2D80-27F3748D2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B11C51E6-B53A-E734-EFDB-22D11DB66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336EF64-3F1D-EE10-3F23-5CABCAC6D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4FA3E24D-F3AF-2425-0580-A9AF7E12AE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05FC2DB4-00E9-3CA0-AF5F-FFD590B59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F3B66D5E-C003-9E3E-8D0B-7E12E1F6E1B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EEAD3C16-2AF2-8239-9A36-90E16ADA535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555339E2-4117-D137-E3C9-71E48A028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7B71971C-7594-03D9-A175-80AF6F6EA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CC09E591-58D1-1832-5F71-89450F9863AD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40D2B6D9-5EAF-122A-05D9-F4C9EA2D9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37308BC-76F8-14DA-8DC3-93748C0133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1C54C8E-6135-A7DF-2C2D-17C2868A991A}"/>
              </a:ext>
            </a:extLst>
          </p:cNvPr>
          <p:cNvGrpSpPr/>
          <p:nvPr/>
        </p:nvGrpSpPr>
        <p:grpSpPr>
          <a:xfrm>
            <a:off x="11064947" y="3586531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2A9C4DD-7BFB-C681-6968-7BBF4AF3E68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C73C6EE4-4E26-C777-884B-A07D8ED4F3C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F512F0ED-5FA6-CE57-B3C7-91EF9F9E6A55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A12BFF67-CE68-0B03-8481-2E8DF5647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B0CA25FA-698A-DD2F-B6C9-22C04DE65F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96804F1C-20F0-3CC0-B099-396DFD7147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CE7673A5-1C85-5828-35A5-E5A55BEFA09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57168147-03AF-0CA4-64A9-EF4E290CF9F4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856427FF-A615-6A75-E2B3-A6B97A11FADB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B907901B-77E1-0353-DF93-7870E1F0D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ED349E13-F2E5-929E-735C-B07865A6D3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7B48D67E-AFB9-6B68-B06F-EB9FDDFD7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23" name="Group 590">
            <a:extLst>
              <a:ext uri="{FF2B5EF4-FFF2-40B4-BE49-F238E27FC236}">
                <a16:creationId xmlns:a16="http://schemas.microsoft.com/office/drawing/2014/main" id="{2699D662-B8DA-D59E-8F30-56B4C37F048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5058207"/>
            <a:ext cx="345630" cy="320302"/>
            <a:chOff x="2839" y="3501"/>
            <a:chExt cx="755" cy="803"/>
          </a:xfrm>
        </p:grpSpPr>
        <p:pic>
          <p:nvPicPr>
            <p:cNvPr id="324" name="Picture 591" descr="desktop_computer_stylized_medium">
              <a:extLst>
                <a:ext uri="{FF2B5EF4-FFF2-40B4-BE49-F238E27FC236}">
                  <a16:creationId xmlns:a16="http://schemas.microsoft.com/office/drawing/2014/main" id="{29C44CFB-95DF-11F1-9EAD-F10676094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5" name="Freeform 592">
              <a:extLst>
                <a:ext uri="{FF2B5EF4-FFF2-40B4-BE49-F238E27FC236}">
                  <a16:creationId xmlns:a16="http://schemas.microsoft.com/office/drawing/2014/main" id="{1A433799-2E5D-C617-455F-94847D76F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6" name="Group 1064">
            <a:extLst>
              <a:ext uri="{FF2B5EF4-FFF2-40B4-BE49-F238E27FC236}">
                <a16:creationId xmlns:a16="http://schemas.microsoft.com/office/drawing/2014/main" id="{998B6059-86E8-DD2F-93B4-37342726174C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6010855"/>
            <a:ext cx="310186" cy="307808"/>
            <a:chOff x="877" y="1008"/>
            <a:chExt cx="2747" cy="2591"/>
          </a:xfrm>
        </p:grpSpPr>
        <p:pic>
          <p:nvPicPr>
            <p:cNvPr id="327" name="Picture 1065" descr="antenna_stylized">
              <a:extLst>
                <a:ext uri="{FF2B5EF4-FFF2-40B4-BE49-F238E27FC236}">
                  <a16:creationId xmlns:a16="http://schemas.microsoft.com/office/drawing/2014/main" id="{A6FE38F8-DA1A-4F15-26F6-3BE18ACE6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" name="Picture 1066" descr="laptop_keyboard">
              <a:extLst>
                <a:ext uri="{FF2B5EF4-FFF2-40B4-BE49-F238E27FC236}">
                  <a16:creationId xmlns:a16="http://schemas.microsoft.com/office/drawing/2014/main" id="{96FC3741-AA20-6ABB-59B7-742688A0A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9" name="Freeform 1067">
              <a:extLst>
                <a:ext uri="{FF2B5EF4-FFF2-40B4-BE49-F238E27FC236}">
                  <a16:creationId xmlns:a16="http://schemas.microsoft.com/office/drawing/2014/main" id="{9B5B19FD-D1A5-E7CB-7C00-32923D679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30" name="Picture 1068" descr="screen">
              <a:extLst>
                <a:ext uri="{FF2B5EF4-FFF2-40B4-BE49-F238E27FC236}">
                  <a16:creationId xmlns:a16="http://schemas.microsoft.com/office/drawing/2014/main" id="{94F95373-7E02-A9A3-75B5-0CBBF4E7D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1" name="Freeform 1069">
              <a:extLst>
                <a:ext uri="{FF2B5EF4-FFF2-40B4-BE49-F238E27FC236}">
                  <a16:creationId xmlns:a16="http://schemas.microsoft.com/office/drawing/2014/main" id="{55A03806-2403-EB96-4FB3-18005854E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 1070">
              <a:extLst>
                <a:ext uri="{FF2B5EF4-FFF2-40B4-BE49-F238E27FC236}">
                  <a16:creationId xmlns:a16="http://schemas.microsoft.com/office/drawing/2014/main" id="{EE2CC78B-2BE1-B52E-90F0-85829CA6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Freeform 1071">
              <a:extLst>
                <a:ext uri="{FF2B5EF4-FFF2-40B4-BE49-F238E27FC236}">
                  <a16:creationId xmlns:a16="http://schemas.microsoft.com/office/drawing/2014/main" id="{8D16B82D-FEDA-7179-05E2-E8BAEB2F1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 1072">
              <a:extLst>
                <a:ext uri="{FF2B5EF4-FFF2-40B4-BE49-F238E27FC236}">
                  <a16:creationId xmlns:a16="http://schemas.microsoft.com/office/drawing/2014/main" id="{09245A2B-1EEE-FEF9-38A2-33083C2F9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1073">
              <a:extLst>
                <a:ext uri="{FF2B5EF4-FFF2-40B4-BE49-F238E27FC236}">
                  <a16:creationId xmlns:a16="http://schemas.microsoft.com/office/drawing/2014/main" id="{B355F862-3750-24C0-49C6-B872664E1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1074">
              <a:extLst>
                <a:ext uri="{FF2B5EF4-FFF2-40B4-BE49-F238E27FC236}">
                  <a16:creationId xmlns:a16="http://schemas.microsoft.com/office/drawing/2014/main" id="{5CAAB82E-F790-8B82-0389-9F8015972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7" name="Group 1075">
              <a:extLst>
                <a:ext uri="{FF2B5EF4-FFF2-40B4-BE49-F238E27FC236}">
                  <a16:creationId xmlns:a16="http://schemas.microsoft.com/office/drawing/2014/main" id="{88970AED-9AF8-19CD-5180-436CF3B3B6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44" name="Freeform 1076">
                <a:extLst>
                  <a:ext uri="{FF2B5EF4-FFF2-40B4-BE49-F238E27FC236}">
                    <a16:creationId xmlns:a16="http://schemas.microsoft.com/office/drawing/2014/main" id="{FA5194C6-677A-9845-5817-564B5F181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5" name="Freeform 1077">
                <a:extLst>
                  <a:ext uri="{FF2B5EF4-FFF2-40B4-BE49-F238E27FC236}">
                    <a16:creationId xmlns:a16="http://schemas.microsoft.com/office/drawing/2014/main" id="{7BD49215-43B5-0097-E57A-93B3F8525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 1078">
                <a:extLst>
                  <a:ext uri="{FF2B5EF4-FFF2-40B4-BE49-F238E27FC236}">
                    <a16:creationId xmlns:a16="http://schemas.microsoft.com/office/drawing/2014/main" id="{EEBA21D6-E8E9-154F-0461-0A6FB78BB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Freeform 1079">
                <a:extLst>
                  <a:ext uri="{FF2B5EF4-FFF2-40B4-BE49-F238E27FC236}">
                    <a16:creationId xmlns:a16="http://schemas.microsoft.com/office/drawing/2014/main" id="{EE2298CB-4510-019F-7177-85F209A08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8" name="Freeform 1080">
                <a:extLst>
                  <a:ext uri="{FF2B5EF4-FFF2-40B4-BE49-F238E27FC236}">
                    <a16:creationId xmlns:a16="http://schemas.microsoft.com/office/drawing/2014/main" id="{91471B28-F2BC-7D46-1370-437ADC165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9" name="Freeform 1081">
                <a:extLst>
                  <a:ext uri="{FF2B5EF4-FFF2-40B4-BE49-F238E27FC236}">
                    <a16:creationId xmlns:a16="http://schemas.microsoft.com/office/drawing/2014/main" id="{CB867F1A-F675-2773-EC2F-68942849B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38" name="Freeform 1082">
              <a:extLst>
                <a:ext uri="{FF2B5EF4-FFF2-40B4-BE49-F238E27FC236}">
                  <a16:creationId xmlns:a16="http://schemas.microsoft.com/office/drawing/2014/main" id="{C81310DB-C859-AB94-E75E-1CDE34F4E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1083">
              <a:extLst>
                <a:ext uri="{FF2B5EF4-FFF2-40B4-BE49-F238E27FC236}">
                  <a16:creationId xmlns:a16="http://schemas.microsoft.com/office/drawing/2014/main" id="{E1C5303E-191B-D3CF-161B-69A6087C5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1084">
              <a:extLst>
                <a:ext uri="{FF2B5EF4-FFF2-40B4-BE49-F238E27FC236}">
                  <a16:creationId xmlns:a16="http://schemas.microsoft.com/office/drawing/2014/main" id="{7242AEE9-A271-A75C-E179-20B25BF5E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1085">
              <a:extLst>
                <a:ext uri="{FF2B5EF4-FFF2-40B4-BE49-F238E27FC236}">
                  <a16:creationId xmlns:a16="http://schemas.microsoft.com/office/drawing/2014/main" id="{3655303D-C907-6656-2979-1177AD775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1086">
              <a:extLst>
                <a:ext uri="{FF2B5EF4-FFF2-40B4-BE49-F238E27FC236}">
                  <a16:creationId xmlns:a16="http://schemas.microsoft.com/office/drawing/2014/main" id="{AB9A7CBC-8477-D858-5826-80C47E86B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1087">
              <a:extLst>
                <a:ext uri="{FF2B5EF4-FFF2-40B4-BE49-F238E27FC236}">
                  <a16:creationId xmlns:a16="http://schemas.microsoft.com/office/drawing/2014/main" id="{9B4D812E-5A6B-BAB7-0631-F017EB21769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0" name="Group 590">
            <a:extLst>
              <a:ext uri="{FF2B5EF4-FFF2-40B4-BE49-F238E27FC236}">
                <a16:creationId xmlns:a16="http://schemas.microsoft.com/office/drawing/2014/main" id="{9F36C710-352F-1A05-4A91-A5BA83EDBDF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662703"/>
            <a:ext cx="345630" cy="320302"/>
            <a:chOff x="2839" y="3501"/>
            <a:chExt cx="755" cy="803"/>
          </a:xfrm>
        </p:grpSpPr>
        <p:pic>
          <p:nvPicPr>
            <p:cNvPr id="351" name="Picture 591" descr="desktop_computer_stylized_medium">
              <a:extLst>
                <a:ext uri="{FF2B5EF4-FFF2-40B4-BE49-F238E27FC236}">
                  <a16:creationId xmlns:a16="http://schemas.microsoft.com/office/drawing/2014/main" id="{67F0056C-4AC6-69EB-4E83-3E50E9232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2" name="Freeform 592">
              <a:extLst>
                <a:ext uri="{FF2B5EF4-FFF2-40B4-BE49-F238E27FC236}">
                  <a16:creationId xmlns:a16="http://schemas.microsoft.com/office/drawing/2014/main" id="{55043D99-3B9C-F4F6-B35F-2BB48E23A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3" name="Group 590">
            <a:extLst>
              <a:ext uri="{FF2B5EF4-FFF2-40B4-BE49-F238E27FC236}">
                <a16:creationId xmlns:a16="http://schemas.microsoft.com/office/drawing/2014/main" id="{EA1DDA80-FA25-0211-76C6-FAD95919132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684176"/>
            <a:ext cx="345630" cy="320302"/>
            <a:chOff x="2839" y="3501"/>
            <a:chExt cx="755" cy="803"/>
          </a:xfrm>
        </p:grpSpPr>
        <p:pic>
          <p:nvPicPr>
            <p:cNvPr id="354" name="Picture 591" descr="desktop_computer_stylized_medium">
              <a:extLst>
                <a:ext uri="{FF2B5EF4-FFF2-40B4-BE49-F238E27FC236}">
                  <a16:creationId xmlns:a16="http://schemas.microsoft.com/office/drawing/2014/main" id="{171DB5C3-31BC-E634-13C7-5CA29F38B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5" name="Freeform 592">
              <a:extLst>
                <a:ext uri="{FF2B5EF4-FFF2-40B4-BE49-F238E27FC236}">
                  <a16:creationId xmlns:a16="http://schemas.microsoft.com/office/drawing/2014/main" id="{EB18CBEC-1534-175E-2C3E-888C4CC49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6" name="Group 1064">
            <a:extLst>
              <a:ext uri="{FF2B5EF4-FFF2-40B4-BE49-F238E27FC236}">
                <a16:creationId xmlns:a16="http://schemas.microsoft.com/office/drawing/2014/main" id="{FFF73150-CDB2-DB3D-A725-AE8CB88A9CB5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953184"/>
            <a:ext cx="319264" cy="253379"/>
            <a:chOff x="877" y="1008"/>
            <a:chExt cx="2747" cy="2591"/>
          </a:xfrm>
        </p:grpSpPr>
        <p:pic>
          <p:nvPicPr>
            <p:cNvPr id="357" name="Picture 1065" descr="antenna_stylized">
              <a:extLst>
                <a:ext uri="{FF2B5EF4-FFF2-40B4-BE49-F238E27FC236}">
                  <a16:creationId xmlns:a16="http://schemas.microsoft.com/office/drawing/2014/main" id="{546E284B-9F62-0AFA-D782-44D634F1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" name="Picture 1066" descr="laptop_keyboard">
              <a:extLst>
                <a:ext uri="{FF2B5EF4-FFF2-40B4-BE49-F238E27FC236}">
                  <a16:creationId xmlns:a16="http://schemas.microsoft.com/office/drawing/2014/main" id="{85B5D7D9-3E39-EA29-11BB-57BEF3F33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" name="Freeform 1067">
              <a:extLst>
                <a:ext uri="{FF2B5EF4-FFF2-40B4-BE49-F238E27FC236}">
                  <a16:creationId xmlns:a16="http://schemas.microsoft.com/office/drawing/2014/main" id="{4E904E7A-68B8-7D73-5FD1-5BDF2C20E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0" name="Picture 1068" descr="screen">
              <a:extLst>
                <a:ext uri="{FF2B5EF4-FFF2-40B4-BE49-F238E27FC236}">
                  <a16:creationId xmlns:a16="http://schemas.microsoft.com/office/drawing/2014/main" id="{70CE99D4-3CB0-F5CF-3747-B7F45560A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1" name="Freeform 1069">
              <a:extLst>
                <a:ext uri="{FF2B5EF4-FFF2-40B4-BE49-F238E27FC236}">
                  <a16:creationId xmlns:a16="http://schemas.microsoft.com/office/drawing/2014/main" id="{3DEE7A4B-7217-C0A4-7D21-881828946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2" name="Freeform 1070">
              <a:extLst>
                <a:ext uri="{FF2B5EF4-FFF2-40B4-BE49-F238E27FC236}">
                  <a16:creationId xmlns:a16="http://schemas.microsoft.com/office/drawing/2014/main" id="{EBA56C13-2160-256A-4F7F-891EB719F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3" name="Freeform 1071">
              <a:extLst>
                <a:ext uri="{FF2B5EF4-FFF2-40B4-BE49-F238E27FC236}">
                  <a16:creationId xmlns:a16="http://schemas.microsoft.com/office/drawing/2014/main" id="{2F635907-F9FA-F7AE-6052-70C78A4B6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4" name="Freeform 1072">
              <a:extLst>
                <a:ext uri="{FF2B5EF4-FFF2-40B4-BE49-F238E27FC236}">
                  <a16:creationId xmlns:a16="http://schemas.microsoft.com/office/drawing/2014/main" id="{827DAB28-9F46-36CA-4D5D-A9CE221C0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3">
              <a:extLst>
                <a:ext uri="{FF2B5EF4-FFF2-40B4-BE49-F238E27FC236}">
                  <a16:creationId xmlns:a16="http://schemas.microsoft.com/office/drawing/2014/main" id="{92B2A081-F542-A247-6F25-C92888189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4">
              <a:extLst>
                <a:ext uri="{FF2B5EF4-FFF2-40B4-BE49-F238E27FC236}">
                  <a16:creationId xmlns:a16="http://schemas.microsoft.com/office/drawing/2014/main" id="{3979DDDC-40AA-7E32-C571-028D72B3F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7" name="Group 1075">
              <a:extLst>
                <a:ext uri="{FF2B5EF4-FFF2-40B4-BE49-F238E27FC236}">
                  <a16:creationId xmlns:a16="http://schemas.microsoft.com/office/drawing/2014/main" id="{D40CF580-0CA0-DBEA-98C9-F49354FF71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4" name="Freeform 1076">
                <a:extLst>
                  <a:ext uri="{FF2B5EF4-FFF2-40B4-BE49-F238E27FC236}">
                    <a16:creationId xmlns:a16="http://schemas.microsoft.com/office/drawing/2014/main" id="{783FE08C-44BC-2858-8CD2-9EAE65D66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5" name="Freeform 1077">
                <a:extLst>
                  <a:ext uri="{FF2B5EF4-FFF2-40B4-BE49-F238E27FC236}">
                    <a16:creationId xmlns:a16="http://schemas.microsoft.com/office/drawing/2014/main" id="{BC21E867-8229-B909-9D98-CFB47F08D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 1078">
                <a:extLst>
                  <a:ext uri="{FF2B5EF4-FFF2-40B4-BE49-F238E27FC236}">
                    <a16:creationId xmlns:a16="http://schemas.microsoft.com/office/drawing/2014/main" id="{6C6E798A-827A-945B-9864-50B952C72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 1079">
                <a:extLst>
                  <a:ext uri="{FF2B5EF4-FFF2-40B4-BE49-F238E27FC236}">
                    <a16:creationId xmlns:a16="http://schemas.microsoft.com/office/drawing/2014/main" id="{77D5DB3E-A428-7C02-D904-49400E352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80">
                <a:extLst>
                  <a:ext uri="{FF2B5EF4-FFF2-40B4-BE49-F238E27FC236}">
                    <a16:creationId xmlns:a16="http://schemas.microsoft.com/office/drawing/2014/main" id="{E7F494E5-50CA-8B8D-01DA-CC410C5D2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81">
                <a:extLst>
                  <a:ext uri="{FF2B5EF4-FFF2-40B4-BE49-F238E27FC236}">
                    <a16:creationId xmlns:a16="http://schemas.microsoft.com/office/drawing/2014/main" id="{2A73BC8F-0546-BFEE-419B-17AA4AC62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8" name="Freeform 1082">
              <a:extLst>
                <a:ext uri="{FF2B5EF4-FFF2-40B4-BE49-F238E27FC236}">
                  <a16:creationId xmlns:a16="http://schemas.microsoft.com/office/drawing/2014/main" id="{27147177-AE3B-A914-E6F0-551CE77DF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83">
              <a:extLst>
                <a:ext uri="{FF2B5EF4-FFF2-40B4-BE49-F238E27FC236}">
                  <a16:creationId xmlns:a16="http://schemas.microsoft.com/office/drawing/2014/main" id="{1B394A3F-EFD1-18E9-50CF-10231F1D2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Freeform 1084">
              <a:extLst>
                <a:ext uri="{FF2B5EF4-FFF2-40B4-BE49-F238E27FC236}">
                  <a16:creationId xmlns:a16="http://schemas.microsoft.com/office/drawing/2014/main" id="{3634CEDA-7790-6863-8A91-A76CFBDDB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Freeform 1085">
              <a:extLst>
                <a:ext uri="{FF2B5EF4-FFF2-40B4-BE49-F238E27FC236}">
                  <a16:creationId xmlns:a16="http://schemas.microsoft.com/office/drawing/2014/main" id="{ADB82396-73B8-6CD3-EFB6-94D869B9C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6">
              <a:extLst>
                <a:ext uri="{FF2B5EF4-FFF2-40B4-BE49-F238E27FC236}">
                  <a16:creationId xmlns:a16="http://schemas.microsoft.com/office/drawing/2014/main" id="{B102CA44-1702-E48F-54EE-224ABB0B8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7">
              <a:extLst>
                <a:ext uri="{FF2B5EF4-FFF2-40B4-BE49-F238E27FC236}">
                  <a16:creationId xmlns:a16="http://schemas.microsoft.com/office/drawing/2014/main" id="{2084FAEE-BADA-1830-FC54-4BCF5F0E445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0" name="Freeform 984">
            <a:extLst>
              <a:ext uri="{FF2B5EF4-FFF2-40B4-BE49-F238E27FC236}">
                <a16:creationId xmlns:a16="http://schemas.microsoft.com/office/drawing/2014/main" id="{68C2900E-A512-6BEC-4EB1-5358EE2580D4}"/>
              </a:ext>
            </a:extLst>
          </p:cNvPr>
          <p:cNvSpPr>
            <a:spLocks/>
          </p:cNvSpPr>
          <p:nvPr/>
        </p:nvSpPr>
        <p:spPr bwMode="auto">
          <a:xfrm>
            <a:off x="10153593" y="5795017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" name="Freeform 986">
            <a:extLst>
              <a:ext uri="{FF2B5EF4-FFF2-40B4-BE49-F238E27FC236}">
                <a16:creationId xmlns:a16="http://schemas.microsoft.com/office/drawing/2014/main" id="{24401970-DF52-556C-DD2F-C0AA56BA01C7}"/>
              </a:ext>
            </a:extLst>
          </p:cNvPr>
          <p:cNvSpPr>
            <a:spLocks/>
          </p:cNvSpPr>
          <p:nvPr/>
        </p:nvSpPr>
        <p:spPr bwMode="auto">
          <a:xfrm>
            <a:off x="10159970" y="5814969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" name="Freeform 987">
            <a:extLst>
              <a:ext uri="{FF2B5EF4-FFF2-40B4-BE49-F238E27FC236}">
                <a16:creationId xmlns:a16="http://schemas.microsoft.com/office/drawing/2014/main" id="{49EBE0CB-A3C0-FCFD-FD2E-C3B1B433F768}"/>
              </a:ext>
            </a:extLst>
          </p:cNvPr>
          <p:cNvSpPr>
            <a:spLocks/>
          </p:cNvSpPr>
          <p:nvPr/>
        </p:nvSpPr>
        <p:spPr bwMode="auto">
          <a:xfrm>
            <a:off x="10155518" y="5970799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" name="Rectangle 988">
            <a:extLst>
              <a:ext uri="{FF2B5EF4-FFF2-40B4-BE49-F238E27FC236}">
                <a16:creationId xmlns:a16="http://schemas.microsoft.com/office/drawing/2014/main" id="{C93E6F33-2602-3DFA-7AF5-F9F6FB9BD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832445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84" name="Group 989">
            <a:extLst>
              <a:ext uri="{FF2B5EF4-FFF2-40B4-BE49-F238E27FC236}">
                <a16:creationId xmlns:a16="http://schemas.microsoft.com/office/drawing/2014/main" id="{D9A8ED7A-F468-6D39-E3C5-2DAEB87031DC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829241"/>
            <a:ext cx="69903" cy="21117"/>
            <a:chOff x="614" y="2568"/>
            <a:chExt cx="725" cy="139"/>
          </a:xfrm>
        </p:grpSpPr>
        <p:sp>
          <p:nvSpPr>
            <p:cNvPr id="385" name="AutoShape 990">
              <a:extLst>
                <a:ext uri="{FF2B5EF4-FFF2-40B4-BE49-F238E27FC236}">
                  <a16:creationId xmlns:a16="http://schemas.microsoft.com/office/drawing/2014/main" id="{05AAF5B7-CB5C-A8F1-663E-D0096FED2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6" name="AutoShape 991">
              <a:extLst>
                <a:ext uri="{FF2B5EF4-FFF2-40B4-BE49-F238E27FC236}">
                  <a16:creationId xmlns:a16="http://schemas.microsoft.com/office/drawing/2014/main" id="{3C38E735-D209-95D6-DD3C-521C84B4E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87" name="Rectangle 992">
            <a:extLst>
              <a:ext uri="{FF2B5EF4-FFF2-40B4-BE49-F238E27FC236}">
                <a16:creationId xmlns:a16="http://schemas.microsoft.com/office/drawing/2014/main" id="{20FE9F55-F378-8788-F527-62A5A0B79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880796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88" name="Group 993">
            <a:extLst>
              <a:ext uri="{FF2B5EF4-FFF2-40B4-BE49-F238E27FC236}">
                <a16:creationId xmlns:a16="http://schemas.microsoft.com/office/drawing/2014/main" id="{433DB4DD-BA6B-A193-7BF6-5C50E8743FA3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876718"/>
            <a:ext cx="69903" cy="19515"/>
            <a:chOff x="614" y="2568"/>
            <a:chExt cx="725" cy="139"/>
          </a:xfrm>
        </p:grpSpPr>
        <p:sp>
          <p:nvSpPr>
            <p:cNvPr id="389" name="AutoShape 994">
              <a:extLst>
                <a:ext uri="{FF2B5EF4-FFF2-40B4-BE49-F238E27FC236}">
                  <a16:creationId xmlns:a16="http://schemas.microsoft.com/office/drawing/2014/main" id="{DA7DD2BD-7103-96A8-B737-DBE2CE9EA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0" name="AutoShape 995">
              <a:extLst>
                <a:ext uri="{FF2B5EF4-FFF2-40B4-BE49-F238E27FC236}">
                  <a16:creationId xmlns:a16="http://schemas.microsoft.com/office/drawing/2014/main" id="{4B5E9099-16CB-9EB3-B408-F030CA6C4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91" name="Rectangle 996">
            <a:extLst>
              <a:ext uri="{FF2B5EF4-FFF2-40B4-BE49-F238E27FC236}">
                <a16:creationId xmlns:a16="http://schemas.microsoft.com/office/drawing/2014/main" id="{322F0830-9A58-B92C-C0DC-432663DDC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929147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2" name="Rectangle 997">
            <a:extLst>
              <a:ext uri="{FF2B5EF4-FFF2-40B4-BE49-F238E27FC236}">
                <a16:creationId xmlns:a16="http://schemas.microsoft.com/office/drawing/2014/main" id="{E0278FEF-11C7-1957-25DA-5A05B4011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972984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93" name="Group 998">
            <a:extLst>
              <a:ext uri="{FF2B5EF4-FFF2-40B4-BE49-F238E27FC236}">
                <a16:creationId xmlns:a16="http://schemas.microsoft.com/office/drawing/2014/main" id="{E5A0BA77-E9FE-DDB8-8E57-AB4A82D50722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968906"/>
            <a:ext cx="70024" cy="21991"/>
            <a:chOff x="614" y="2568"/>
            <a:chExt cx="725" cy="139"/>
          </a:xfrm>
        </p:grpSpPr>
        <p:sp>
          <p:nvSpPr>
            <p:cNvPr id="394" name="AutoShape 999">
              <a:extLst>
                <a:ext uri="{FF2B5EF4-FFF2-40B4-BE49-F238E27FC236}">
                  <a16:creationId xmlns:a16="http://schemas.microsoft.com/office/drawing/2014/main" id="{42DEB9A9-381B-85EC-0A58-7AA57A828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5" name="AutoShape 1000">
              <a:extLst>
                <a:ext uri="{FF2B5EF4-FFF2-40B4-BE49-F238E27FC236}">
                  <a16:creationId xmlns:a16="http://schemas.microsoft.com/office/drawing/2014/main" id="{CE7E2519-88C2-6875-F491-E61DA0B36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396" name="Freeform 1001">
            <a:extLst>
              <a:ext uri="{FF2B5EF4-FFF2-40B4-BE49-F238E27FC236}">
                <a16:creationId xmlns:a16="http://schemas.microsoft.com/office/drawing/2014/main" id="{C4C36ACE-B295-B8DB-87F0-B0940DF98E43}"/>
              </a:ext>
            </a:extLst>
          </p:cNvPr>
          <p:cNvSpPr>
            <a:spLocks/>
          </p:cNvSpPr>
          <p:nvPr/>
        </p:nvSpPr>
        <p:spPr bwMode="auto">
          <a:xfrm>
            <a:off x="10156000" y="5929147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7" name="Group 1002">
            <a:extLst>
              <a:ext uri="{FF2B5EF4-FFF2-40B4-BE49-F238E27FC236}">
                <a16:creationId xmlns:a16="http://schemas.microsoft.com/office/drawing/2014/main" id="{EB74C0CF-9FF0-A416-03DC-33A721089E4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925215"/>
            <a:ext cx="70024" cy="20243"/>
            <a:chOff x="614" y="2568"/>
            <a:chExt cx="725" cy="139"/>
          </a:xfrm>
        </p:grpSpPr>
        <p:sp>
          <p:nvSpPr>
            <p:cNvPr id="398" name="AutoShape 1003">
              <a:extLst>
                <a:ext uri="{FF2B5EF4-FFF2-40B4-BE49-F238E27FC236}">
                  <a16:creationId xmlns:a16="http://schemas.microsoft.com/office/drawing/2014/main" id="{775980A7-D213-4758-2349-5521D0203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99" name="AutoShape 1004">
              <a:extLst>
                <a:ext uri="{FF2B5EF4-FFF2-40B4-BE49-F238E27FC236}">
                  <a16:creationId xmlns:a16="http://schemas.microsoft.com/office/drawing/2014/main" id="{28AE46CA-5DDE-4C3E-CE22-D664A000C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00" name="Rectangle 1005">
            <a:extLst>
              <a:ext uri="{FF2B5EF4-FFF2-40B4-BE49-F238E27FC236}">
                <a16:creationId xmlns:a16="http://schemas.microsoft.com/office/drawing/2014/main" id="{DEC05C24-6BC7-73AD-266E-94F027790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794434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1" name="Freeform 1006">
            <a:extLst>
              <a:ext uri="{FF2B5EF4-FFF2-40B4-BE49-F238E27FC236}">
                <a16:creationId xmlns:a16="http://schemas.microsoft.com/office/drawing/2014/main" id="{71551125-26BC-B7A1-747B-18857B3E9A9E}"/>
              </a:ext>
            </a:extLst>
          </p:cNvPr>
          <p:cNvSpPr>
            <a:spLocks/>
          </p:cNvSpPr>
          <p:nvPr/>
        </p:nvSpPr>
        <p:spPr bwMode="auto">
          <a:xfrm>
            <a:off x="10158887" y="5878612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2" name="Freeform 1007">
            <a:extLst>
              <a:ext uri="{FF2B5EF4-FFF2-40B4-BE49-F238E27FC236}">
                <a16:creationId xmlns:a16="http://schemas.microsoft.com/office/drawing/2014/main" id="{D6F7AA55-3146-9300-841D-B35C768E7FCA}"/>
              </a:ext>
            </a:extLst>
          </p:cNvPr>
          <p:cNvSpPr>
            <a:spLocks/>
          </p:cNvSpPr>
          <p:nvPr/>
        </p:nvSpPr>
        <p:spPr bwMode="auto">
          <a:xfrm>
            <a:off x="10159248" y="5830989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3" name="Oval 1008">
            <a:extLst>
              <a:ext uri="{FF2B5EF4-FFF2-40B4-BE49-F238E27FC236}">
                <a16:creationId xmlns:a16="http://schemas.microsoft.com/office/drawing/2014/main" id="{051008A0-2017-9C30-0CF6-0EC823174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6112212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4" name="Freeform 1009">
            <a:extLst>
              <a:ext uri="{FF2B5EF4-FFF2-40B4-BE49-F238E27FC236}">
                <a16:creationId xmlns:a16="http://schemas.microsoft.com/office/drawing/2014/main" id="{1DC2C77F-BEED-AFC4-8A0A-F1D1C1358023}"/>
              </a:ext>
            </a:extLst>
          </p:cNvPr>
          <p:cNvSpPr>
            <a:spLocks/>
          </p:cNvSpPr>
          <p:nvPr/>
        </p:nvSpPr>
        <p:spPr bwMode="auto">
          <a:xfrm>
            <a:off x="10157684" y="6112649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5" name="AutoShape 1010">
            <a:extLst>
              <a:ext uri="{FF2B5EF4-FFF2-40B4-BE49-F238E27FC236}">
                <a16:creationId xmlns:a16="http://schemas.microsoft.com/office/drawing/2014/main" id="{4F5FC205-A0D3-5378-9E98-2B757B6C3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6121533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6" name="AutoShape 1011">
            <a:extLst>
              <a:ext uri="{FF2B5EF4-FFF2-40B4-BE49-F238E27FC236}">
                <a16:creationId xmlns:a16="http://schemas.microsoft.com/office/drawing/2014/main" id="{FB6BCEC5-C89E-54DC-AE1C-CE1187A1C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6127212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7" name="Oval 1012">
            <a:extLst>
              <a:ext uri="{FF2B5EF4-FFF2-40B4-BE49-F238E27FC236}">
                <a16:creationId xmlns:a16="http://schemas.microsoft.com/office/drawing/2014/main" id="{4AE56BE4-1BD2-B086-0586-B901197C7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607886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8" name="Oval 1013">
            <a:extLst>
              <a:ext uri="{FF2B5EF4-FFF2-40B4-BE49-F238E27FC236}">
                <a16:creationId xmlns:a16="http://schemas.microsoft.com/office/drawing/2014/main" id="{441D9781-B3A4-2A6F-4553-D4F7FD7E5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6078861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9" name="Oval 1014">
            <a:extLst>
              <a:ext uri="{FF2B5EF4-FFF2-40B4-BE49-F238E27FC236}">
                <a16:creationId xmlns:a16="http://schemas.microsoft.com/office/drawing/2014/main" id="{854E256C-DECA-DE1B-522E-DFE09FD40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6078861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10" name="Rectangle 1015">
            <a:extLst>
              <a:ext uri="{FF2B5EF4-FFF2-40B4-BE49-F238E27FC236}">
                <a16:creationId xmlns:a16="http://schemas.microsoft.com/office/drawing/2014/main" id="{13D4AB5A-BD91-FD29-2F20-E4C0FCB53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999490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1" name="Group 590">
            <a:extLst>
              <a:ext uri="{FF2B5EF4-FFF2-40B4-BE49-F238E27FC236}">
                <a16:creationId xmlns:a16="http://schemas.microsoft.com/office/drawing/2014/main" id="{E2CBDDAB-3728-1F80-07A9-5E8E062A435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439106"/>
            <a:ext cx="345630" cy="320302"/>
            <a:chOff x="2839" y="3501"/>
            <a:chExt cx="755" cy="803"/>
          </a:xfrm>
        </p:grpSpPr>
        <p:pic>
          <p:nvPicPr>
            <p:cNvPr id="412" name="Picture 591" descr="desktop_computer_stylized_medium">
              <a:extLst>
                <a:ext uri="{FF2B5EF4-FFF2-40B4-BE49-F238E27FC236}">
                  <a16:creationId xmlns:a16="http://schemas.microsoft.com/office/drawing/2014/main" id="{F245ACD0-612E-A968-E48F-BC21ABFD8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3" name="Freeform 592">
              <a:extLst>
                <a:ext uri="{FF2B5EF4-FFF2-40B4-BE49-F238E27FC236}">
                  <a16:creationId xmlns:a16="http://schemas.microsoft.com/office/drawing/2014/main" id="{33786249-0205-F39E-3C39-A4BD0F2B7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4" name="Rectangle 413">
            <a:extLst>
              <a:ext uri="{FF2B5EF4-FFF2-40B4-BE49-F238E27FC236}">
                <a16:creationId xmlns:a16="http://schemas.microsoft.com/office/drawing/2014/main" id="{A97FF815-278E-9980-989C-4D9C0F73D471}"/>
              </a:ext>
            </a:extLst>
          </p:cNvPr>
          <p:cNvSpPr/>
          <p:nvPr/>
        </p:nvSpPr>
        <p:spPr>
          <a:xfrm>
            <a:off x="6406266" y="1530543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5" name="Group 652">
            <a:extLst>
              <a:ext uri="{FF2B5EF4-FFF2-40B4-BE49-F238E27FC236}">
                <a16:creationId xmlns:a16="http://schemas.microsoft.com/office/drawing/2014/main" id="{763AE1B6-5C0C-8DE2-74A3-37C3F67215EB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2017771"/>
            <a:ext cx="415925" cy="385763"/>
            <a:chOff x="2751" y="1851"/>
            <a:chExt cx="462" cy="478"/>
          </a:xfrm>
        </p:grpSpPr>
        <p:pic>
          <p:nvPicPr>
            <p:cNvPr id="416" name="Picture 653" descr="iphone_stylized_small">
              <a:extLst>
                <a:ext uri="{FF2B5EF4-FFF2-40B4-BE49-F238E27FC236}">
                  <a16:creationId xmlns:a16="http://schemas.microsoft.com/office/drawing/2014/main" id="{14976EF2-C398-0310-18A3-63BEAA426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" name="Picture 654" descr="antenna_radiation_stylized">
              <a:extLst>
                <a:ext uri="{FF2B5EF4-FFF2-40B4-BE49-F238E27FC236}">
                  <a16:creationId xmlns:a16="http://schemas.microsoft.com/office/drawing/2014/main" id="{89DDD76F-424B-ED6B-7AE4-834C374D0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8" name="Group 950">
            <a:extLst>
              <a:ext uri="{FF2B5EF4-FFF2-40B4-BE49-F238E27FC236}">
                <a16:creationId xmlns:a16="http://schemas.microsoft.com/office/drawing/2014/main" id="{91624AC8-A23E-9331-FE06-D6D4D04E4573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774446"/>
            <a:ext cx="214974" cy="403920"/>
            <a:chOff x="4140" y="429"/>
            <a:chExt cx="1425" cy="2396"/>
          </a:xfrm>
        </p:grpSpPr>
        <p:sp>
          <p:nvSpPr>
            <p:cNvPr id="419" name="Freeform 951">
              <a:extLst>
                <a:ext uri="{FF2B5EF4-FFF2-40B4-BE49-F238E27FC236}">
                  <a16:creationId xmlns:a16="http://schemas.microsoft.com/office/drawing/2014/main" id="{5C7D9AAC-A8A6-6FE3-70BA-2CCA91D02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0" name="Rectangle 952">
              <a:extLst>
                <a:ext uri="{FF2B5EF4-FFF2-40B4-BE49-F238E27FC236}">
                  <a16:creationId xmlns:a16="http://schemas.microsoft.com/office/drawing/2014/main" id="{28782D44-B71C-5BB2-3ACB-408AC3F5E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1" name="Freeform 953">
              <a:extLst>
                <a:ext uri="{FF2B5EF4-FFF2-40B4-BE49-F238E27FC236}">
                  <a16:creationId xmlns:a16="http://schemas.microsoft.com/office/drawing/2014/main" id="{E45E9F24-236A-66FA-24D7-F3288E0FC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2" name="Freeform 954">
              <a:extLst>
                <a:ext uri="{FF2B5EF4-FFF2-40B4-BE49-F238E27FC236}">
                  <a16:creationId xmlns:a16="http://schemas.microsoft.com/office/drawing/2014/main" id="{CCECEC21-12E2-BEC9-D8C2-7A6482005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3" name="Rectangle 955">
              <a:extLst>
                <a:ext uri="{FF2B5EF4-FFF2-40B4-BE49-F238E27FC236}">
                  <a16:creationId xmlns:a16="http://schemas.microsoft.com/office/drawing/2014/main" id="{306ADF64-2B8D-C2BC-C64F-1AD7C9FD0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24" name="Group 956">
              <a:extLst>
                <a:ext uri="{FF2B5EF4-FFF2-40B4-BE49-F238E27FC236}">
                  <a16:creationId xmlns:a16="http://schemas.microsoft.com/office/drawing/2014/main" id="{975611DA-1974-59DC-2F14-74909CB950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9" name="AutoShape 957">
                <a:extLst>
                  <a:ext uri="{FF2B5EF4-FFF2-40B4-BE49-F238E27FC236}">
                    <a16:creationId xmlns:a16="http://schemas.microsoft.com/office/drawing/2014/main" id="{1F92A42C-D2B1-A63C-7E3F-B6DCEC2B8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50" name="AutoShape 958">
                <a:extLst>
                  <a:ext uri="{FF2B5EF4-FFF2-40B4-BE49-F238E27FC236}">
                    <a16:creationId xmlns:a16="http://schemas.microsoft.com/office/drawing/2014/main" id="{FB90E970-7323-33FE-9190-EACFA52FA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5" name="Rectangle 959">
              <a:extLst>
                <a:ext uri="{FF2B5EF4-FFF2-40B4-BE49-F238E27FC236}">
                  <a16:creationId xmlns:a16="http://schemas.microsoft.com/office/drawing/2014/main" id="{2B1A37FB-4A59-88CF-EDE4-7FA59B209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26" name="Group 960">
              <a:extLst>
                <a:ext uri="{FF2B5EF4-FFF2-40B4-BE49-F238E27FC236}">
                  <a16:creationId xmlns:a16="http://schemas.microsoft.com/office/drawing/2014/main" id="{B1ED8221-0D57-7CC7-6144-7D17E5B51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7" name="AutoShape 961">
                <a:extLst>
                  <a:ext uri="{FF2B5EF4-FFF2-40B4-BE49-F238E27FC236}">
                    <a16:creationId xmlns:a16="http://schemas.microsoft.com/office/drawing/2014/main" id="{E3024061-57AC-CDEB-D612-642FD976B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48" name="AutoShape 962">
                <a:extLst>
                  <a:ext uri="{FF2B5EF4-FFF2-40B4-BE49-F238E27FC236}">
                    <a16:creationId xmlns:a16="http://schemas.microsoft.com/office/drawing/2014/main" id="{8F1F3957-8371-6962-82D2-50815FE54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7" name="Rectangle 963">
              <a:extLst>
                <a:ext uri="{FF2B5EF4-FFF2-40B4-BE49-F238E27FC236}">
                  <a16:creationId xmlns:a16="http://schemas.microsoft.com/office/drawing/2014/main" id="{01D93EB5-B3EC-625B-3A40-2AE0B37EF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Rectangle 964">
              <a:extLst>
                <a:ext uri="{FF2B5EF4-FFF2-40B4-BE49-F238E27FC236}">
                  <a16:creationId xmlns:a16="http://schemas.microsoft.com/office/drawing/2014/main" id="{12A19F8A-2E18-6B6D-7D7B-0A7E43D68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29" name="Group 965">
              <a:extLst>
                <a:ext uri="{FF2B5EF4-FFF2-40B4-BE49-F238E27FC236}">
                  <a16:creationId xmlns:a16="http://schemas.microsoft.com/office/drawing/2014/main" id="{C0947CDC-3095-1060-F6DA-2D7F932C50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5" name="AutoShape 966">
                <a:extLst>
                  <a:ext uri="{FF2B5EF4-FFF2-40B4-BE49-F238E27FC236}">
                    <a16:creationId xmlns:a16="http://schemas.microsoft.com/office/drawing/2014/main" id="{7FF3E73A-EFB4-9850-686C-2F70D6F0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46" name="AutoShape 967">
                <a:extLst>
                  <a:ext uri="{FF2B5EF4-FFF2-40B4-BE49-F238E27FC236}">
                    <a16:creationId xmlns:a16="http://schemas.microsoft.com/office/drawing/2014/main" id="{FA689637-EAC2-5347-3DE5-FDA10BC60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0" name="Freeform 968">
              <a:extLst>
                <a:ext uri="{FF2B5EF4-FFF2-40B4-BE49-F238E27FC236}">
                  <a16:creationId xmlns:a16="http://schemas.microsoft.com/office/drawing/2014/main" id="{0CF9C98B-F400-7222-04BB-42984A1C9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1" name="Group 969">
              <a:extLst>
                <a:ext uri="{FF2B5EF4-FFF2-40B4-BE49-F238E27FC236}">
                  <a16:creationId xmlns:a16="http://schemas.microsoft.com/office/drawing/2014/main" id="{E470F752-44EF-1644-FF24-BDF109A19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3" name="AutoShape 970">
                <a:extLst>
                  <a:ext uri="{FF2B5EF4-FFF2-40B4-BE49-F238E27FC236}">
                    <a16:creationId xmlns:a16="http://schemas.microsoft.com/office/drawing/2014/main" id="{C9833495-AE85-4CC6-7607-DE1DD75FE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44" name="AutoShape 971">
                <a:extLst>
                  <a:ext uri="{FF2B5EF4-FFF2-40B4-BE49-F238E27FC236}">
                    <a16:creationId xmlns:a16="http://schemas.microsoft.com/office/drawing/2014/main" id="{D51ECBE1-B80A-8D38-A057-B15E6D8D2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2" name="Rectangle 972">
              <a:extLst>
                <a:ext uri="{FF2B5EF4-FFF2-40B4-BE49-F238E27FC236}">
                  <a16:creationId xmlns:a16="http://schemas.microsoft.com/office/drawing/2014/main" id="{B8F2B593-1219-D68A-535E-3C5F7025A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3" name="Freeform 973">
              <a:extLst>
                <a:ext uri="{FF2B5EF4-FFF2-40B4-BE49-F238E27FC236}">
                  <a16:creationId xmlns:a16="http://schemas.microsoft.com/office/drawing/2014/main" id="{111141A1-0BE3-780A-9FED-46C630F27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4" name="Freeform 974">
              <a:extLst>
                <a:ext uri="{FF2B5EF4-FFF2-40B4-BE49-F238E27FC236}">
                  <a16:creationId xmlns:a16="http://schemas.microsoft.com/office/drawing/2014/main" id="{C2439C91-822D-8DC3-E29F-1F3373C19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5" name="Oval 975">
              <a:extLst>
                <a:ext uri="{FF2B5EF4-FFF2-40B4-BE49-F238E27FC236}">
                  <a16:creationId xmlns:a16="http://schemas.microsoft.com/office/drawing/2014/main" id="{44495FD9-0A92-A9B9-0334-BAC7FB91F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6" name="Freeform 976">
              <a:extLst>
                <a:ext uri="{FF2B5EF4-FFF2-40B4-BE49-F238E27FC236}">
                  <a16:creationId xmlns:a16="http://schemas.microsoft.com/office/drawing/2014/main" id="{99F2F2BD-23B9-E447-E118-B5F816C59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7" name="AutoShape 977">
              <a:extLst>
                <a:ext uri="{FF2B5EF4-FFF2-40B4-BE49-F238E27FC236}">
                  <a16:creationId xmlns:a16="http://schemas.microsoft.com/office/drawing/2014/main" id="{8DB05817-0C91-4D48-A6DF-E899C76D3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8" name="AutoShape 978">
              <a:extLst>
                <a:ext uri="{FF2B5EF4-FFF2-40B4-BE49-F238E27FC236}">
                  <a16:creationId xmlns:a16="http://schemas.microsoft.com/office/drawing/2014/main" id="{D84E8F4B-0BC2-96EB-2C1E-AE93EEF71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9" name="Oval 979">
              <a:extLst>
                <a:ext uri="{FF2B5EF4-FFF2-40B4-BE49-F238E27FC236}">
                  <a16:creationId xmlns:a16="http://schemas.microsoft.com/office/drawing/2014/main" id="{2C59B0CD-750B-D086-5EB3-175CB53C9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0" name="Oval 980">
              <a:extLst>
                <a:ext uri="{FF2B5EF4-FFF2-40B4-BE49-F238E27FC236}">
                  <a16:creationId xmlns:a16="http://schemas.microsoft.com/office/drawing/2014/main" id="{8B9742A2-5561-4DF3-4E6B-8FBFE436A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1" name="Oval 981">
              <a:extLst>
                <a:ext uri="{FF2B5EF4-FFF2-40B4-BE49-F238E27FC236}">
                  <a16:creationId xmlns:a16="http://schemas.microsoft.com/office/drawing/2014/main" id="{DE3618AA-936F-78FC-4FB2-09FA7F5E4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42" name="Rectangle 982">
              <a:extLst>
                <a:ext uri="{FF2B5EF4-FFF2-40B4-BE49-F238E27FC236}">
                  <a16:creationId xmlns:a16="http://schemas.microsoft.com/office/drawing/2014/main" id="{5F0795A4-57B8-8AE0-8956-B3B9C2E03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214DF5F-77B2-3BC2-658F-4931734C1C55}"/>
              </a:ext>
            </a:extLst>
          </p:cNvPr>
          <p:cNvGrpSpPr/>
          <p:nvPr/>
        </p:nvGrpSpPr>
        <p:grpSpPr>
          <a:xfrm>
            <a:off x="7680324" y="1295912"/>
            <a:ext cx="3489213" cy="4926975"/>
            <a:chOff x="7680324" y="1137866"/>
            <a:chExt cx="3489213" cy="4926975"/>
          </a:xfrm>
        </p:grpSpPr>
        <p:sp>
          <p:nvSpPr>
            <p:cNvPr id="452" name="Freeform 917">
              <a:extLst>
                <a:ext uri="{FF2B5EF4-FFF2-40B4-BE49-F238E27FC236}">
                  <a16:creationId xmlns:a16="http://schemas.microsoft.com/office/drawing/2014/main" id="{BA87C6B7-616D-BBF9-142B-BDEC94625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845" y="1190714"/>
              <a:ext cx="304800" cy="942975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3" name="Freeform 917">
              <a:extLst>
                <a:ext uri="{FF2B5EF4-FFF2-40B4-BE49-F238E27FC236}">
                  <a16:creationId xmlns:a16="http://schemas.microsoft.com/office/drawing/2014/main" id="{282D6764-7292-F142-E484-3B93F6A03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4523" y="4775289"/>
              <a:ext cx="304800" cy="942975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570ED898-0E01-B4D4-9295-B0E5F1A96CB0}"/>
                </a:ext>
              </a:extLst>
            </p:cNvPr>
            <p:cNvGrpSpPr/>
            <p:nvPr/>
          </p:nvGrpSpPr>
          <p:grpSpPr>
            <a:xfrm>
              <a:off x="7680324" y="1137866"/>
              <a:ext cx="3489213" cy="4926975"/>
              <a:chOff x="7680324" y="1137866"/>
              <a:chExt cx="3489213" cy="4926975"/>
            </a:xfrm>
          </p:grpSpPr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B2C3B2AB-9B4A-74B8-9C60-374EE02AC20D}"/>
                  </a:ext>
                </a:extLst>
              </p:cNvPr>
              <p:cNvSpPr/>
              <p:nvPr/>
            </p:nvSpPr>
            <p:spPr>
              <a:xfrm>
                <a:off x="7680324" y="1814171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9BCD6DC8-B7D9-5DCB-FDEA-9BA809BA424C}"/>
                  </a:ext>
                </a:extLst>
              </p:cNvPr>
              <p:cNvSpPr/>
              <p:nvPr/>
            </p:nvSpPr>
            <p:spPr>
              <a:xfrm>
                <a:off x="9823450" y="555477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19EFE82C-6F26-C04B-A1BD-F54340128FF2}"/>
                  </a:ext>
                </a:extLst>
              </p:cNvPr>
              <p:cNvGrpSpPr/>
              <p:nvPr/>
            </p:nvGrpSpPr>
            <p:grpSpPr>
              <a:xfrm>
                <a:off x="10288915" y="4742972"/>
                <a:ext cx="880622" cy="861812"/>
                <a:chOff x="10288915" y="4742972"/>
                <a:chExt cx="880622" cy="861812"/>
              </a:xfrm>
            </p:grpSpPr>
            <p:grpSp>
              <p:nvGrpSpPr>
                <p:cNvPr id="468" name="Group 950">
                  <a:extLst>
                    <a:ext uri="{FF2B5EF4-FFF2-40B4-BE49-F238E27FC236}">
                      <a16:creationId xmlns:a16="http://schemas.microsoft.com/office/drawing/2014/main" id="{0FBB6420-21B6-103F-213F-5077F3AE06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288915" y="5273951"/>
                  <a:ext cx="177192" cy="330833"/>
                  <a:chOff x="4140" y="429"/>
                  <a:chExt cx="1425" cy="2396"/>
                </a:xfrm>
              </p:grpSpPr>
              <p:sp>
                <p:nvSpPr>
                  <p:cNvPr id="476" name="Freeform 951">
                    <a:extLst>
                      <a:ext uri="{FF2B5EF4-FFF2-40B4-BE49-F238E27FC236}">
                        <a16:creationId xmlns:a16="http://schemas.microsoft.com/office/drawing/2014/main" id="{ADE6C79A-7BC8-6F46-353D-7CEB94E3E2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7" name="Rectangle 952">
                    <a:extLst>
                      <a:ext uri="{FF2B5EF4-FFF2-40B4-BE49-F238E27FC236}">
                        <a16:creationId xmlns:a16="http://schemas.microsoft.com/office/drawing/2014/main" id="{540586C7-12AE-1177-772B-D445CFADF3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8" name="Freeform 953">
                    <a:extLst>
                      <a:ext uri="{FF2B5EF4-FFF2-40B4-BE49-F238E27FC236}">
                        <a16:creationId xmlns:a16="http://schemas.microsoft.com/office/drawing/2014/main" id="{6213A870-6CFB-31D2-18C5-C48FF3C6B1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9" name="Freeform 954">
                    <a:extLst>
                      <a:ext uri="{FF2B5EF4-FFF2-40B4-BE49-F238E27FC236}">
                        <a16:creationId xmlns:a16="http://schemas.microsoft.com/office/drawing/2014/main" id="{E976EC07-C191-0FE5-CF1E-CF56C636AB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0" name="Rectangle 955">
                    <a:extLst>
                      <a:ext uri="{FF2B5EF4-FFF2-40B4-BE49-F238E27FC236}">
                        <a16:creationId xmlns:a16="http://schemas.microsoft.com/office/drawing/2014/main" id="{933DCFAC-2EE7-F0A4-891E-6FC7D1833D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481" name="Group 956">
                    <a:extLst>
                      <a:ext uri="{FF2B5EF4-FFF2-40B4-BE49-F238E27FC236}">
                        <a16:creationId xmlns:a16="http://schemas.microsoft.com/office/drawing/2014/main" id="{016C8937-FEA9-7C04-356D-4EF9A8E120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506" name="AutoShape 957">
                      <a:extLst>
                        <a:ext uri="{FF2B5EF4-FFF2-40B4-BE49-F238E27FC236}">
                          <a16:creationId xmlns:a16="http://schemas.microsoft.com/office/drawing/2014/main" id="{F44989A0-73B0-A1AD-A023-93542D6366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07" name="AutoShape 958">
                      <a:extLst>
                        <a:ext uri="{FF2B5EF4-FFF2-40B4-BE49-F238E27FC236}">
                          <a16:creationId xmlns:a16="http://schemas.microsoft.com/office/drawing/2014/main" id="{60E6CF51-8A66-9219-BCE7-EE5C84721DA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482" name="Rectangle 959">
                    <a:extLst>
                      <a:ext uri="{FF2B5EF4-FFF2-40B4-BE49-F238E27FC236}">
                        <a16:creationId xmlns:a16="http://schemas.microsoft.com/office/drawing/2014/main" id="{1BEA7F95-B78A-9D9D-40C3-09A1A8F3CE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483" name="Group 960">
                    <a:extLst>
                      <a:ext uri="{FF2B5EF4-FFF2-40B4-BE49-F238E27FC236}">
                        <a16:creationId xmlns:a16="http://schemas.microsoft.com/office/drawing/2014/main" id="{1A14804A-6734-3126-FAE6-7F53373EA7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504" name="AutoShape 961">
                      <a:extLst>
                        <a:ext uri="{FF2B5EF4-FFF2-40B4-BE49-F238E27FC236}">
                          <a16:creationId xmlns:a16="http://schemas.microsoft.com/office/drawing/2014/main" id="{D189FABF-0CEC-8E62-29FA-3759E2D97C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05" name="AutoShape 962">
                      <a:extLst>
                        <a:ext uri="{FF2B5EF4-FFF2-40B4-BE49-F238E27FC236}">
                          <a16:creationId xmlns:a16="http://schemas.microsoft.com/office/drawing/2014/main" id="{66499559-0168-3B4B-A947-F7D83844D4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484" name="Rectangle 963">
                    <a:extLst>
                      <a:ext uri="{FF2B5EF4-FFF2-40B4-BE49-F238E27FC236}">
                        <a16:creationId xmlns:a16="http://schemas.microsoft.com/office/drawing/2014/main" id="{4D8AF73E-AE98-DBBD-C58C-C1633C3F31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5" name="Rectangle 964">
                    <a:extLst>
                      <a:ext uri="{FF2B5EF4-FFF2-40B4-BE49-F238E27FC236}">
                        <a16:creationId xmlns:a16="http://schemas.microsoft.com/office/drawing/2014/main" id="{1DC07147-CF90-D3BF-F455-49336C3588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486" name="Group 965">
                    <a:extLst>
                      <a:ext uri="{FF2B5EF4-FFF2-40B4-BE49-F238E27FC236}">
                        <a16:creationId xmlns:a16="http://schemas.microsoft.com/office/drawing/2014/main" id="{6DDE8554-C924-5BFC-8F0E-D9DDC45EA6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502" name="AutoShape 966">
                      <a:extLst>
                        <a:ext uri="{FF2B5EF4-FFF2-40B4-BE49-F238E27FC236}">
                          <a16:creationId xmlns:a16="http://schemas.microsoft.com/office/drawing/2014/main" id="{618F36F1-241F-96C2-043A-A511A7093C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03" name="AutoShape 967">
                      <a:extLst>
                        <a:ext uri="{FF2B5EF4-FFF2-40B4-BE49-F238E27FC236}">
                          <a16:creationId xmlns:a16="http://schemas.microsoft.com/office/drawing/2014/main" id="{7B5B7B1B-9E42-12F4-68D3-419A2072D8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487" name="Freeform 968">
                    <a:extLst>
                      <a:ext uri="{FF2B5EF4-FFF2-40B4-BE49-F238E27FC236}">
                        <a16:creationId xmlns:a16="http://schemas.microsoft.com/office/drawing/2014/main" id="{36565A45-2985-2A5C-BE73-E0A0194D8D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88" name="Group 969">
                    <a:extLst>
                      <a:ext uri="{FF2B5EF4-FFF2-40B4-BE49-F238E27FC236}">
                        <a16:creationId xmlns:a16="http://schemas.microsoft.com/office/drawing/2014/main" id="{CE25F97E-8797-E4F4-DC1E-07B6CCBF9C8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500" name="AutoShape 970">
                      <a:extLst>
                        <a:ext uri="{FF2B5EF4-FFF2-40B4-BE49-F238E27FC236}">
                          <a16:creationId xmlns:a16="http://schemas.microsoft.com/office/drawing/2014/main" id="{C65D6160-0546-63DD-F3EF-F11FC7A728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01" name="AutoShape 971">
                      <a:extLst>
                        <a:ext uri="{FF2B5EF4-FFF2-40B4-BE49-F238E27FC236}">
                          <a16:creationId xmlns:a16="http://schemas.microsoft.com/office/drawing/2014/main" id="{99CEEA23-6FCB-8EBE-5224-65F871B679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489" name="Rectangle 972">
                    <a:extLst>
                      <a:ext uri="{FF2B5EF4-FFF2-40B4-BE49-F238E27FC236}">
                        <a16:creationId xmlns:a16="http://schemas.microsoft.com/office/drawing/2014/main" id="{41206B45-0196-92CF-9F5F-3143B2ECC2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0" name="Freeform 973">
                    <a:extLst>
                      <a:ext uri="{FF2B5EF4-FFF2-40B4-BE49-F238E27FC236}">
                        <a16:creationId xmlns:a16="http://schemas.microsoft.com/office/drawing/2014/main" id="{333A35D6-C6EB-F1FF-FDD5-103CFD0FCE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1" name="Freeform 974">
                    <a:extLst>
                      <a:ext uri="{FF2B5EF4-FFF2-40B4-BE49-F238E27FC236}">
                        <a16:creationId xmlns:a16="http://schemas.microsoft.com/office/drawing/2014/main" id="{6285F650-C51D-B49B-EEDC-AEE5EEA2B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2" name="Oval 975">
                    <a:extLst>
                      <a:ext uri="{FF2B5EF4-FFF2-40B4-BE49-F238E27FC236}">
                        <a16:creationId xmlns:a16="http://schemas.microsoft.com/office/drawing/2014/main" id="{3D96A185-74E8-1BF2-C3D8-E22D6756BD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3" name="Freeform 976">
                    <a:extLst>
                      <a:ext uri="{FF2B5EF4-FFF2-40B4-BE49-F238E27FC236}">
                        <a16:creationId xmlns:a16="http://schemas.microsoft.com/office/drawing/2014/main" id="{106E784A-4A87-7F43-0B37-32D8D80B28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4" name="AutoShape 977">
                    <a:extLst>
                      <a:ext uri="{FF2B5EF4-FFF2-40B4-BE49-F238E27FC236}">
                        <a16:creationId xmlns:a16="http://schemas.microsoft.com/office/drawing/2014/main" id="{EA1E8E4C-07C4-9EBC-3D8D-AA9B611798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5" name="AutoShape 978">
                    <a:extLst>
                      <a:ext uri="{FF2B5EF4-FFF2-40B4-BE49-F238E27FC236}">
                        <a16:creationId xmlns:a16="http://schemas.microsoft.com/office/drawing/2014/main" id="{3C815748-D45A-0581-BF9F-5CF2099D1A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6" name="Oval 979">
                    <a:extLst>
                      <a:ext uri="{FF2B5EF4-FFF2-40B4-BE49-F238E27FC236}">
                        <a16:creationId xmlns:a16="http://schemas.microsoft.com/office/drawing/2014/main" id="{3E4D5A4F-D926-DC4B-61CF-D2B7C983F6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7" name="Oval 980">
                    <a:extLst>
                      <a:ext uri="{FF2B5EF4-FFF2-40B4-BE49-F238E27FC236}">
                        <a16:creationId xmlns:a16="http://schemas.microsoft.com/office/drawing/2014/main" id="{3A31D2B4-51AC-BE3D-A015-A4D4DE3DCD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8" name="Oval 981">
                    <a:extLst>
                      <a:ext uri="{FF2B5EF4-FFF2-40B4-BE49-F238E27FC236}">
                        <a16:creationId xmlns:a16="http://schemas.microsoft.com/office/drawing/2014/main" id="{E66723F3-6878-8C43-AAFB-6FE074CCC9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9" name="Rectangle 982">
                    <a:extLst>
                      <a:ext uri="{FF2B5EF4-FFF2-40B4-BE49-F238E27FC236}">
                        <a16:creationId xmlns:a16="http://schemas.microsoft.com/office/drawing/2014/main" id="{3B1E9F8B-490A-DE90-B327-A21E056FE1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69" name="Rectangle 227">
                  <a:extLst>
                    <a:ext uri="{FF2B5EF4-FFF2-40B4-BE49-F238E27FC236}">
                      <a16:creationId xmlns:a16="http://schemas.microsoft.com/office/drawing/2014/main" id="{F668F628-4178-F893-F54E-0A0B1A8D89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52186" y="4753064"/>
                  <a:ext cx="676276" cy="776288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0" name="Rectangle 228">
                  <a:extLst>
                    <a:ext uri="{FF2B5EF4-FFF2-40B4-BE49-F238E27FC236}">
                      <a16:creationId xmlns:a16="http://schemas.microsoft.com/office/drawing/2014/main" id="{6F09B0E3-60F3-843F-1CC4-5D6BDDAD2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18848" y="4776877"/>
                  <a:ext cx="690563" cy="800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1" name="Rectangle 229">
                  <a:extLst>
                    <a:ext uri="{FF2B5EF4-FFF2-40B4-BE49-F238E27FC236}">
                      <a16:creationId xmlns:a16="http://schemas.microsoft.com/office/drawing/2014/main" id="{5A372F3E-0D74-2272-9EFA-545910558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5991" y="4930726"/>
                  <a:ext cx="676276" cy="186668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2" name="Text Box 230">
                  <a:extLst>
                    <a:ext uri="{FF2B5EF4-FFF2-40B4-BE49-F238E27FC236}">
                      <a16:creationId xmlns:a16="http://schemas.microsoft.com/office/drawing/2014/main" id="{2B3A1AA4-CD7C-E9A6-6E40-3362B09369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355149" y="4742972"/>
                  <a:ext cx="814388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application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transport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data 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3" name="Line 231">
                  <a:extLst>
                    <a:ext uri="{FF2B5EF4-FFF2-40B4-BE49-F238E27FC236}">
                      <a16:creationId xmlns:a16="http://schemas.microsoft.com/office/drawing/2014/main" id="{371CE78D-42A8-53C7-5C94-D37DE897A4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18848" y="5119777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Line 232">
                  <a:extLst>
                    <a:ext uri="{FF2B5EF4-FFF2-40B4-BE49-F238E27FC236}">
                      <a16:creationId xmlns:a16="http://schemas.microsoft.com/office/drawing/2014/main" id="{572D2B4C-8CB8-B028-CA4E-F86BC93E5A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28373" y="5257889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Line 233">
                  <a:extLst>
                    <a:ext uri="{FF2B5EF4-FFF2-40B4-BE49-F238E27FC236}">
                      <a16:creationId xmlns:a16="http://schemas.microsoft.com/office/drawing/2014/main" id="{651AF208-FE67-7261-A1A2-3C33E68006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28373" y="5396002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E75C57AA-D1B1-503E-5C18-3521B32DD2D3}"/>
                  </a:ext>
                </a:extLst>
              </p:cNvPr>
              <p:cNvGrpSpPr/>
              <p:nvPr/>
            </p:nvGrpSpPr>
            <p:grpSpPr>
              <a:xfrm>
                <a:off x="8252702" y="1137866"/>
                <a:ext cx="814388" cy="854075"/>
                <a:chOff x="9791027" y="656358"/>
                <a:chExt cx="814388" cy="854075"/>
              </a:xfrm>
            </p:grpSpPr>
            <p:sp>
              <p:nvSpPr>
                <p:cNvPr id="461" name="Rectangle 227">
                  <a:extLst>
                    <a:ext uri="{FF2B5EF4-FFF2-40B4-BE49-F238E27FC236}">
                      <a16:creationId xmlns:a16="http://schemas.microsoft.com/office/drawing/2014/main" id="{19F64B88-547C-B15B-2A53-845148A0BF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88064" y="666450"/>
                  <a:ext cx="676276" cy="776288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2" name="Rectangle 228">
                  <a:extLst>
                    <a:ext uri="{FF2B5EF4-FFF2-40B4-BE49-F238E27FC236}">
                      <a16:creationId xmlns:a16="http://schemas.microsoft.com/office/drawing/2014/main" id="{2BA19CAD-3323-58D3-122A-B5FD859633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54726" y="690263"/>
                  <a:ext cx="690563" cy="800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3" name="Rectangle 229">
                  <a:extLst>
                    <a:ext uri="{FF2B5EF4-FFF2-40B4-BE49-F238E27FC236}">
                      <a16:creationId xmlns:a16="http://schemas.microsoft.com/office/drawing/2014/main" id="{BC048B8D-0788-39F0-046A-6FD16B86EC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1869" y="844112"/>
                  <a:ext cx="676276" cy="186668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4" name="Text Box 230">
                  <a:extLst>
                    <a:ext uri="{FF2B5EF4-FFF2-40B4-BE49-F238E27FC236}">
                      <a16:creationId xmlns:a16="http://schemas.microsoft.com/office/drawing/2014/main" id="{D1D84C99-7B97-5B23-81B3-96C2A3D4C6C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791027" y="656358"/>
                  <a:ext cx="814388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application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transport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data 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5" name="Line 231">
                  <a:extLst>
                    <a:ext uri="{FF2B5EF4-FFF2-40B4-BE49-F238E27FC236}">
                      <a16:creationId xmlns:a16="http://schemas.microsoft.com/office/drawing/2014/main" id="{C63FE129-2D7D-8CC5-40BC-2E0E66BB2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4726" y="1033163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Line 232">
                  <a:extLst>
                    <a:ext uri="{FF2B5EF4-FFF2-40B4-BE49-F238E27FC236}">
                      <a16:creationId xmlns:a16="http://schemas.microsoft.com/office/drawing/2014/main" id="{F25CC440-07D0-AB00-13A1-9FDB035FC4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64251" y="1171275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Line 233">
                  <a:extLst>
                    <a:ext uri="{FF2B5EF4-FFF2-40B4-BE49-F238E27FC236}">
                      <a16:creationId xmlns:a16="http://schemas.microsoft.com/office/drawing/2014/main" id="{0379E425-B323-0102-27FF-9635A0F888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64251" y="1309388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59" name="Up-Down Arrow 557">
                <a:extLst>
                  <a:ext uri="{FF2B5EF4-FFF2-40B4-BE49-F238E27FC236}">
                    <a16:creationId xmlns:a16="http://schemas.microsoft.com/office/drawing/2014/main" id="{ED296197-4AEA-D574-4C9C-E47A711166B8}"/>
                  </a:ext>
                </a:extLst>
              </p:cNvPr>
              <p:cNvSpPr/>
              <p:nvPr/>
            </p:nvSpPr>
            <p:spPr>
              <a:xfrm rot="19889198">
                <a:off x="9544123" y="1270072"/>
                <a:ext cx="626354" cy="3838406"/>
              </a:xfrm>
              <a:prstGeom prst="upDown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6A4C85A2-636A-6356-511F-46AC010FCB19}"/>
                  </a:ext>
                </a:extLst>
              </p:cNvPr>
              <p:cNvSpPr txBox="1"/>
              <p:nvPr/>
            </p:nvSpPr>
            <p:spPr>
              <a:xfrm rot="3706861">
                <a:off x="8640694" y="3103268"/>
                <a:ext cx="2550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logical end-end transport</a:t>
                </a:r>
              </a:p>
            </p:txBody>
          </p:sp>
        </p:grpSp>
      </p:grpSp>
      <p:sp>
        <p:nvSpPr>
          <p:cNvPr id="508" name="Rectangle 3">
            <a:extLst>
              <a:ext uri="{FF2B5EF4-FFF2-40B4-BE49-F238E27FC236}">
                <a16:creationId xmlns:a16="http://schemas.microsoft.com/office/drawing/2014/main" id="{63FB0233-1841-DA22-5CCC-1F81BF2B98E3}"/>
              </a:ext>
            </a:extLst>
          </p:cNvPr>
          <p:cNvSpPr txBox="1">
            <a:spLocks noChangeArrowheads="1"/>
          </p:cNvSpPr>
          <p:nvPr/>
        </p:nvSpPr>
        <p:spPr>
          <a:xfrm>
            <a:off x="684691" y="2787535"/>
            <a:ext cx="5815703" cy="232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protocols actions in end systems: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sender: breaks application messages into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passes to  network layer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receiver: reassembles segments into messages, passes to application layer</a:t>
            </a:r>
          </a:p>
        </p:txBody>
      </p:sp>
      <p:sp>
        <p:nvSpPr>
          <p:cNvPr id="509" name="Rectangle 3">
            <a:extLst>
              <a:ext uri="{FF2B5EF4-FFF2-40B4-BE49-F238E27FC236}">
                <a16:creationId xmlns:a16="http://schemas.microsoft.com/office/drawing/2014/main" id="{17C15B65-CC70-FB75-3E6E-C9FBAB095461}"/>
              </a:ext>
            </a:extLst>
          </p:cNvPr>
          <p:cNvSpPr txBox="1">
            <a:spLocks noChangeArrowheads="1"/>
          </p:cNvSpPr>
          <p:nvPr/>
        </p:nvSpPr>
        <p:spPr>
          <a:xfrm>
            <a:off x="681217" y="5165099"/>
            <a:ext cx="5815703" cy="144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transport protocols available to Internet applications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TCP, UDP</a:t>
            </a:r>
          </a:p>
        </p:txBody>
      </p:sp>
    </p:spTree>
    <p:extLst>
      <p:ext uri="{BB962C8B-B14F-4D97-AF65-F5344CB8AC3E}">
        <p14:creationId xmlns:p14="http://schemas.microsoft.com/office/powerpoint/2010/main" val="338197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 animBg="1"/>
      <p:bldP spid="508" grpId="0"/>
      <p:bldP spid="50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D3B1-7F18-1B50-6141-91362E098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2A0FC7-610F-0902-3A25-2FC240609A54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BE0402-E5C0-D3DC-533B-83A9E6BAD06F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Sliding window protocols: two 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A7013-C0C7-28E6-0041-DD90A1F852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4DF92C-6906-B9FB-3632-516333755F2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8E62-FFBE-777D-C69C-AF922377FE76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4D648D-CDA9-67EB-92B7-A81A02CA3560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1">
            <a:extLst>
              <a:ext uri="{FF2B5EF4-FFF2-40B4-BE49-F238E27FC236}">
                <a16:creationId xmlns:a16="http://schemas.microsoft.com/office/drawing/2014/main" id="{2F6332A2-5D04-74E0-45AC-4D536745A3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033165"/>
              </p:ext>
            </p:extLst>
          </p:nvPr>
        </p:nvGraphicFramePr>
        <p:xfrm>
          <a:off x="903111" y="1388533"/>
          <a:ext cx="10216446" cy="51119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5108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8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 b="1" dirty="0">
                          <a:solidFill>
                            <a:schemeClr val="tx1"/>
                          </a:solidFill>
                          <a:latin typeface="+mn-lt"/>
                          <a:sym typeface="Carlito"/>
                        </a:rPr>
                        <a:t>Go-back-N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400" b="1" dirty="0">
                          <a:solidFill>
                            <a:schemeClr val="tx1"/>
                          </a:solidFill>
                          <a:latin typeface="+mn-lt"/>
                          <a:sym typeface="Carlito"/>
                        </a:rPr>
                        <a:t>Selective Repeat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  <a:sym typeface="Calibri Light"/>
                        </a:rPr>
                        <a:t>Sender can have up to N </a:t>
                      </a:r>
                      <a:r>
                        <a:rPr sz="2400" dirty="0" err="1">
                          <a:solidFill>
                            <a:schemeClr val="tx1"/>
                          </a:solidFill>
                          <a:latin typeface="+mn-lt"/>
                          <a:sym typeface="Calibri Light"/>
                        </a:rPr>
                        <a:t>unACKed</a:t>
                      </a: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  <a:sym typeface="Calibri Light"/>
                        </a:rPr>
                        <a:t> packets in flight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ea typeface="Calibri Light"/>
                        <a:cs typeface="Calibri Light"/>
                        <a:sym typeface="Calibri Ligh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sz="2400">
                          <a:solidFill>
                            <a:schemeClr val="tx1"/>
                          </a:solidFill>
                          <a:latin typeface="+mn-lt"/>
                          <a:sym typeface="Calibri Light"/>
                        </a:rPr>
                        <a:t>Sender can have up to N unACKed packets in flight</a:t>
                      </a:r>
                      <a:endParaRPr sz="2400">
                        <a:solidFill>
                          <a:schemeClr val="tx1"/>
                        </a:solidFill>
                        <a:latin typeface="+mn-lt"/>
                        <a:ea typeface="Calibri Light"/>
                        <a:cs typeface="Calibri Light"/>
                        <a:sym typeface="Calibri Light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3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defRPr sz="1400">
                          <a:solidFill>
                            <a:schemeClr val="accent2">
                              <a:lumOff val="21764"/>
                            </a:schemeClr>
                          </a:solidFill>
                          <a:latin typeface="Calibri Light"/>
                          <a:ea typeface="Calibri Light"/>
                          <a:cs typeface="Calibri Light"/>
                          <a:sym typeface="Calibri Light"/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</a:rPr>
                        <a:t>Receiver only sends </a:t>
                      </a:r>
                      <a:r>
                        <a:rPr sz="2400" b="1" dirty="0">
                          <a:solidFill>
                            <a:schemeClr val="tx1"/>
                          </a:solidFill>
                          <a:latin typeface="+mn-lt"/>
                          <a:sym typeface="Carlito"/>
                        </a:rPr>
                        <a:t>"cumulative" ACKs</a:t>
                      </a: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</a:rPr>
                        <a:t>, and does not send ACK if there’s a gap in sequence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defRPr sz="1400">
                          <a:solidFill>
                            <a:schemeClr val="accent2">
                              <a:lumOff val="21764"/>
                            </a:schemeClr>
                          </a:solidFill>
                          <a:latin typeface="Calibri Light"/>
                          <a:ea typeface="Calibri Light"/>
                          <a:cs typeface="Calibri Light"/>
                          <a:sym typeface="Calibri Light"/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</a:rPr>
                        <a:t>Receiver sends </a:t>
                      </a:r>
                      <a:r>
                        <a:rPr sz="2400" b="1" dirty="0">
                          <a:solidFill>
                            <a:schemeClr val="tx1"/>
                          </a:solidFill>
                          <a:latin typeface="+mn-lt"/>
                          <a:sym typeface="Carlito"/>
                        </a:rPr>
                        <a:t>individual</a:t>
                      </a: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</a:rPr>
                        <a:t> ACK for each packet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defRPr sz="1400">
                          <a:solidFill>
                            <a:schemeClr val="accent2">
                              <a:lumOff val="21764"/>
                            </a:schemeClr>
                          </a:solidFill>
                          <a:latin typeface="Calibri Light"/>
                          <a:ea typeface="Calibri Light"/>
                          <a:cs typeface="Calibri Light"/>
                          <a:sym typeface="Calibri Light"/>
                        </a:defRPr>
                      </a:pPr>
                      <a:r>
                        <a:rPr sz="2400">
                          <a:solidFill>
                            <a:schemeClr val="tx1"/>
                          </a:solidFill>
                          <a:latin typeface="+mn-lt"/>
                        </a:rPr>
                        <a:t>Sender has </a:t>
                      </a:r>
                      <a:r>
                        <a:rPr sz="2400" b="1">
                          <a:solidFill>
                            <a:schemeClr val="tx1"/>
                          </a:solidFill>
                          <a:latin typeface="+mn-lt"/>
                          <a:sym typeface="Carlito"/>
                        </a:rPr>
                        <a:t>(single) timer</a:t>
                      </a:r>
                      <a:r>
                        <a:rPr sz="2400">
                          <a:solidFill>
                            <a:schemeClr val="tx1"/>
                          </a:solidFill>
                          <a:latin typeface="+mn-lt"/>
                        </a:rPr>
                        <a:t>, for oldest unacked packet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defRPr sz="1400">
                          <a:solidFill>
                            <a:schemeClr val="accent2">
                              <a:lumOff val="21764"/>
                            </a:schemeClr>
                          </a:solidFill>
                          <a:latin typeface="Calibri Light"/>
                          <a:ea typeface="Calibri Light"/>
                          <a:cs typeface="Calibri Light"/>
                          <a:sym typeface="Calibri Light"/>
                        </a:defRPr>
                      </a:pPr>
                      <a:r>
                        <a:rPr sz="2400">
                          <a:solidFill>
                            <a:schemeClr val="tx1"/>
                          </a:solidFill>
                          <a:latin typeface="+mn-lt"/>
                        </a:rPr>
                        <a:t>Sender maintains one </a:t>
                      </a:r>
                      <a:r>
                        <a:rPr sz="2400" b="1">
                          <a:solidFill>
                            <a:schemeClr val="tx1"/>
                          </a:solidFill>
                          <a:latin typeface="+mn-lt"/>
                          <a:sym typeface="Carlito"/>
                        </a:rPr>
                        <a:t>timer for each unACKed packet</a:t>
                      </a:r>
                      <a:endParaRPr sz="2400" b="1">
                        <a:solidFill>
                          <a:schemeClr val="tx1"/>
                        </a:solidFill>
                        <a:latin typeface="+mn-lt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defRPr sz="1400">
                          <a:solidFill>
                            <a:schemeClr val="accent2">
                              <a:lumOff val="21764"/>
                            </a:schemeClr>
                          </a:solidFill>
                          <a:latin typeface="Calibri Light"/>
                          <a:ea typeface="Calibri Light"/>
                          <a:cs typeface="Calibri Light"/>
                          <a:sym typeface="Calibri Light"/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</a:rPr>
                        <a:t>When timer expires, sender retransmits </a:t>
                      </a:r>
                      <a:r>
                        <a:rPr sz="2400" b="1" dirty="0">
                          <a:solidFill>
                            <a:schemeClr val="tx1"/>
                          </a:solidFill>
                          <a:latin typeface="+mn-lt"/>
                          <a:sym typeface="Carlito"/>
                        </a:rPr>
                        <a:t>all</a:t>
                      </a: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sz="2400" dirty="0" err="1">
                          <a:solidFill>
                            <a:schemeClr val="tx1"/>
                          </a:solidFill>
                          <a:latin typeface="+mn-lt"/>
                        </a:rPr>
                        <a:t>unACKed</a:t>
                      </a: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</a:rPr>
                        <a:t> packets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defRPr sz="1400">
                          <a:solidFill>
                            <a:schemeClr val="accent2">
                              <a:lumOff val="21764"/>
                            </a:schemeClr>
                          </a:solidFill>
                          <a:latin typeface="Calibri Light"/>
                          <a:ea typeface="Calibri Light"/>
                          <a:cs typeface="Calibri Light"/>
                          <a:sym typeface="Calibri Light"/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</a:rPr>
                        <a:t>When timer expires, retransmit </a:t>
                      </a:r>
                      <a:r>
                        <a:rPr sz="2400" b="1" dirty="0">
                          <a:solidFill>
                            <a:schemeClr val="tx1"/>
                          </a:solidFill>
                          <a:latin typeface="+mn-lt"/>
                          <a:sym typeface="Carlito"/>
                        </a:rPr>
                        <a:t>only</a:t>
                      </a: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</a:rPr>
                        <a:t> that </a:t>
                      </a:r>
                      <a:r>
                        <a:rPr sz="2400" dirty="0" err="1">
                          <a:solidFill>
                            <a:schemeClr val="tx1"/>
                          </a:solidFill>
                          <a:latin typeface="+mn-lt"/>
                        </a:rPr>
                        <a:t>unACKed</a:t>
                      </a:r>
                      <a:r>
                        <a:rPr sz="2400" dirty="0">
                          <a:solidFill>
                            <a:schemeClr val="tx1"/>
                          </a:solidFill>
                          <a:latin typeface="+mn-lt"/>
                        </a:rPr>
                        <a:t> packet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42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D2B1D-02E4-230E-1A0B-77410B95C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15FD1D-40E0-422D-9213-A0BB6536A417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647C4B-B7A1-6C0F-DC73-9AE17ADA9CCC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Go-Back-N: sender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9A8D2-7E67-3723-1E89-B0E955015C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78D9E3-4418-60D6-DBAA-AE6C2421E3E7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A55FF2-DD8B-B56D-9EEB-BF7C709704DA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2FFE3F-9FB3-CF63-7EC5-C90997516B27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DF261-B30C-D88D-A8DD-747497375F4D}"/>
              </a:ext>
            </a:extLst>
          </p:cNvPr>
          <p:cNvSpPr/>
          <p:nvPr/>
        </p:nvSpPr>
        <p:spPr>
          <a:xfrm>
            <a:off x="2382234" y="3112948"/>
            <a:ext cx="2480310" cy="674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ABD423A-B5F7-9A9C-B5FC-63E8423C4EA4}"/>
              </a:ext>
            </a:extLst>
          </p:cNvPr>
          <p:cNvSpPr txBox="1">
            <a:spLocks noChangeArrowheads="1"/>
          </p:cNvSpPr>
          <p:nvPr/>
        </p:nvSpPr>
        <p:spPr>
          <a:xfrm>
            <a:off x="554714" y="1250083"/>
            <a:ext cx="11077752" cy="139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 “window” of up to N, consecutive transmitted but 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unACKed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pkts</a:t>
            </a:r>
          </a:p>
          <a:p>
            <a:pPr marL="815975" marR="0" lvl="1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places a seq # in packet header to identify the data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9" name="Picture 4" descr="gbn_seqnum">
            <a:extLst>
              <a:ext uri="{FF2B5EF4-FFF2-40B4-BE49-F238E27FC236}">
                <a16:creationId xmlns:a16="http://schemas.microsoft.com/office/drawing/2014/main" id="{75E21F44-408F-8939-7237-6B64D23B3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925" y="2492683"/>
            <a:ext cx="9167471" cy="184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81FD2515-20F4-A7FD-CFAD-1749D6008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09" y="4387166"/>
            <a:ext cx="11309804" cy="21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92100" indent="-2921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858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50838" marR="0" lvl="0" indent="-33972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cumulative ACK: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ACK(</a:t>
            </a:r>
            <a:r>
              <a:rPr kumimoji="0" lang="en-US" alt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n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)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 ACKs all packets up to, including seq # </a:t>
            </a:r>
            <a:r>
              <a:rPr kumimoji="0" lang="en-US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</a:p>
          <a:p>
            <a:pPr marL="862013" lvl="1" indent="-4572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600" dirty="0">
                <a:solidFill>
                  <a:prstClr val="black"/>
                </a:solidFill>
                <a:latin typeface="Calibri" panose="020F0502020204030204"/>
              </a:rPr>
              <a:t>On receiving packet ACK(n): sender slides window forward to start at </a:t>
            </a:r>
            <a:r>
              <a:rPr lang="en-US" altLang="en-US" sz="2600" dirty="0">
                <a:solidFill>
                  <a:srgbClr val="C00000"/>
                </a:solidFill>
                <a:latin typeface="Calibri" panose="020F0502020204030204"/>
              </a:rPr>
              <a:t>n+1</a:t>
            </a:r>
            <a:r>
              <a:rPr kumimoji="0" lang="en-US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.</a:t>
            </a:r>
          </a:p>
          <a:p>
            <a:pPr marL="350838" lvl="0" indent="-3397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/>
            </a:pPr>
            <a:r>
              <a:rPr lang="en-US" altLang="en-US" sz="2600" dirty="0">
                <a:solidFill>
                  <a:prstClr val="black"/>
                </a:solidFill>
                <a:latin typeface="Calibri" panose="020F0502020204030204"/>
              </a:rPr>
              <a:t>Sender keeps a timer for </a:t>
            </a:r>
            <a:r>
              <a:rPr lang="en-US" altLang="en-US" sz="2600" dirty="0">
                <a:solidFill>
                  <a:srgbClr val="C00000"/>
                </a:solidFill>
                <a:latin typeface="Calibri" panose="020F0502020204030204"/>
              </a:rPr>
              <a:t>oldest</a:t>
            </a:r>
            <a:r>
              <a:rPr lang="en-US" altLang="en-US" sz="2600" dirty="0">
                <a:solidFill>
                  <a:prstClr val="black"/>
                </a:solidFill>
                <a:latin typeface="Calibri" panose="020F0502020204030204"/>
              </a:rPr>
              <a:t> "in-flight packet”, i.e. </a:t>
            </a:r>
            <a:r>
              <a:rPr lang="en-US" altLang="en-US" sz="2600" dirty="0" err="1">
                <a:solidFill>
                  <a:prstClr val="black"/>
                </a:solidFill>
                <a:latin typeface="Calibri" panose="020F0502020204030204"/>
              </a:rPr>
              <a:t>unACKed</a:t>
            </a:r>
            <a:endParaRPr lang="en-US" altLang="en-US" sz="2600" dirty="0">
              <a:solidFill>
                <a:prstClr val="black"/>
              </a:solidFill>
              <a:latin typeface="Calibri" panose="020F0502020204030204"/>
            </a:endParaRPr>
          </a:p>
          <a:p>
            <a:pPr marL="350838" lvl="0" indent="-3397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/>
            </a:pPr>
            <a:r>
              <a:rPr lang="en-US" altLang="en-US" sz="2600" dirty="0">
                <a:solidFill>
                  <a:prstClr val="black"/>
                </a:solidFill>
                <a:latin typeface="Calibri" panose="020F0502020204030204"/>
              </a:rPr>
              <a:t>When there is a timeout (at the sender), the sender </a:t>
            </a:r>
            <a:r>
              <a:rPr lang="en-US" altLang="en-US" sz="2600" dirty="0">
                <a:solidFill>
                  <a:srgbClr val="C00000"/>
                </a:solidFill>
                <a:latin typeface="Calibri" panose="020F0502020204030204"/>
              </a:rPr>
              <a:t>retransmits</a:t>
            </a:r>
            <a:r>
              <a:rPr lang="en-US" altLang="en-US" sz="2600" dirty="0">
                <a:solidFill>
                  <a:prstClr val="black"/>
                </a:solidFill>
                <a:latin typeface="Calibri" panose="020F0502020204030204"/>
              </a:rPr>
              <a:t> oldest unconfirmed packet and all other subsequent packets (higher seq) in window</a:t>
            </a:r>
          </a:p>
        </p:txBody>
      </p:sp>
    </p:spTree>
    <p:extLst>
      <p:ext uri="{BB962C8B-B14F-4D97-AF65-F5344CB8AC3E}">
        <p14:creationId xmlns:p14="http://schemas.microsoft.com/office/powerpoint/2010/main" val="422009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D1A61-1DD0-8B43-FB17-FD1489342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C251D-ED5E-F9A8-9A19-D542B9DAEA2E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801CB7-8984-FBB9-DA71-1D3BBD8D0283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Go-Back-N: receiver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A7509E-1DA9-4937-A380-16570CF6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C0207D-3A44-4324-D3E9-6153CBB859F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0DECA2-21D0-75EB-E051-F6EEAB069887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716646-E9FD-6DE0-E19D-C801676DEBEE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48C36-D507-7571-2DFD-B2F5955DE438}"/>
              </a:ext>
            </a:extLst>
          </p:cNvPr>
          <p:cNvSpPr txBox="1">
            <a:spLocks noChangeArrowheads="1"/>
          </p:cNvSpPr>
          <p:nvPr/>
        </p:nvSpPr>
        <p:spPr>
          <a:xfrm>
            <a:off x="803389" y="1329619"/>
            <a:ext cx="10318069" cy="28543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ACK-only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 always send ACK for correctly-received packet so far, with highest in-order packet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generate duplicate ACKs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need only remember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rcv_base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on receipt of out-of-order packet: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 discard (don’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buffer) or buffer: an implementation decision</a:t>
            </a:r>
            <a:endParaRPr kumimoji="0" lang="en-US" altLang="ja-JP" sz="24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re-ACK pkt with highest in-order seq #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040574-0979-E96A-D594-6B19FE1F7497}"/>
              </a:ext>
            </a:extLst>
          </p:cNvPr>
          <p:cNvGrpSpPr/>
          <p:nvPr/>
        </p:nvGrpSpPr>
        <p:grpSpPr>
          <a:xfrm>
            <a:off x="965200" y="4323644"/>
            <a:ext cx="10131689" cy="2135212"/>
            <a:chOff x="965200" y="4368800"/>
            <a:chExt cx="10131689" cy="213521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BFA9DE-7012-CD0F-0750-89CCF08ECEF9}"/>
                </a:ext>
              </a:extLst>
            </p:cNvPr>
            <p:cNvSpPr/>
            <p:nvPr/>
          </p:nvSpPr>
          <p:spPr>
            <a:xfrm>
              <a:off x="2412281" y="4877998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23FEE0-6BF5-C3C5-E4FA-7CC950F63F71}"/>
                </a:ext>
              </a:extLst>
            </p:cNvPr>
            <p:cNvSpPr/>
            <p:nvPr/>
          </p:nvSpPr>
          <p:spPr>
            <a:xfrm>
              <a:off x="2603500" y="4878537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09116C-A9F3-B8DA-ACE4-457A8ECA9407}"/>
                </a:ext>
              </a:extLst>
            </p:cNvPr>
            <p:cNvSpPr/>
            <p:nvPr/>
          </p:nvSpPr>
          <p:spPr>
            <a:xfrm>
              <a:off x="2777467" y="4879975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0BB9DB-B303-0936-0B3B-860EC74B9646}"/>
                </a:ext>
              </a:extLst>
            </p:cNvPr>
            <p:cNvSpPr/>
            <p:nvPr/>
          </p:nvSpPr>
          <p:spPr>
            <a:xfrm>
              <a:off x="2951434" y="4878238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9AA1E5-E734-FDEB-4C89-C6545588AE4E}"/>
                </a:ext>
              </a:extLst>
            </p:cNvPr>
            <p:cNvSpPr/>
            <p:nvPr/>
          </p:nvSpPr>
          <p:spPr>
            <a:xfrm>
              <a:off x="3125401" y="4879676"/>
              <a:ext cx="81951" cy="5952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D48B0F-DAE2-6AAC-A0A4-1C44A16F6666}"/>
                </a:ext>
              </a:extLst>
            </p:cNvPr>
            <p:cNvSpPr/>
            <p:nvPr/>
          </p:nvSpPr>
          <p:spPr>
            <a:xfrm>
              <a:off x="3312307" y="4876800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8B1BC-0F3D-7ED6-E7A5-1B05798A9E3D}"/>
                </a:ext>
              </a:extLst>
            </p:cNvPr>
            <p:cNvSpPr/>
            <p:nvPr/>
          </p:nvSpPr>
          <p:spPr>
            <a:xfrm>
              <a:off x="4042679" y="4877097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CC6790-F438-1067-767E-A19517D322BB}"/>
                </a:ext>
              </a:extLst>
            </p:cNvPr>
            <p:cNvSpPr/>
            <p:nvPr/>
          </p:nvSpPr>
          <p:spPr>
            <a:xfrm>
              <a:off x="4216646" y="4877396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E4DB30-30F6-D2A2-D9CD-06C198D998EE}"/>
                </a:ext>
              </a:extLst>
            </p:cNvPr>
            <p:cNvSpPr/>
            <p:nvPr/>
          </p:nvSpPr>
          <p:spPr>
            <a:xfrm>
              <a:off x="4394926" y="4877695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143951-A2C5-7D98-6754-74DD16EBCDA4}"/>
                </a:ext>
              </a:extLst>
            </p:cNvPr>
            <p:cNvSpPr/>
            <p:nvPr/>
          </p:nvSpPr>
          <p:spPr>
            <a:xfrm>
              <a:off x="4573204" y="4877096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15D73F-2E92-43D7-0CCC-16EB5F0626CE}"/>
                </a:ext>
              </a:extLst>
            </p:cNvPr>
            <p:cNvSpPr/>
            <p:nvPr/>
          </p:nvSpPr>
          <p:spPr>
            <a:xfrm>
              <a:off x="4738544" y="4882607"/>
              <a:ext cx="81951" cy="5952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935D98-036B-F5E1-F74A-66FA91C7919B}"/>
                </a:ext>
              </a:extLst>
            </p:cNvPr>
            <p:cNvSpPr txBox="1"/>
            <p:nvPr/>
          </p:nvSpPr>
          <p:spPr>
            <a:xfrm>
              <a:off x="3200400" y="58787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rcv_base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51D683-A8C6-A99C-C229-9B6BC2687A83}"/>
                </a:ext>
              </a:extLst>
            </p:cNvPr>
            <p:cNvCxnSpPr/>
            <p:nvPr/>
          </p:nvCxnSpPr>
          <p:spPr>
            <a:xfrm flipV="1">
              <a:off x="3340100" y="5523122"/>
              <a:ext cx="0" cy="46990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E184491-5029-C1D8-88B1-31AEDEDD1333}"/>
                </a:ext>
              </a:extLst>
            </p:cNvPr>
            <p:cNvGrpSpPr/>
            <p:nvPr/>
          </p:nvGrpSpPr>
          <p:grpSpPr>
            <a:xfrm>
              <a:off x="7035081" y="4522877"/>
              <a:ext cx="4061808" cy="1981135"/>
              <a:chOff x="7797081" y="4179977"/>
              <a:chExt cx="4061808" cy="198113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441C955-843A-0341-38C1-29F95395F26C}"/>
                  </a:ext>
                </a:extLst>
              </p:cNvPr>
              <p:cNvSpPr/>
              <p:nvPr/>
            </p:nvSpPr>
            <p:spPr>
              <a:xfrm>
                <a:off x="7797081" y="4179977"/>
                <a:ext cx="81951" cy="59522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8ECE40B-9A1C-A9FA-22A7-2396BEE08A39}"/>
                  </a:ext>
                </a:extLst>
              </p:cNvPr>
              <p:cNvSpPr/>
              <p:nvPr/>
            </p:nvSpPr>
            <p:spPr>
              <a:xfrm>
                <a:off x="7797081" y="5565889"/>
                <a:ext cx="81951" cy="59522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AC5656-CCC2-26F6-FAC6-43273DE19BD7}"/>
                  </a:ext>
                </a:extLst>
              </p:cNvPr>
              <p:cNvSpPr txBox="1"/>
              <p:nvPr/>
            </p:nvSpPr>
            <p:spPr>
              <a:xfrm>
                <a:off x="8089900" y="4279900"/>
                <a:ext cx="2094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received and ACKed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2034B7-151B-16C7-99FD-C84211844274}"/>
                  </a:ext>
                </a:extLst>
              </p:cNvPr>
              <p:cNvSpPr txBox="1"/>
              <p:nvPr/>
            </p:nvSpPr>
            <p:spPr>
              <a:xfrm>
                <a:off x="8115300" y="4965700"/>
                <a:ext cx="3743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Out-of-order: received but not  ACKed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CBDA70-1BE1-579A-4984-1C4B26F94B6C}"/>
                  </a:ext>
                </a:extLst>
              </p:cNvPr>
              <p:cNvSpPr txBox="1"/>
              <p:nvPr/>
            </p:nvSpPr>
            <p:spPr>
              <a:xfrm>
                <a:off x="8089900" y="5664200"/>
                <a:ext cx="1383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Not received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527C95-438E-6420-1E5A-D5F2E4F60E38}"/>
                </a:ext>
              </a:extLst>
            </p:cNvPr>
            <p:cNvSpPr txBox="1"/>
            <p:nvPr/>
          </p:nvSpPr>
          <p:spPr>
            <a:xfrm>
              <a:off x="965200" y="4368800"/>
              <a:ext cx="54198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Receiver view of sequence number space: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406B53-CF26-0788-0742-815540D9A42F}"/>
                </a:ext>
              </a:extLst>
            </p:cNvPr>
            <p:cNvSpPr/>
            <p:nvPr/>
          </p:nvSpPr>
          <p:spPr>
            <a:xfrm>
              <a:off x="7043594" y="5225507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DB3C10-A1DA-BFE0-2B51-B0347C7DBB62}"/>
                </a:ext>
              </a:extLst>
            </p:cNvPr>
            <p:cNvSpPr/>
            <p:nvPr/>
          </p:nvSpPr>
          <p:spPr>
            <a:xfrm>
              <a:off x="3855894" y="4876800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F10A8F-8DA4-555B-D371-7DB3E9584A09}"/>
                </a:ext>
              </a:extLst>
            </p:cNvPr>
            <p:cNvSpPr/>
            <p:nvPr/>
          </p:nvSpPr>
          <p:spPr>
            <a:xfrm>
              <a:off x="3500294" y="4876800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639D21-4C7B-40A3-5B9A-A0F0113AC835}"/>
                </a:ext>
              </a:extLst>
            </p:cNvPr>
            <p:cNvSpPr/>
            <p:nvPr/>
          </p:nvSpPr>
          <p:spPr>
            <a:xfrm>
              <a:off x="3684444" y="4876800"/>
              <a:ext cx="81951" cy="595223"/>
            </a:xfrm>
            <a:prstGeom prst="rect">
              <a:avLst/>
            </a:prstGeom>
            <a:solidFill>
              <a:srgbClr val="DF167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4622FA-0C96-07DF-7C29-749E4120E6AD}"/>
                </a:ext>
              </a:extLst>
            </p:cNvPr>
            <p:cNvSpPr txBox="1"/>
            <p:nvPr/>
          </p:nvSpPr>
          <p:spPr>
            <a:xfrm>
              <a:off x="1892300" y="5105400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8CE039-EEB5-19E6-F22A-05D6587BBFFB}"/>
                </a:ext>
              </a:extLst>
            </p:cNvPr>
            <p:cNvSpPr txBox="1"/>
            <p:nvPr/>
          </p:nvSpPr>
          <p:spPr>
            <a:xfrm>
              <a:off x="4876800" y="5105400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13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DB4A7-D01C-DD7D-76C3-5FEAD22B4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4D7FDA-FAD2-77FB-7CE9-9992E696BF9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757234-0E14-3D7B-6207-286FD8C2D507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Go-Back-N in 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3D05E-E04E-9FC4-9C79-56A5E6F2B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8B8CC8-1191-FDA4-2B06-2E3E148AC675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2EC53A-1349-2CE7-F036-B2AD1B550E53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E80D005-43B7-2119-DC89-41E79046859D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53F884B-E532-4D6C-6CA5-6B620C0B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726" y="1577093"/>
            <a:ext cx="1246188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(wait)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96CC3B66-5282-1A15-41D3-5E012926E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401" y="1205618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0EBE60C9-B435-EB9F-B73E-80A20B0E2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939" y="1224668"/>
            <a:ext cx="1071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C8BC0AFF-2F56-8E4D-9633-A11A45C66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9551" y="1823156"/>
            <a:ext cx="11113" cy="45386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0" name="Text Box 15">
            <a:extLst>
              <a:ext uri="{FF2B5EF4-FFF2-40B4-BE49-F238E27FC236}">
                <a16:creationId xmlns:a16="http://schemas.microsoft.com/office/drawing/2014/main" id="{0D18D25C-65FB-0303-714F-5D6287C6A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401" y="2018418"/>
            <a:ext cx="256857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pkt0, send ack0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pkt1, send ack1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pkt3, discard,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(re)send ack1</a:t>
            </a:r>
          </a:p>
        </p:txBody>
      </p:sp>
      <p:sp>
        <p:nvSpPr>
          <p:cNvPr id="41" name="Text Box 36">
            <a:extLst>
              <a:ext uri="{FF2B5EF4-FFF2-40B4-BE49-F238E27FC236}">
                <a16:creationId xmlns:a16="http://schemas.microsoft.com/office/drawing/2014/main" id="{482E8DDA-35AF-6A9B-EF37-3EDA13B69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489" y="4758443"/>
            <a:ext cx="1246187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pkt2</a:t>
            </a:r>
          </a:p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pkt3</a:t>
            </a:r>
          </a:p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pkt4</a:t>
            </a:r>
          </a:p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pkt5</a:t>
            </a:r>
          </a:p>
        </p:txBody>
      </p:sp>
      <p:sp>
        <p:nvSpPr>
          <p:cNvPr id="42" name="Line 17">
            <a:extLst>
              <a:ext uri="{FF2B5EF4-FFF2-40B4-BE49-F238E27FC236}">
                <a16:creationId xmlns:a16="http://schemas.microsoft.com/office/drawing/2014/main" id="{0188E799-2CC5-FF69-11CF-4D8AF283CE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70714" y="2294643"/>
            <a:ext cx="2014537" cy="1066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86F0CC-7F1B-3FE2-4321-994E513C18E9}"/>
              </a:ext>
            </a:extLst>
          </p:cNvPr>
          <p:cNvGrpSpPr/>
          <p:nvPr/>
        </p:nvGrpSpPr>
        <p:grpSpPr>
          <a:xfrm>
            <a:off x="5562776" y="1770768"/>
            <a:ext cx="2122488" cy="1292225"/>
            <a:chOff x="6059487" y="1725612"/>
            <a:chExt cx="2122488" cy="1292225"/>
          </a:xfrm>
        </p:grpSpPr>
        <p:sp>
          <p:nvSpPr>
            <p:cNvPr id="44" name="Line 7">
              <a:extLst>
                <a:ext uri="{FF2B5EF4-FFF2-40B4-BE49-F238E27FC236}">
                  <a16:creationId xmlns:a16="http://schemas.microsoft.com/office/drawing/2014/main" id="{7AA5791D-27B7-04DA-1B58-232481FDC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1075" y="1725612"/>
              <a:ext cx="2101850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2F3E9D1D-423F-1421-9DB7-05F2E5563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9487" y="2000250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7BA22984-1E22-4173-40CC-BC152DACA0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5362" y="2263775"/>
              <a:ext cx="876300" cy="2000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Line 13">
              <a:extLst>
                <a:ext uri="{FF2B5EF4-FFF2-40B4-BE49-F238E27FC236}">
                  <a16:creationId xmlns:a16="http://schemas.microsoft.com/office/drawing/2014/main" id="{C569876B-11E4-6A3A-F78B-2BC4C3640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81712" y="2549525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8" name="Text Box 19">
              <a:extLst>
                <a:ext uri="{FF2B5EF4-FFF2-40B4-BE49-F238E27FC236}">
                  <a16:creationId xmlns:a16="http://schemas.microsoft.com/office/drawing/2014/main" id="{799F82BC-6A6B-0DE8-766E-BBA6C929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7362" y="2298700"/>
              <a:ext cx="3413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49" name="Text Box 20">
              <a:extLst>
                <a:ext uri="{FF2B5EF4-FFF2-40B4-BE49-F238E27FC236}">
                  <a16:creationId xmlns:a16="http://schemas.microsoft.com/office/drawing/2014/main" id="{F1709A4C-5DDD-A6B0-4704-C0A4018CA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6112" y="2319337"/>
              <a:ext cx="5222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loss</a:t>
              </a:r>
            </a:p>
          </p:txBody>
        </p:sp>
      </p:grpSp>
      <p:sp>
        <p:nvSpPr>
          <p:cNvPr id="50" name="Line 21">
            <a:extLst>
              <a:ext uri="{FF2B5EF4-FFF2-40B4-BE49-F238E27FC236}">
                <a16:creationId xmlns:a16="http://schemas.microsoft.com/office/drawing/2014/main" id="{5FC5C18E-EC8F-8F93-69FD-96D7650C5E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7539" y="2580393"/>
            <a:ext cx="2014537" cy="1100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1" name="Line 24">
            <a:extLst>
              <a:ext uri="{FF2B5EF4-FFF2-40B4-BE49-F238E27FC236}">
                <a16:creationId xmlns:a16="http://schemas.microsoft.com/office/drawing/2014/main" id="{4AB4EE28-C69E-3CEF-3CEE-14ABE8A20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0714" y="3417006"/>
            <a:ext cx="2100262" cy="4683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2" name="Line 25">
            <a:extLst>
              <a:ext uri="{FF2B5EF4-FFF2-40B4-BE49-F238E27FC236}">
                <a16:creationId xmlns:a16="http://schemas.microsoft.com/office/drawing/2014/main" id="{65447006-58FB-C9B8-CF4B-868AD702840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2464" y="3736093"/>
            <a:ext cx="2101850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3" name="Line 26">
            <a:extLst>
              <a:ext uri="{FF2B5EF4-FFF2-40B4-BE49-F238E27FC236}">
                <a16:creationId xmlns:a16="http://schemas.microsoft.com/office/drawing/2014/main" id="{95F7E297-635A-B154-03EB-4583084500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9289" y="3110618"/>
            <a:ext cx="2014537" cy="1100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8678E3-5D23-7CF6-A39D-ECC4E11D76CD}"/>
              </a:ext>
            </a:extLst>
          </p:cNvPr>
          <p:cNvGrpSpPr/>
          <p:nvPr/>
        </p:nvGrpSpPr>
        <p:grpSpPr>
          <a:xfrm>
            <a:off x="3584751" y="2299406"/>
            <a:ext cx="1978025" cy="2543175"/>
            <a:chOff x="4081462" y="2254250"/>
            <a:chExt cx="1978025" cy="2543175"/>
          </a:xfrm>
        </p:grpSpPr>
        <p:pic>
          <p:nvPicPr>
            <p:cNvPr id="55" name="Picture 34" descr="alarm_clock_ringing">
              <a:extLst>
                <a:ext uri="{FF2B5EF4-FFF2-40B4-BE49-F238E27FC236}">
                  <a16:creationId xmlns:a16="http://schemas.microsoft.com/office/drawing/2014/main" id="{7C346D4B-CD1C-68B3-6C4B-806CE8107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462" y="4283075"/>
              <a:ext cx="436563" cy="48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Text Box 35">
              <a:extLst>
                <a:ext uri="{FF2B5EF4-FFF2-40B4-BE49-F238E27FC236}">
                  <a16:creationId xmlns:a16="http://schemas.microsoft.com/office/drawing/2014/main" id="{3326131D-CCCB-5C38-8EC4-9A2764044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762" y="4498975"/>
              <a:ext cx="1538288" cy="29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 2 timeout</a:t>
              </a:r>
            </a:p>
          </p:txBody>
        </p:sp>
        <p:grpSp>
          <p:nvGrpSpPr>
            <p:cNvPr id="57" name="Group 29">
              <a:extLst>
                <a:ext uri="{FF2B5EF4-FFF2-40B4-BE49-F238E27FC236}">
                  <a16:creationId xmlns:a16="http://schemas.microsoft.com/office/drawing/2014/main" id="{FE3C8A9D-6CBE-2635-2913-09B477D11F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6300" y="2254250"/>
              <a:ext cx="103187" cy="2462212"/>
              <a:chOff x="3651" y="1878"/>
              <a:chExt cx="78" cy="963"/>
            </a:xfrm>
          </p:grpSpPr>
          <p:sp>
            <p:nvSpPr>
              <p:cNvPr id="58" name="Line 30">
                <a:extLst>
                  <a:ext uri="{FF2B5EF4-FFF2-40B4-BE49-F238E27FC236}">
                    <a16:creationId xmlns:a16="http://schemas.microsoft.com/office/drawing/2014/main" id="{0620ABC2-F465-E501-A8B7-576233B47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9" y="1879"/>
                <a:ext cx="0" cy="9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9" name="Line 31">
                <a:extLst>
                  <a:ext uri="{FF2B5EF4-FFF2-40B4-BE49-F238E27FC236}">
                    <a16:creationId xmlns:a16="http://schemas.microsoft.com/office/drawing/2014/main" id="{95D12FBF-7909-2913-F4B3-A60A7E3A4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1878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" name="Line 32">
                <a:extLst>
                  <a:ext uri="{FF2B5EF4-FFF2-40B4-BE49-F238E27FC236}">
                    <a16:creationId xmlns:a16="http://schemas.microsoft.com/office/drawing/2014/main" id="{567E540C-7D45-99B0-E89D-83465A5CE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2841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2594BD7-0F78-3C29-AF92-133B663D92DC}"/>
              </a:ext>
            </a:extLst>
          </p:cNvPr>
          <p:cNvGrpSpPr/>
          <p:nvPr/>
        </p:nvGrpSpPr>
        <p:grpSpPr>
          <a:xfrm>
            <a:off x="5564364" y="4929893"/>
            <a:ext cx="2114550" cy="1179513"/>
            <a:chOff x="6061075" y="4884737"/>
            <a:chExt cx="2114550" cy="1179513"/>
          </a:xfrm>
        </p:grpSpPr>
        <p:sp>
          <p:nvSpPr>
            <p:cNvPr id="62" name="Line 37">
              <a:extLst>
                <a:ext uri="{FF2B5EF4-FFF2-40B4-BE49-F238E27FC236}">
                  <a16:creationId xmlns:a16="http://schemas.microsoft.com/office/drawing/2014/main" id="{01F0E715-DAED-AE5E-984F-FA4F079E8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5362" y="4884737"/>
              <a:ext cx="2100263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Line 38">
              <a:extLst>
                <a:ext uri="{FF2B5EF4-FFF2-40B4-BE49-F238E27FC236}">
                  <a16:creationId xmlns:a16="http://schemas.microsoft.com/office/drawing/2014/main" id="{38318DD2-CA6B-330C-A113-BC191629D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7425" y="5129212"/>
              <a:ext cx="2101850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Line 39">
              <a:extLst>
                <a:ext uri="{FF2B5EF4-FFF2-40B4-BE49-F238E27FC236}">
                  <a16:creationId xmlns:a16="http://schemas.microsoft.com/office/drawing/2014/main" id="{5EBA26B7-29D0-5711-F71B-96B412EE5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1075" y="5362575"/>
              <a:ext cx="2101850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5" name="Line 40">
              <a:extLst>
                <a:ext uri="{FF2B5EF4-FFF2-40B4-BE49-F238E27FC236}">
                  <a16:creationId xmlns:a16="http://schemas.microsoft.com/office/drawing/2014/main" id="{7A5CFD35-8EFA-672D-BDF3-684E54CB0E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4250" y="5595937"/>
              <a:ext cx="2100262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66" name="Text Box 41">
            <a:extLst>
              <a:ext uri="{FF2B5EF4-FFF2-40B4-BE49-F238E27FC236}">
                <a16:creationId xmlns:a16="http://schemas.microsoft.com/office/drawing/2014/main" id="{863B5016-4A86-53B2-0873-0AD205EB0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226" y="3542418"/>
            <a:ext cx="241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pkt4, discard,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(re)send ack1</a:t>
            </a:r>
          </a:p>
        </p:txBody>
      </p:sp>
      <p:sp>
        <p:nvSpPr>
          <p:cNvPr id="67" name="Text Box 42">
            <a:extLst>
              <a:ext uri="{FF2B5EF4-FFF2-40B4-BE49-F238E27FC236}">
                <a16:creationId xmlns:a16="http://schemas.microsoft.com/office/drawing/2014/main" id="{1EDC759E-0591-F0C8-4631-CDA202761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276" y="4063118"/>
            <a:ext cx="241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pkt5, discard,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(re)send ack1</a:t>
            </a:r>
          </a:p>
        </p:txBody>
      </p:sp>
      <p:sp>
        <p:nvSpPr>
          <p:cNvPr id="68" name="Text Box 43">
            <a:extLst>
              <a:ext uri="{FF2B5EF4-FFF2-40B4-BE49-F238E27FC236}">
                <a16:creationId xmlns:a16="http://schemas.microsoft.com/office/drawing/2014/main" id="{92B7762D-07A3-4929-4CEA-9DAF5F740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389" y="5217231"/>
            <a:ext cx="2965450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pkt2, deliver, send ack2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pkt3, deliver, send ack3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pkt4, deliver, send ack4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pkt5, deliver, send ack5</a:t>
            </a:r>
          </a:p>
        </p:txBody>
      </p:sp>
      <p:sp>
        <p:nvSpPr>
          <p:cNvPr id="69" name="Text Box 44">
            <a:extLst>
              <a:ext uri="{FF2B5EF4-FFF2-40B4-BE49-F238E27FC236}">
                <a16:creationId xmlns:a16="http://schemas.microsoft.com/office/drawing/2014/main" id="{330EBE0E-7E4D-4E30-7427-FCFFD8F02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276" y="4045656"/>
            <a:ext cx="1811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ignore duplicate ACK</a:t>
            </a:r>
          </a:p>
        </p:txBody>
      </p:sp>
      <p:sp>
        <p:nvSpPr>
          <p:cNvPr id="70" name="Text Box 59">
            <a:extLst>
              <a:ext uri="{FF2B5EF4-FFF2-40B4-BE49-F238E27FC236}">
                <a16:creationId xmlns:a16="http://schemas.microsoft.com/office/drawing/2014/main" id="{0B44621C-D353-7C2E-FAD8-508E2C079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351" y="1269118"/>
            <a:ext cx="2146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sng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 window (N=4)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35648E-F0AA-92AF-64C0-3B8A3D891202}"/>
              </a:ext>
            </a:extLst>
          </p:cNvPr>
          <p:cNvGrpSpPr/>
          <p:nvPr/>
        </p:nvGrpSpPr>
        <p:grpSpPr>
          <a:xfrm>
            <a:off x="1821039" y="1615193"/>
            <a:ext cx="1520825" cy="1150938"/>
            <a:chOff x="2317750" y="1570037"/>
            <a:chExt cx="1520825" cy="1150938"/>
          </a:xfrm>
        </p:grpSpPr>
        <p:grpSp>
          <p:nvGrpSpPr>
            <p:cNvPr id="72" name="Group 65">
              <a:extLst>
                <a:ext uri="{FF2B5EF4-FFF2-40B4-BE49-F238E27FC236}">
                  <a16:creationId xmlns:a16="http://schemas.microsoft.com/office/drawing/2014/main" id="{FEEBF64D-BEB2-3656-3A82-E8E1FA342E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0925" y="1570037"/>
              <a:ext cx="1512887" cy="304800"/>
              <a:chOff x="115" y="914"/>
              <a:chExt cx="953" cy="192"/>
            </a:xfrm>
          </p:grpSpPr>
          <p:sp>
            <p:nvSpPr>
              <p:cNvPr id="82" name="Rectangle 60">
                <a:extLst>
                  <a:ext uri="{FF2B5EF4-FFF2-40B4-BE49-F238E27FC236}">
                    <a16:creationId xmlns:a16="http://schemas.microsoft.com/office/drawing/2014/main" id="{46B565A5-3375-7A90-897A-DFD70609F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3" name="Text Box 46">
                <a:extLst>
                  <a:ext uri="{FF2B5EF4-FFF2-40B4-BE49-F238E27FC236}">
                    <a16:creationId xmlns:a16="http://schemas.microsoft.com/office/drawing/2014/main" id="{8C5E21CC-5FAF-792A-A176-3A042CFB42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73" name="Group 67">
              <a:extLst>
                <a:ext uri="{FF2B5EF4-FFF2-40B4-BE49-F238E27FC236}">
                  <a16:creationId xmlns:a16="http://schemas.microsoft.com/office/drawing/2014/main" id="{5B312990-7102-53AE-3D69-4B010DA3DC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7750" y="1855787"/>
              <a:ext cx="1512887" cy="304800"/>
              <a:chOff x="115" y="914"/>
              <a:chExt cx="953" cy="192"/>
            </a:xfrm>
          </p:grpSpPr>
          <p:sp>
            <p:nvSpPr>
              <p:cNvPr id="80" name="Rectangle 68">
                <a:extLst>
                  <a:ext uri="{FF2B5EF4-FFF2-40B4-BE49-F238E27FC236}">
                    <a16:creationId xmlns:a16="http://schemas.microsoft.com/office/drawing/2014/main" id="{6C9579F0-2F82-9F8C-06B3-9F5155803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1" name="Text Box 69">
                <a:extLst>
                  <a:ext uri="{FF2B5EF4-FFF2-40B4-BE49-F238E27FC236}">
                    <a16:creationId xmlns:a16="http://schemas.microsoft.com/office/drawing/2014/main" id="{DBDBAEED-8D5D-A364-45DF-03477E97D7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74" name="Group 70">
              <a:extLst>
                <a:ext uri="{FF2B5EF4-FFF2-40B4-BE49-F238E27FC236}">
                  <a16:creationId xmlns:a16="http://schemas.microsoft.com/office/drawing/2014/main" id="{CD365A18-9B53-2083-BE23-301B54BA3E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5687" y="2141537"/>
              <a:ext cx="1512888" cy="304800"/>
              <a:chOff x="115" y="914"/>
              <a:chExt cx="953" cy="192"/>
            </a:xfrm>
          </p:grpSpPr>
          <p:sp>
            <p:nvSpPr>
              <p:cNvPr id="78" name="Rectangle 71">
                <a:extLst>
                  <a:ext uri="{FF2B5EF4-FFF2-40B4-BE49-F238E27FC236}">
                    <a16:creationId xmlns:a16="http://schemas.microsoft.com/office/drawing/2014/main" id="{97C9A0F8-DD68-0123-DC07-76468D0CB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" name="Text Box 72">
                <a:extLst>
                  <a:ext uri="{FF2B5EF4-FFF2-40B4-BE49-F238E27FC236}">
                    <a16:creationId xmlns:a16="http://schemas.microsoft.com/office/drawing/2014/main" id="{36F45D81-668C-BD98-2B77-AF6FE9D3A6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75" name="Group 73">
              <a:extLst>
                <a:ext uri="{FF2B5EF4-FFF2-40B4-BE49-F238E27FC236}">
                  <a16:creationId xmlns:a16="http://schemas.microsoft.com/office/drawing/2014/main" id="{07C745CC-8CC6-BB42-7162-55980C5A55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2512" y="2416175"/>
              <a:ext cx="1512888" cy="304800"/>
              <a:chOff x="115" y="914"/>
              <a:chExt cx="953" cy="192"/>
            </a:xfrm>
          </p:grpSpPr>
          <p:sp>
            <p:nvSpPr>
              <p:cNvPr id="76" name="Rectangle 74">
                <a:extLst>
                  <a:ext uri="{FF2B5EF4-FFF2-40B4-BE49-F238E27FC236}">
                    <a16:creationId xmlns:a16="http://schemas.microsoft.com/office/drawing/2014/main" id="{38BB047A-14A1-B509-C95F-F832B90FB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7" name="Text Box 75">
                <a:extLst>
                  <a:ext uri="{FF2B5EF4-FFF2-40B4-BE49-F238E27FC236}">
                    <a16:creationId xmlns:a16="http://schemas.microsoft.com/office/drawing/2014/main" id="{899494BB-B2D6-3263-B4E3-649116DE29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6B8657A-C30E-CF46-80BD-84FAAEE39F6A}"/>
              </a:ext>
            </a:extLst>
          </p:cNvPr>
          <p:cNvGrpSpPr/>
          <p:nvPr/>
        </p:nvGrpSpPr>
        <p:grpSpPr>
          <a:xfrm>
            <a:off x="1822626" y="3180468"/>
            <a:ext cx="3749675" cy="369332"/>
            <a:chOff x="2319337" y="3135312"/>
            <a:chExt cx="3749675" cy="369332"/>
          </a:xfrm>
        </p:grpSpPr>
        <p:sp>
          <p:nvSpPr>
            <p:cNvPr id="85" name="Rectangle 79">
              <a:extLst>
                <a:ext uri="{FF2B5EF4-FFF2-40B4-BE49-F238E27FC236}">
                  <a16:creationId xmlns:a16="http://schemas.microsoft.com/office/drawing/2014/main" id="{AD7CD94F-6CE6-790D-2C05-8B1777528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650" y="3221037"/>
              <a:ext cx="628650" cy="2286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8B1D72F-8C00-5618-7402-82C499713129}"/>
                </a:ext>
              </a:extLst>
            </p:cNvPr>
            <p:cNvGrpSpPr/>
            <p:nvPr/>
          </p:nvGrpSpPr>
          <p:grpSpPr>
            <a:xfrm>
              <a:off x="2319337" y="3135312"/>
              <a:ext cx="3749675" cy="369332"/>
              <a:chOff x="2319337" y="3135312"/>
              <a:chExt cx="3749675" cy="369332"/>
            </a:xfrm>
          </p:grpSpPr>
          <p:sp>
            <p:nvSpPr>
              <p:cNvPr id="87" name="Text Box 22">
                <a:extLst>
                  <a:ext uri="{FF2B5EF4-FFF2-40B4-BE49-F238E27FC236}">
                    <a16:creationId xmlns:a16="http://schemas.microsoft.com/office/drawing/2014/main" id="{838E38C9-54B6-7BC9-5ADA-4ADBAEB79B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4955" y="3135312"/>
                <a:ext cx="217405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rcv ack0, send pkt4</a:t>
                </a:r>
              </a:p>
            </p:txBody>
          </p:sp>
          <p:sp>
            <p:nvSpPr>
              <p:cNvPr id="88" name="Text Box 80">
                <a:extLst>
                  <a:ext uri="{FF2B5EF4-FFF2-40B4-BE49-F238E27FC236}">
                    <a16:creationId xmlns:a16="http://schemas.microsoft.com/office/drawing/2014/main" id="{9046A884-9A5E-94F5-6569-1933C6D1E3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9337" y="3186112"/>
                <a:ext cx="1512888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1 2 3 4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5 6 7 8 </a:t>
                </a: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1BFB1B-4B9E-FA28-E029-5CE855A63854}"/>
              </a:ext>
            </a:extLst>
          </p:cNvPr>
          <p:cNvGrpSpPr/>
          <p:nvPr/>
        </p:nvGrpSpPr>
        <p:grpSpPr>
          <a:xfrm>
            <a:off x="1808339" y="4799718"/>
            <a:ext cx="1520825" cy="1050925"/>
            <a:chOff x="2305050" y="4754562"/>
            <a:chExt cx="1520825" cy="1050925"/>
          </a:xfrm>
        </p:grpSpPr>
        <p:grpSp>
          <p:nvGrpSpPr>
            <p:cNvPr id="90" name="Group 85">
              <a:extLst>
                <a:ext uri="{FF2B5EF4-FFF2-40B4-BE49-F238E27FC236}">
                  <a16:creationId xmlns:a16="http://schemas.microsoft.com/office/drawing/2014/main" id="{33F3592D-A6B9-0B54-A42E-BF968FDA6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5050" y="4754562"/>
              <a:ext cx="1512887" cy="304800"/>
              <a:chOff x="112" y="2105"/>
              <a:chExt cx="953" cy="192"/>
            </a:xfrm>
          </p:grpSpPr>
          <p:sp>
            <p:nvSpPr>
              <p:cNvPr id="100" name="Rectangle 86">
                <a:extLst>
                  <a:ext uri="{FF2B5EF4-FFF2-40B4-BE49-F238E27FC236}">
                    <a16:creationId xmlns:a16="http://schemas.microsoft.com/office/drawing/2014/main" id="{23F67F67-8D64-DC80-5361-0A5A69538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1" name="Text Box 87">
                <a:extLst>
                  <a:ext uri="{FF2B5EF4-FFF2-40B4-BE49-F238E27FC236}">
                    <a16:creationId xmlns:a16="http://schemas.microsoft.com/office/drawing/2014/main" id="{6F9B276B-65A6-A530-4C59-99815AF8C7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91" name="Group 88">
              <a:extLst>
                <a:ext uri="{FF2B5EF4-FFF2-40B4-BE49-F238E27FC236}">
                  <a16:creationId xmlns:a16="http://schemas.microsoft.com/office/drawing/2014/main" id="{FB289513-5FC9-8896-1185-68F95D9AD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2987" y="4995862"/>
              <a:ext cx="1512888" cy="304800"/>
              <a:chOff x="112" y="2105"/>
              <a:chExt cx="953" cy="192"/>
            </a:xfrm>
          </p:grpSpPr>
          <p:sp>
            <p:nvSpPr>
              <p:cNvPr id="98" name="Rectangle 89">
                <a:extLst>
                  <a:ext uri="{FF2B5EF4-FFF2-40B4-BE49-F238E27FC236}">
                    <a16:creationId xmlns:a16="http://schemas.microsoft.com/office/drawing/2014/main" id="{750A93C5-E49A-C5DD-6E7E-DDFBC5A32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9" name="Text Box 90">
                <a:extLst>
                  <a:ext uri="{FF2B5EF4-FFF2-40B4-BE49-F238E27FC236}">
                    <a16:creationId xmlns:a16="http://schemas.microsoft.com/office/drawing/2014/main" id="{4321B3D2-2630-FC41-9A26-8394542045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FC3588A-8348-3461-65FA-F93C0A6D9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9812" y="5259387"/>
              <a:ext cx="1512888" cy="304800"/>
              <a:chOff x="112" y="2105"/>
              <a:chExt cx="953" cy="192"/>
            </a:xfrm>
          </p:grpSpPr>
          <p:sp>
            <p:nvSpPr>
              <p:cNvPr id="96" name="Rectangle 92">
                <a:extLst>
                  <a:ext uri="{FF2B5EF4-FFF2-40B4-BE49-F238E27FC236}">
                    <a16:creationId xmlns:a16="http://schemas.microsoft.com/office/drawing/2014/main" id="{214C0603-CFA0-D729-C716-2ED2EA7D9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7" name="Text Box 93">
                <a:extLst>
                  <a:ext uri="{FF2B5EF4-FFF2-40B4-BE49-F238E27FC236}">
                    <a16:creationId xmlns:a16="http://schemas.microsoft.com/office/drawing/2014/main" id="{7D068B40-499B-914C-B3D6-9A049F2896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93" name="Group 94">
              <a:extLst>
                <a:ext uri="{FF2B5EF4-FFF2-40B4-BE49-F238E27FC236}">
                  <a16:creationId xmlns:a16="http://schemas.microsoft.com/office/drawing/2014/main" id="{C32B9307-4B11-9D16-4AAC-F65DC55585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6637" y="5500687"/>
              <a:ext cx="1512888" cy="304800"/>
              <a:chOff x="112" y="2105"/>
              <a:chExt cx="953" cy="192"/>
            </a:xfrm>
          </p:grpSpPr>
          <p:sp>
            <p:nvSpPr>
              <p:cNvPr id="94" name="Rectangle 95">
                <a:extLst>
                  <a:ext uri="{FF2B5EF4-FFF2-40B4-BE49-F238E27FC236}">
                    <a16:creationId xmlns:a16="http://schemas.microsoft.com/office/drawing/2014/main" id="{78146455-6407-428C-D312-F375D7F3F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5" name="Text Box 96">
                <a:extLst>
                  <a:ext uri="{FF2B5EF4-FFF2-40B4-BE49-F238E27FC236}">
                    <a16:creationId xmlns:a16="http://schemas.microsoft.com/office/drawing/2014/main" id="{141D1E34-048F-3A4D-C08B-66A0797F70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6110566-82DF-1674-4C1A-9A5394CF1B93}"/>
              </a:ext>
            </a:extLst>
          </p:cNvPr>
          <p:cNvGrpSpPr/>
          <p:nvPr/>
        </p:nvGrpSpPr>
        <p:grpSpPr>
          <a:xfrm>
            <a:off x="6632751" y="3921831"/>
            <a:ext cx="1039813" cy="873125"/>
            <a:chOff x="7129462" y="3876675"/>
            <a:chExt cx="1039813" cy="873125"/>
          </a:xfrm>
        </p:grpSpPr>
        <p:sp>
          <p:nvSpPr>
            <p:cNvPr id="103" name="Line 98">
              <a:extLst>
                <a:ext uri="{FF2B5EF4-FFF2-40B4-BE49-F238E27FC236}">
                  <a16:creationId xmlns:a16="http://schemas.microsoft.com/office/drawing/2014/main" id="{DA80D3D0-F4FD-AADC-EF4E-E35D613BF2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29462" y="3876675"/>
              <a:ext cx="1033463" cy="5635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4" name="Line 99">
              <a:extLst>
                <a:ext uri="{FF2B5EF4-FFF2-40B4-BE49-F238E27FC236}">
                  <a16:creationId xmlns:a16="http://schemas.microsoft.com/office/drawing/2014/main" id="{51D44E15-1CDB-53E9-2709-934A348FB0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5812" y="4186237"/>
              <a:ext cx="1033463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6DC872F-6601-3AE2-EFE1-32370EA342C0}"/>
              </a:ext>
            </a:extLst>
          </p:cNvPr>
          <p:cNvGrpSpPr/>
          <p:nvPr/>
        </p:nvGrpSpPr>
        <p:grpSpPr>
          <a:xfrm>
            <a:off x="6612114" y="5422018"/>
            <a:ext cx="1081087" cy="1303338"/>
            <a:chOff x="7083425" y="5376862"/>
            <a:chExt cx="1081087" cy="1303338"/>
          </a:xfrm>
        </p:grpSpPr>
        <p:sp>
          <p:nvSpPr>
            <p:cNvPr id="106" name="Line 100">
              <a:extLst>
                <a:ext uri="{FF2B5EF4-FFF2-40B4-BE49-F238E27FC236}">
                  <a16:creationId xmlns:a16="http://schemas.microsoft.com/office/drawing/2014/main" id="{6D4214CD-6148-67A4-0F73-83884425AA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1050" y="5376862"/>
              <a:ext cx="1033462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7" name="Line 101">
              <a:extLst>
                <a:ext uri="{FF2B5EF4-FFF2-40B4-BE49-F238E27FC236}">
                  <a16:creationId xmlns:a16="http://schemas.microsoft.com/office/drawing/2014/main" id="{D89A6B17-D6F7-4641-8D36-F12D344E60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15175" y="5630862"/>
              <a:ext cx="1033462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8" name="Line 102">
              <a:extLst>
                <a:ext uri="{FF2B5EF4-FFF2-40B4-BE49-F238E27FC236}">
                  <a16:creationId xmlns:a16="http://schemas.microsoft.com/office/drawing/2014/main" id="{EF680B72-26EB-D8AC-4800-EAA8035BEA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99300" y="5873750"/>
              <a:ext cx="1033462" cy="5635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9" name="Line 103">
              <a:extLst>
                <a:ext uri="{FF2B5EF4-FFF2-40B4-BE49-F238E27FC236}">
                  <a16:creationId xmlns:a16="http://schemas.microsoft.com/office/drawing/2014/main" id="{1B05DD2E-066C-625C-781C-43BDFBBD74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3425" y="6116637"/>
              <a:ext cx="1033462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CA11BC8-9891-4AF6-3495-004FDA7241D9}"/>
              </a:ext>
            </a:extLst>
          </p:cNvPr>
          <p:cNvGrpSpPr/>
          <p:nvPr/>
        </p:nvGrpSpPr>
        <p:grpSpPr>
          <a:xfrm>
            <a:off x="1819451" y="3497969"/>
            <a:ext cx="3752850" cy="369332"/>
            <a:chOff x="2316162" y="3452813"/>
            <a:chExt cx="3752850" cy="369332"/>
          </a:xfrm>
        </p:grpSpPr>
        <p:grpSp>
          <p:nvGrpSpPr>
            <p:cNvPr id="111" name="Group 84">
              <a:extLst>
                <a:ext uri="{FF2B5EF4-FFF2-40B4-BE49-F238E27FC236}">
                  <a16:creationId xmlns:a16="http://schemas.microsoft.com/office/drawing/2014/main" id="{1F7D8CCA-0A6F-1F2F-06DD-394A7DF8B6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6162" y="3460750"/>
              <a:ext cx="1512888" cy="304800"/>
              <a:chOff x="112" y="2105"/>
              <a:chExt cx="953" cy="192"/>
            </a:xfrm>
          </p:grpSpPr>
          <p:sp>
            <p:nvSpPr>
              <p:cNvPr id="113" name="Rectangle 82">
                <a:extLst>
                  <a:ext uri="{FF2B5EF4-FFF2-40B4-BE49-F238E27FC236}">
                    <a16:creationId xmlns:a16="http://schemas.microsoft.com/office/drawing/2014/main" id="{6D052E18-8D3F-8D67-3C0C-987DDB20D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Text Box 83">
                <a:extLst>
                  <a:ext uri="{FF2B5EF4-FFF2-40B4-BE49-F238E27FC236}">
                    <a16:creationId xmlns:a16="http://schemas.microsoft.com/office/drawing/2014/main" id="{74743EC7-EC18-C8CE-89C8-E913A31B25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sp>
          <p:nvSpPr>
            <p:cNvPr id="112" name="Text Box 22">
              <a:extLst>
                <a:ext uri="{FF2B5EF4-FFF2-40B4-BE49-F238E27FC236}">
                  <a16:creationId xmlns:a16="http://schemas.microsoft.com/office/drawing/2014/main" id="{27988A7D-C0BF-19BA-A225-76168C9ED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800" y="3452813"/>
              <a:ext cx="22082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rcv ack1, send pkt5</a:t>
              </a:r>
            </a:p>
          </p:txBody>
        </p:sp>
      </p:grpSp>
      <p:sp>
        <p:nvSpPr>
          <p:cNvPr id="115" name="Line 14">
            <a:extLst>
              <a:ext uri="{FF2B5EF4-FFF2-40B4-BE49-F238E27FC236}">
                <a16:creationId xmlns:a16="http://schemas.microsoft.com/office/drawing/2014/main" id="{F43F17BB-63B1-7B7E-CBE4-BD422765D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0551" y="1658056"/>
            <a:ext cx="11113" cy="45386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88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0" grpId="0"/>
      <p:bldP spid="41" grpId="0"/>
      <p:bldP spid="42" grpId="0" animBg="1"/>
      <p:bldP spid="50" grpId="0" animBg="1"/>
      <p:bldP spid="51" grpId="0" animBg="1"/>
      <p:bldP spid="52" grpId="0" animBg="1"/>
      <p:bldP spid="53" grpId="0" animBg="1"/>
      <p:bldP spid="66" grpId="0"/>
      <p:bldP spid="67" grpId="0"/>
      <p:bldP spid="68" grpId="0"/>
      <p:bldP spid="6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AC0AF-2303-16B2-9E85-5A81D82A2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EA6F30-47EC-69CA-D11A-6C6BC59DF8F9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7A1D57-8755-D65A-854C-B9DF5ADC59BB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Go-Back-N in 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737BD-E8D1-5D0E-07F7-C5EEBA9A72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6E40A3-96AB-1407-4A77-A6B03603B20F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CEEA0-3216-CC39-603E-E5F4F2E5E7FC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79F495-A859-AB2D-49CD-3E9EA9ED67C2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his looks inefficient, but if the receiver discards packets, then it’s necessary">
            <a:extLst>
              <a:ext uri="{FF2B5EF4-FFF2-40B4-BE49-F238E27FC236}">
                <a16:creationId xmlns:a16="http://schemas.microsoft.com/office/drawing/2014/main" id="{98780750-4DA2-1A08-2320-28703D193820}"/>
              </a:ext>
            </a:extLst>
          </p:cNvPr>
          <p:cNvSpPr txBox="1"/>
          <p:nvPr/>
        </p:nvSpPr>
        <p:spPr>
          <a:xfrm>
            <a:off x="6964569" y="3506926"/>
            <a:ext cx="4229235" cy="145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15000"/>
              </a:lnSpc>
              <a:defRPr sz="1800">
                <a:solidFill>
                  <a:schemeClr val="accent2">
                    <a:lumOff val="21764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2800" dirty="0">
                <a:solidFill>
                  <a:srgbClr val="FF2600"/>
                </a:solidFill>
              </a:rPr>
              <a:t>This looks inefficient, but if</a:t>
            </a:r>
            <a:br>
              <a:rPr sz="2800" dirty="0">
                <a:solidFill>
                  <a:srgbClr val="FF2600"/>
                </a:solidFill>
              </a:rPr>
            </a:br>
            <a:r>
              <a:rPr sz="2800" dirty="0">
                <a:solidFill>
                  <a:srgbClr val="FF2600"/>
                </a:solidFill>
              </a:rPr>
              <a:t>the receiver discards packets,</a:t>
            </a:r>
            <a:br>
              <a:rPr sz="2800" dirty="0">
                <a:solidFill>
                  <a:srgbClr val="FF2600"/>
                </a:solidFill>
              </a:rPr>
            </a:br>
            <a:r>
              <a:rPr sz="2800" dirty="0">
                <a:solidFill>
                  <a:srgbClr val="FF2600"/>
                </a:solidFill>
              </a:rPr>
              <a:t>then it’s necessary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8E2DFC-0550-BB52-8B99-9B1EE292F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6" y="1928497"/>
            <a:ext cx="6713802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2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5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2B469-A451-DB0E-613E-FCC8540F8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CC1422-C1A9-1619-D692-DFB9FAE4F62F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AC7598-1F54-26FA-2206-7E2AD61A102A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Selective repeat: the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C65B4-959A-7DA5-A1B6-36FA5B08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AEF94B-6CA1-A876-B3E9-FA7DDFF9C981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94D648-0BBB-000D-84C3-A3D9F81EFF3B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8E43E7-1F8D-2738-01DD-4FA009949FE4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9517F1-7C57-5223-5B34-29F0097FC799}"/>
              </a:ext>
            </a:extLst>
          </p:cNvPr>
          <p:cNvSpPr txBox="1">
            <a:spLocks noChangeArrowheads="1"/>
          </p:cNvSpPr>
          <p:nvPr/>
        </p:nvSpPr>
        <p:spPr>
          <a:xfrm>
            <a:off x="545687" y="1489418"/>
            <a:ext cx="1135362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Window/pipelining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  <a:r>
              <a:rPr kumimoji="0" lang="en-US" alt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multiple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packets</a:t>
            </a:r>
            <a:r>
              <a:rPr kumimoji="0" lang="en-US" alt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in flight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receiver individually ACKs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all correctly received packets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buffers packets, as needed, for in-order delivery to application layer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sender:</a:t>
            </a:r>
          </a:p>
          <a:p>
            <a:pPr marL="747713" lvl="1" indent="-227013">
              <a:spcBef>
                <a:spcPts val="1000"/>
              </a:spcBef>
              <a:buClr>
                <a:srgbClr val="0000A3"/>
              </a:buClr>
              <a:defRPr/>
            </a:pP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maintains (conceptually) a timer for each unACKed pkt</a:t>
            </a:r>
          </a:p>
          <a:p>
            <a:pPr marL="1195388" lvl="2" indent="-227013">
              <a:spcBef>
                <a:spcPts val="1000"/>
              </a:spcBef>
              <a:buClr>
                <a:srgbClr val="0000A3"/>
              </a:buClr>
              <a:defRPr/>
            </a:pP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timeout: retransmits single unACKed packet  associated with timeout</a:t>
            </a:r>
          </a:p>
          <a:p>
            <a:pPr marL="746125" lvl="1" indent="-223838">
              <a:spcBef>
                <a:spcPts val="1000"/>
              </a:spcBef>
              <a:buClr>
                <a:srgbClr val="0000A3"/>
              </a:buClr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maintains (conceptually) “window” over 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consecutive seq #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</a:t>
            </a:r>
          </a:p>
          <a:p>
            <a:pPr lvl="2" indent="-231775">
              <a:buClr>
                <a:srgbClr val="0000A8"/>
              </a:buClr>
              <a:defRPr/>
            </a:pP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Window limits the sequence numbers of packets sent, according to </a:t>
            </a:r>
            <a:r>
              <a:rPr lang="en-US" altLang="en-US" sz="2800" dirty="0" err="1">
                <a:solidFill>
                  <a:prstClr val="black"/>
                </a:solidFill>
                <a:ea typeface="ＭＳ Ｐゴシック" panose="020B0600070205080204" pitchFamily="34" charset="-128"/>
              </a:rPr>
              <a:t>unACKed</a:t>
            </a: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 packets</a:t>
            </a:r>
          </a:p>
        </p:txBody>
      </p:sp>
    </p:spTree>
    <p:extLst>
      <p:ext uri="{BB962C8B-B14F-4D97-AF65-F5344CB8AC3E}">
        <p14:creationId xmlns:p14="http://schemas.microsoft.com/office/powerpoint/2010/main" val="339852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5A8ED-4C7B-9EA5-E4D7-D110576F7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09504-FBDD-63FF-97CE-C2038B12DC99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1C102D4-46BA-E3AB-51B2-39D949E8867E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Selective repeat: sender, receiver windows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1CC48-81EC-F14E-BCCA-781BF3A1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15EE2F-5D32-62D0-A0B2-CEBF55CC33A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A1F82-FE9A-FC65-49FC-C82F73AEBDF2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D4EBCA-F226-C0C5-0FA2-1785B3FA675C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 descr="sr_seqnum">
            <a:extLst>
              <a:ext uri="{FF2B5EF4-FFF2-40B4-BE49-F238E27FC236}">
                <a16:creationId xmlns:a16="http://schemas.microsoft.com/office/drawing/2014/main" id="{72B4C114-3C14-1D3B-6E4B-BABD12AB1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1526602"/>
            <a:ext cx="8235950" cy="491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75EA09-288A-DE5B-6BE5-DA81F4CE96D1}"/>
              </a:ext>
            </a:extLst>
          </p:cNvPr>
          <p:cNvSpPr/>
          <p:nvPr/>
        </p:nvSpPr>
        <p:spPr>
          <a:xfrm>
            <a:off x="2150592" y="4671612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0DA46D-6044-26AC-F2EC-ECE5AD96649E}"/>
              </a:ext>
            </a:extLst>
          </p:cNvPr>
          <p:cNvSpPr/>
          <p:nvPr/>
        </p:nvSpPr>
        <p:spPr>
          <a:xfrm>
            <a:off x="2299806" y="4667895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4EBB4A-8E02-6D09-B989-01EDC6FA7DD0}"/>
              </a:ext>
            </a:extLst>
          </p:cNvPr>
          <p:cNvSpPr/>
          <p:nvPr/>
        </p:nvSpPr>
        <p:spPr>
          <a:xfrm>
            <a:off x="2452206" y="4667364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329A9-F4C6-D9F6-E60D-807911ED2E90}"/>
              </a:ext>
            </a:extLst>
          </p:cNvPr>
          <p:cNvSpPr/>
          <p:nvPr/>
        </p:nvSpPr>
        <p:spPr>
          <a:xfrm>
            <a:off x="2604606" y="4666833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5799C5-5D99-9D46-4AD7-3E7999A5C767}"/>
              </a:ext>
            </a:extLst>
          </p:cNvPr>
          <p:cNvSpPr/>
          <p:nvPr/>
        </p:nvSpPr>
        <p:spPr>
          <a:xfrm>
            <a:off x="2760192" y="4663116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756F5E-ED31-FDC8-90DC-5ACF7ED281C1}"/>
              </a:ext>
            </a:extLst>
          </p:cNvPr>
          <p:cNvSpPr/>
          <p:nvPr/>
        </p:nvSpPr>
        <p:spPr>
          <a:xfrm>
            <a:off x="2915778" y="4665771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B32BF7-E8DB-7A6C-0378-46A77EB5F54D}"/>
              </a:ext>
            </a:extLst>
          </p:cNvPr>
          <p:cNvSpPr/>
          <p:nvPr/>
        </p:nvSpPr>
        <p:spPr>
          <a:xfrm>
            <a:off x="3064992" y="4662054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7049F7-9B9C-CA36-537D-46926CF11B1F}"/>
              </a:ext>
            </a:extLst>
          </p:cNvPr>
          <p:cNvSpPr/>
          <p:nvPr/>
        </p:nvSpPr>
        <p:spPr>
          <a:xfrm>
            <a:off x="3220578" y="4661523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2BC468-3F1B-0736-4B22-35ED5AE63208}"/>
              </a:ext>
            </a:extLst>
          </p:cNvPr>
          <p:cNvSpPr/>
          <p:nvPr/>
        </p:nvSpPr>
        <p:spPr>
          <a:xfrm>
            <a:off x="3369792" y="4664178"/>
            <a:ext cx="73280" cy="51211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D40ED3-DFF9-A64D-5FD6-B32CABEF68F0}"/>
              </a:ext>
            </a:extLst>
          </p:cNvPr>
          <p:cNvSpPr/>
          <p:nvPr/>
        </p:nvSpPr>
        <p:spPr>
          <a:xfrm>
            <a:off x="914400" y="3897630"/>
            <a:ext cx="10835640" cy="28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7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BBF8E-4813-C8D2-F424-CF507A18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693744-8D89-1AF0-737A-D2F8E811AF69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E1CB0C-4676-29F0-75BD-BCCA496C12B6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Selective Repeat in 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D85C74-EDAB-0337-0B93-DD25F106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BDF234-0747-F496-E8D9-F1BBA4A33C6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77381F-8067-9061-7231-49ECE434B4A9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5CD9CC-A4B1-FC2E-29DE-530285DF8789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 Box 4">
            <a:extLst>
              <a:ext uri="{FF2B5EF4-FFF2-40B4-BE49-F238E27FC236}">
                <a16:creationId xmlns:a16="http://schemas.microsoft.com/office/drawing/2014/main" id="{1AB3A250-F1D2-EC54-7F87-AF68BA662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920" y="1612962"/>
            <a:ext cx="1246188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pkt0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pkt1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pkt2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pkt3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(wait)</a:t>
            </a:r>
          </a:p>
        </p:txBody>
      </p:sp>
      <p:sp>
        <p:nvSpPr>
          <p:cNvPr id="80" name="Text Box 5">
            <a:extLst>
              <a:ext uri="{FF2B5EF4-FFF2-40B4-BE49-F238E27FC236}">
                <a16:creationId xmlns:a16="http://schemas.microsoft.com/office/drawing/2014/main" id="{FD216745-CAB2-76A5-E975-E629A593A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595" y="1241487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</a:t>
            </a:r>
          </a:p>
        </p:txBody>
      </p:sp>
      <p:sp>
        <p:nvSpPr>
          <p:cNvPr id="81" name="Text Box 6">
            <a:extLst>
              <a:ext uri="{FF2B5EF4-FFF2-40B4-BE49-F238E27FC236}">
                <a16:creationId xmlns:a16="http://schemas.microsoft.com/office/drawing/2014/main" id="{6DF4333B-F996-5069-DCFB-97ECB7714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9133" y="1260537"/>
            <a:ext cx="1071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sng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</a:t>
            </a:r>
          </a:p>
        </p:txBody>
      </p:sp>
      <p:sp>
        <p:nvSpPr>
          <p:cNvPr id="82" name="Line 14">
            <a:extLst>
              <a:ext uri="{FF2B5EF4-FFF2-40B4-BE49-F238E27FC236}">
                <a16:creationId xmlns:a16="http://schemas.microsoft.com/office/drawing/2014/main" id="{AAB20661-18EC-21E7-7B42-DFE4908D1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3745" y="1859025"/>
            <a:ext cx="11113" cy="45386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3" name="Text Box 36">
            <a:extLst>
              <a:ext uri="{FF2B5EF4-FFF2-40B4-BE49-F238E27FC236}">
                <a16:creationId xmlns:a16="http://schemas.microsoft.com/office/drawing/2014/main" id="{9C675A81-31DF-E620-C7AD-F828A9E7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696" y="4794312"/>
            <a:ext cx="1523174" cy="56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 pkt2</a:t>
            </a:r>
          </a:p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(but not 3,4,5)</a:t>
            </a:r>
          </a:p>
        </p:txBody>
      </p:sp>
      <p:sp>
        <p:nvSpPr>
          <p:cNvPr id="84" name="Line 17">
            <a:extLst>
              <a:ext uri="{FF2B5EF4-FFF2-40B4-BE49-F238E27FC236}">
                <a16:creationId xmlns:a16="http://schemas.microsoft.com/office/drawing/2014/main" id="{EA80A4C0-06E1-5854-8388-F55F23DFF4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54908" y="2330512"/>
            <a:ext cx="2014537" cy="1066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6D9B88E-9B21-F478-EBBF-4B409B5A05F4}"/>
              </a:ext>
            </a:extLst>
          </p:cNvPr>
          <p:cNvGrpSpPr/>
          <p:nvPr/>
        </p:nvGrpSpPr>
        <p:grpSpPr>
          <a:xfrm>
            <a:off x="5746970" y="1806637"/>
            <a:ext cx="2122488" cy="1292225"/>
            <a:chOff x="6059487" y="1725612"/>
            <a:chExt cx="2122488" cy="1292225"/>
          </a:xfrm>
        </p:grpSpPr>
        <p:sp>
          <p:nvSpPr>
            <p:cNvPr id="86" name="Line 7">
              <a:extLst>
                <a:ext uri="{FF2B5EF4-FFF2-40B4-BE49-F238E27FC236}">
                  <a16:creationId xmlns:a16="http://schemas.microsoft.com/office/drawing/2014/main" id="{E435BD42-C4E2-9B1D-4983-94174921F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1075" y="1725612"/>
              <a:ext cx="2101850" cy="4683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7" name="Line 11">
              <a:extLst>
                <a:ext uri="{FF2B5EF4-FFF2-40B4-BE49-F238E27FC236}">
                  <a16:creationId xmlns:a16="http://schemas.microsoft.com/office/drawing/2014/main" id="{CDB3D56C-8282-281B-4B45-89223FE7B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9487" y="2000250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" name="Line 12">
              <a:extLst>
                <a:ext uri="{FF2B5EF4-FFF2-40B4-BE49-F238E27FC236}">
                  <a16:creationId xmlns:a16="http://schemas.microsoft.com/office/drawing/2014/main" id="{37E651E0-649E-E54C-CC3E-BE6DD98251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5362" y="2263775"/>
              <a:ext cx="876300" cy="2000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Line 13">
              <a:extLst>
                <a:ext uri="{FF2B5EF4-FFF2-40B4-BE49-F238E27FC236}">
                  <a16:creationId xmlns:a16="http://schemas.microsoft.com/office/drawing/2014/main" id="{2BFA33C5-7A46-5DED-BE54-33ACE0ABC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81712" y="2549525"/>
              <a:ext cx="2100263" cy="4683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0" name="Text Box 19">
              <a:extLst>
                <a:ext uri="{FF2B5EF4-FFF2-40B4-BE49-F238E27FC236}">
                  <a16:creationId xmlns:a16="http://schemas.microsoft.com/office/drawing/2014/main" id="{76E21285-C237-4AEE-0284-3B23922D3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7362" y="2298700"/>
              <a:ext cx="3413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X</a:t>
              </a:r>
            </a:p>
          </p:txBody>
        </p:sp>
        <p:sp>
          <p:nvSpPr>
            <p:cNvPr id="91" name="Text Box 20">
              <a:extLst>
                <a:ext uri="{FF2B5EF4-FFF2-40B4-BE49-F238E27FC236}">
                  <a16:creationId xmlns:a16="http://schemas.microsoft.com/office/drawing/2014/main" id="{5B40E5F8-EA96-83AD-130D-BE13D5480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6112" y="2319337"/>
              <a:ext cx="5222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loss</a:t>
              </a:r>
            </a:p>
          </p:txBody>
        </p:sp>
      </p:grpSp>
      <p:sp>
        <p:nvSpPr>
          <p:cNvPr id="92" name="Line 21">
            <a:extLst>
              <a:ext uri="{FF2B5EF4-FFF2-40B4-BE49-F238E27FC236}">
                <a16:creationId xmlns:a16="http://schemas.microsoft.com/office/drawing/2014/main" id="{878D63F4-9B2D-35DE-8539-8A0502E63C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51733" y="2616262"/>
            <a:ext cx="2014537" cy="1100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3" name="Line 24">
            <a:extLst>
              <a:ext uri="{FF2B5EF4-FFF2-40B4-BE49-F238E27FC236}">
                <a16:creationId xmlns:a16="http://schemas.microsoft.com/office/drawing/2014/main" id="{46A11A6A-107E-1B05-BDEF-AE29C86699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4908" y="3452875"/>
            <a:ext cx="2100262" cy="4683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4" name="Line 25">
            <a:extLst>
              <a:ext uri="{FF2B5EF4-FFF2-40B4-BE49-F238E27FC236}">
                <a16:creationId xmlns:a16="http://schemas.microsoft.com/office/drawing/2014/main" id="{24D940DB-6BD6-A1E7-F25C-E3E866F3A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6658" y="3771962"/>
            <a:ext cx="2101850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5" name="Line 26">
            <a:extLst>
              <a:ext uri="{FF2B5EF4-FFF2-40B4-BE49-F238E27FC236}">
                <a16:creationId xmlns:a16="http://schemas.microsoft.com/office/drawing/2014/main" id="{A7864C30-00E5-BA2E-E342-343900283A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3483" y="3146487"/>
            <a:ext cx="2014537" cy="1100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F9A1CE8-8DD9-A4DF-D763-F53C867C7292}"/>
              </a:ext>
            </a:extLst>
          </p:cNvPr>
          <p:cNvGrpSpPr/>
          <p:nvPr/>
        </p:nvGrpSpPr>
        <p:grpSpPr>
          <a:xfrm>
            <a:off x="3768945" y="2335275"/>
            <a:ext cx="1978025" cy="2543175"/>
            <a:chOff x="4081462" y="2254250"/>
            <a:chExt cx="1978025" cy="2543175"/>
          </a:xfrm>
        </p:grpSpPr>
        <p:pic>
          <p:nvPicPr>
            <p:cNvPr id="97" name="Picture 34" descr="alarm_clock_ringing">
              <a:extLst>
                <a:ext uri="{FF2B5EF4-FFF2-40B4-BE49-F238E27FC236}">
                  <a16:creationId xmlns:a16="http://schemas.microsoft.com/office/drawing/2014/main" id="{D70B95BE-D814-6797-BC97-0B966EF9D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462" y="4283075"/>
              <a:ext cx="436563" cy="48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Text Box 35">
              <a:extLst>
                <a:ext uri="{FF2B5EF4-FFF2-40B4-BE49-F238E27FC236}">
                  <a16:creationId xmlns:a16="http://schemas.microsoft.com/office/drawing/2014/main" id="{2F5F6018-4094-626C-2376-5E2B6F1E0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762" y="4498975"/>
              <a:ext cx="1538288" cy="29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pkt 2 timeout</a:t>
              </a:r>
            </a:p>
          </p:txBody>
        </p:sp>
        <p:grpSp>
          <p:nvGrpSpPr>
            <p:cNvPr id="99" name="Group 29">
              <a:extLst>
                <a:ext uri="{FF2B5EF4-FFF2-40B4-BE49-F238E27FC236}">
                  <a16:creationId xmlns:a16="http://schemas.microsoft.com/office/drawing/2014/main" id="{7729D10C-0F2D-D419-9287-0A7F21B8A4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6300" y="2254250"/>
              <a:ext cx="103187" cy="2462212"/>
              <a:chOff x="3651" y="1878"/>
              <a:chExt cx="78" cy="963"/>
            </a:xfrm>
          </p:grpSpPr>
          <p:sp>
            <p:nvSpPr>
              <p:cNvPr id="100" name="Line 30">
                <a:extLst>
                  <a:ext uri="{FF2B5EF4-FFF2-40B4-BE49-F238E27FC236}">
                    <a16:creationId xmlns:a16="http://schemas.microsoft.com/office/drawing/2014/main" id="{DFB135B0-17C2-9C67-3DB6-9C6B77F82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9" y="1879"/>
                <a:ext cx="0" cy="9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1" name="Line 31">
                <a:extLst>
                  <a:ext uri="{FF2B5EF4-FFF2-40B4-BE49-F238E27FC236}">
                    <a16:creationId xmlns:a16="http://schemas.microsoft.com/office/drawing/2014/main" id="{0EF7B8E0-40F2-16D8-A613-7D1494DE8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1878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2" name="Line 32">
                <a:extLst>
                  <a:ext uri="{FF2B5EF4-FFF2-40B4-BE49-F238E27FC236}">
                    <a16:creationId xmlns:a16="http://schemas.microsoft.com/office/drawing/2014/main" id="{45B4E375-837F-E7F1-F665-89AB55E78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1" y="2841"/>
                <a:ext cx="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103" name="Line 37">
            <a:extLst>
              <a:ext uri="{FF2B5EF4-FFF2-40B4-BE49-F238E27FC236}">
                <a16:creationId xmlns:a16="http://schemas.microsoft.com/office/drawing/2014/main" id="{448E2860-F5B9-ED03-FB1C-B7A892C955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845" y="4965762"/>
            <a:ext cx="2100263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04" name="Text Box 59">
            <a:extLst>
              <a:ext uri="{FF2B5EF4-FFF2-40B4-BE49-F238E27FC236}">
                <a16:creationId xmlns:a16="http://schemas.microsoft.com/office/drawing/2014/main" id="{23B80A66-5DBC-CF60-AD68-63ECFEF55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545" y="1304987"/>
            <a:ext cx="2146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sng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 window (N=4)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7EDF675-DE6D-60AF-E459-283AC8078792}"/>
              </a:ext>
            </a:extLst>
          </p:cNvPr>
          <p:cNvGrpSpPr/>
          <p:nvPr/>
        </p:nvGrpSpPr>
        <p:grpSpPr>
          <a:xfrm>
            <a:off x="2005233" y="1651062"/>
            <a:ext cx="1520825" cy="1150938"/>
            <a:chOff x="2317750" y="1570037"/>
            <a:chExt cx="1520825" cy="1150938"/>
          </a:xfrm>
        </p:grpSpPr>
        <p:grpSp>
          <p:nvGrpSpPr>
            <p:cNvPr id="106" name="Group 65">
              <a:extLst>
                <a:ext uri="{FF2B5EF4-FFF2-40B4-BE49-F238E27FC236}">
                  <a16:creationId xmlns:a16="http://schemas.microsoft.com/office/drawing/2014/main" id="{5FF8E864-C5A3-18C8-7494-2EE678158D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0925" y="1570037"/>
              <a:ext cx="1512887" cy="304800"/>
              <a:chOff x="115" y="914"/>
              <a:chExt cx="953" cy="192"/>
            </a:xfrm>
          </p:grpSpPr>
          <p:sp>
            <p:nvSpPr>
              <p:cNvPr id="116" name="Rectangle 60">
                <a:extLst>
                  <a:ext uri="{FF2B5EF4-FFF2-40B4-BE49-F238E27FC236}">
                    <a16:creationId xmlns:a16="http://schemas.microsoft.com/office/drawing/2014/main" id="{D00061C9-F987-B0FD-3F1E-F1763D9FA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7" name="Text Box 46">
                <a:extLst>
                  <a:ext uri="{FF2B5EF4-FFF2-40B4-BE49-F238E27FC236}">
                    <a16:creationId xmlns:a16="http://schemas.microsoft.com/office/drawing/2014/main" id="{6C9D82E6-DBE5-6C7F-840C-B6B9AC00DC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107" name="Group 67">
              <a:extLst>
                <a:ext uri="{FF2B5EF4-FFF2-40B4-BE49-F238E27FC236}">
                  <a16:creationId xmlns:a16="http://schemas.microsoft.com/office/drawing/2014/main" id="{3DE34137-6441-F849-4977-1D845DCAD7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7750" y="1855787"/>
              <a:ext cx="1512887" cy="304800"/>
              <a:chOff x="115" y="914"/>
              <a:chExt cx="953" cy="192"/>
            </a:xfrm>
          </p:grpSpPr>
          <p:sp>
            <p:nvSpPr>
              <p:cNvPr id="114" name="Rectangle 68">
                <a:extLst>
                  <a:ext uri="{FF2B5EF4-FFF2-40B4-BE49-F238E27FC236}">
                    <a16:creationId xmlns:a16="http://schemas.microsoft.com/office/drawing/2014/main" id="{C94E3F17-5ECC-656D-2D26-BAFD6CD09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5" name="Text Box 69">
                <a:extLst>
                  <a:ext uri="{FF2B5EF4-FFF2-40B4-BE49-F238E27FC236}">
                    <a16:creationId xmlns:a16="http://schemas.microsoft.com/office/drawing/2014/main" id="{EE446663-7BA5-7E1F-5480-EDBC07F6A4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108" name="Group 70">
              <a:extLst>
                <a:ext uri="{FF2B5EF4-FFF2-40B4-BE49-F238E27FC236}">
                  <a16:creationId xmlns:a16="http://schemas.microsoft.com/office/drawing/2014/main" id="{CCA83911-A8A2-9FC8-0EF3-6206E144A8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5687" y="2141537"/>
              <a:ext cx="1512888" cy="304800"/>
              <a:chOff x="115" y="914"/>
              <a:chExt cx="953" cy="192"/>
            </a:xfrm>
          </p:grpSpPr>
          <p:sp>
            <p:nvSpPr>
              <p:cNvPr id="112" name="Rectangle 71">
                <a:extLst>
                  <a:ext uri="{FF2B5EF4-FFF2-40B4-BE49-F238E27FC236}">
                    <a16:creationId xmlns:a16="http://schemas.microsoft.com/office/drawing/2014/main" id="{6FCCEBD7-ABEB-33A2-E760-DBB2D6B2A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3" name="Text Box 72">
                <a:extLst>
                  <a:ext uri="{FF2B5EF4-FFF2-40B4-BE49-F238E27FC236}">
                    <a16:creationId xmlns:a16="http://schemas.microsoft.com/office/drawing/2014/main" id="{4F7D44E2-7173-5FC3-2A66-9263A33826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  <p:grpSp>
          <p:nvGrpSpPr>
            <p:cNvPr id="109" name="Group 73">
              <a:extLst>
                <a:ext uri="{FF2B5EF4-FFF2-40B4-BE49-F238E27FC236}">
                  <a16:creationId xmlns:a16="http://schemas.microsoft.com/office/drawing/2014/main" id="{F371B695-5901-AAF8-1AA6-CF0D05995D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2512" y="2416175"/>
              <a:ext cx="1512888" cy="304800"/>
              <a:chOff x="115" y="914"/>
              <a:chExt cx="953" cy="192"/>
            </a:xfrm>
          </p:grpSpPr>
          <p:sp>
            <p:nvSpPr>
              <p:cNvPr id="110" name="Rectangle 74">
                <a:extLst>
                  <a:ext uri="{FF2B5EF4-FFF2-40B4-BE49-F238E27FC236}">
                    <a16:creationId xmlns:a16="http://schemas.microsoft.com/office/drawing/2014/main" id="{1CF72932-CD1A-0CA3-0C28-378CE1B0A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1" name="Text Box 75">
                <a:extLst>
                  <a:ext uri="{FF2B5EF4-FFF2-40B4-BE49-F238E27FC236}">
                    <a16:creationId xmlns:a16="http://schemas.microsoft.com/office/drawing/2014/main" id="{91482CC8-C434-EDEE-7F46-B2764595F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" y="914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0 1 2 3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4 5 6 7 8 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FA39C79-F296-094E-C429-64402FEEFF97}"/>
              </a:ext>
            </a:extLst>
          </p:cNvPr>
          <p:cNvGrpSpPr/>
          <p:nvPr/>
        </p:nvGrpSpPr>
        <p:grpSpPr>
          <a:xfrm>
            <a:off x="2006820" y="3216337"/>
            <a:ext cx="3749675" cy="369332"/>
            <a:chOff x="2319337" y="3135312"/>
            <a:chExt cx="3749675" cy="369332"/>
          </a:xfrm>
        </p:grpSpPr>
        <p:sp>
          <p:nvSpPr>
            <p:cNvPr id="119" name="Rectangle 79">
              <a:extLst>
                <a:ext uri="{FF2B5EF4-FFF2-40B4-BE49-F238E27FC236}">
                  <a16:creationId xmlns:a16="http://schemas.microsoft.com/office/drawing/2014/main" id="{DCED5B8E-5C0F-4F97-8018-ACF0D8668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650" y="3221037"/>
              <a:ext cx="628650" cy="2286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D725DA0-F2ED-2172-B145-A33ADB2D24FC}"/>
                </a:ext>
              </a:extLst>
            </p:cNvPr>
            <p:cNvGrpSpPr/>
            <p:nvPr/>
          </p:nvGrpSpPr>
          <p:grpSpPr>
            <a:xfrm>
              <a:off x="2319337" y="3135312"/>
              <a:ext cx="3749675" cy="369332"/>
              <a:chOff x="2319337" y="3135312"/>
              <a:chExt cx="3749675" cy="369332"/>
            </a:xfrm>
          </p:grpSpPr>
          <p:sp>
            <p:nvSpPr>
              <p:cNvPr id="121" name="Text Box 22">
                <a:extLst>
                  <a:ext uri="{FF2B5EF4-FFF2-40B4-BE49-F238E27FC236}">
                    <a16:creationId xmlns:a16="http://schemas.microsoft.com/office/drawing/2014/main" id="{67AC88F5-FE8D-0687-502E-77F4697B95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4955" y="3135312"/>
                <a:ext cx="217405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rcv ack0, send pkt4</a:t>
                </a:r>
              </a:p>
            </p:txBody>
          </p:sp>
          <p:sp>
            <p:nvSpPr>
              <p:cNvPr id="122" name="Text Box 80">
                <a:extLst>
                  <a:ext uri="{FF2B5EF4-FFF2-40B4-BE49-F238E27FC236}">
                    <a16:creationId xmlns:a16="http://schemas.microsoft.com/office/drawing/2014/main" id="{6487EED2-8E18-E345-2421-B14FF18820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9337" y="3186112"/>
                <a:ext cx="1512888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1 2 3 4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5 6 7 8 </a:t>
                </a:r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F8B958C-3D55-DBA9-5F3B-E7682ABFD16E}"/>
              </a:ext>
            </a:extLst>
          </p:cNvPr>
          <p:cNvGrpSpPr/>
          <p:nvPr/>
        </p:nvGrpSpPr>
        <p:grpSpPr>
          <a:xfrm>
            <a:off x="1992533" y="4835587"/>
            <a:ext cx="1520825" cy="1050925"/>
            <a:chOff x="2305050" y="4754562"/>
            <a:chExt cx="1520825" cy="1050925"/>
          </a:xfrm>
        </p:grpSpPr>
        <p:grpSp>
          <p:nvGrpSpPr>
            <p:cNvPr id="124" name="Group 85">
              <a:extLst>
                <a:ext uri="{FF2B5EF4-FFF2-40B4-BE49-F238E27FC236}">
                  <a16:creationId xmlns:a16="http://schemas.microsoft.com/office/drawing/2014/main" id="{B5EC1103-35DD-C8B0-8958-8DF1F269AC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5050" y="4754562"/>
              <a:ext cx="1512887" cy="304800"/>
              <a:chOff x="112" y="2105"/>
              <a:chExt cx="953" cy="192"/>
            </a:xfrm>
          </p:grpSpPr>
          <p:sp>
            <p:nvSpPr>
              <p:cNvPr id="134" name="Rectangle 86">
                <a:extLst>
                  <a:ext uri="{FF2B5EF4-FFF2-40B4-BE49-F238E27FC236}">
                    <a16:creationId xmlns:a16="http://schemas.microsoft.com/office/drawing/2014/main" id="{D1DAD7AB-2148-1E44-33EC-01A28CD36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5" name="Text Box 87">
                <a:extLst>
                  <a:ext uri="{FF2B5EF4-FFF2-40B4-BE49-F238E27FC236}">
                    <a16:creationId xmlns:a16="http://schemas.microsoft.com/office/drawing/2014/main" id="{66CF9EC5-E46F-9955-486B-BDD133D663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125" name="Group 88">
              <a:extLst>
                <a:ext uri="{FF2B5EF4-FFF2-40B4-BE49-F238E27FC236}">
                  <a16:creationId xmlns:a16="http://schemas.microsoft.com/office/drawing/2014/main" id="{A76AEFF3-8B0B-E272-0B11-149F094A90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2987" y="4995862"/>
              <a:ext cx="1512888" cy="304800"/>
              <a:chOff x="112" y="2105"/>
              <a:chExt cx="953" cy="192"/>
            </a:xfrm>
          </p:grpSpPr>
          <p:sp>
            <p:nvSpPr>
              <p:cNvPr id="132" name="Rectangle 89">
                <a:extLst>
                  <a:ext uri="{FF2B5EF4-FFF2-40B4-BE49-F238E27FC236}">
                    <a16:creationId xmlns:a16="http://schemas.microsoft.com/office/drawing/2014/main" id="{24147EA6-15FE-A5D6-AB05-25D55AF01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3" name="Text Box 90">
                <a:extLst>
                  <a:ext uri="{FF2B5EF4-FFF2-40B4-BE49-F238E27FC236}">
                    <a16:creationId xmlns:a16="http://schemas.microsoft.com/office/drawing/2014/main" id="{6EFBF242-D13D-3C2A-FAFB-DC970D5538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126" name="Group 91">
              <a:extLst>
                <a:ext uri="{FF2B5EF4-FFF2-40B4-BE49-F238E27FC236}">
                  <a16:creationId xmlns:a16="http://schemas.microsoft.com/office/drawing/2014/main" id="{4268754E-B0FB-05CE-E6AF-A2C12322D3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9812" y="5259387"/>
              <a:ext cx="1512888" cy="304800"/>
              <a:chOff x="112" y="2105"/>
              <a:chExt cx="953" cy="192"/>
            </a:xfrm>
          </p:grpSpPr>
          <p:sp>
            <p:nvSpPr>
              <p:cNvPr id="130" name="Rectangle 92">
                <a:extLst>
                  <a:ext uri="{FF2B5EF4-FFF2-40B4-BE49-F238E27FC236}">
                    <a16:creationId xmlns:a16="http://schemas.microsoft.com/office/drawing/2014/main" id="{0218015F-31A7-1895-255A-46B37B85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1" name="Text Box 93">
                <a:extLst>
                  <a:ext uri="{FF2B5EF4-FFF2-40B4-BE49-F238E27FC236}">
                    <a16:creationId xmlns:a16="http://schemas.microsoft.com/office/drawing/2014/main" id="{C4CCCAF6-C803-7B9E-C6CF-367B03364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grpSp>
          <p:nvGrpSpPr>
            <p:cNvPr id="127" name="Group 94">
              <a:extLst>
                <a:ext uri="{FF2B5EF4-FFF2-40B4-BE49-F238E27FC236}">
                  <a16:creationId xmlns:a16="http://schemas.microsoft.com/office/drawing/2014/main" id="{9624031E-17A1-1633-5BD4-C92A03B802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6637" y="5500687"/>
              <a:ext cx="1512888" cy="304800"/>
              <a:chOff x="112" y="2105"/>
              <a:chExt cx="953" cy="192"/>
            </a:xfrm>
          </p:grpSpPr>
          <p:sp>
            <p:nvSpPr>
              <p:cNvPr id="128" name="Rectangle 95">
                <a:extLst>
                  <a:ext uri="{FF2B5EF4-FFF2-40B4-BE49-F238E27FC236}">
                    <a16:creationId xmlns:a16="http://schemas.microsoft.com/office/drawing/2014/main" id="{AFEF65C9-E23C-5528-FB83-60A5C0669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29" name="Text Box 96">
                <a:extLst>
                  <a:ext uri="{FF2B5EF4-FFF2-40B4-BE49-F238E27FC236}">
                    <a16:creationId xmlns:a16="http://schemas.microsoft.com/office/drawing/2014/main" id="{AD18D6F9-5898-FF4C-717E-1E5005D50A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DC66135-A707-B244-8C7F-7B21162BBF1F}"/>
              </a:ext>
            </a:extLst>
          </p:cNvPr>
          <p:cNvGrpSpPr/>
          <p:nvPr/>
        </p:nvGrpSpPr>
        <p:grpSpPr>
          <a:xfrm>
            <a:off x="6816945" y="3957700"/>
            <a:ext cx="1039813" cy="873125"/>
            <a:chOff x="7129462" y="3876675"/>
            <a:chExt cx="1039813" cy="873125"/>
          </a:xfrm>
        </p:grpSpPr>
        <p:sp>
          <p:nvSpPr>
            <p:cNvPr id="137" name="Line 98">
              <a:extLst>
                <a:ext uri="{FF2B5EF4-FFF2-40B4-BE49-F238E27FC236}">
                  <a16:creationId xmlns:a16="http://schemas.microsoft.com/office/drawing/2014/main" id="{4EFEF214-8530-D32C-93B7-F2D251EDFA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29462" y="3876675"/>
              <a:ext cx="1033463" cy="5635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Line 99">
              <a:extLst>
                <a:ext uri="{FF2B5EF4-FFF2-40B4-BE49-F238E27FC236}">
                  <a16:creationId xmlns:a16="http://schemas.microsoft.com/office/drawing/2014/main" id="{0A422EE5-BB5C-2183-47AF-6BA3938556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35812" y="4186237"/>
              <a:ext cx="1033463" cy="5635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39" name="Line 100">
            <a:extLst>
              <a:ext uri="{FF2B5EF4-FFF2-40B4-BE49-F238E27FC236}">
                <a16:creationId xmlns:a16="http://schemas.microsoft.com/office/drawing/2014/main" id="{E9FDF0DD-F182-1288-A221-2562337175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43933" y="5457887"/>
            <a:ext cx="1033462" cy="5635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E1930AA-BA7A-48E2-57AF-1E41A9538D2F}"/>
              </a:ext>
            </a:extLst>
          </p:cNvPr>
          <p:cNvGrpSpPr/>
          <p:nvPr/>
        </p:nvGrpSpPr>
        <p:grpSpPr>
          <a:xfrm>
            <a:off x="2003645" y="3533838"/>
            <a:ext cx="3752850" cy="369332"/>
            <a:chOff x="2316162" y="3452813"/>
            <a:chExt cx="3752850" cy="369332"/>
          </a:xfrm>
        </p:grpSpPr>
        <p:grpSp>
          <p:nvGrpSpPr>
            <p:cNvPr id="141" name="Group 84">
              <a:extLst>
                <a:ext uri="{FF2B5EF4-FFF2-40B4-BE49-F238E27FC236}">
                  <a16:creationId xmlns:a16="http://schemas.microsoft.com/office/drawing/2014/main" id="{173D146C-1B71-9ADB-4F00-9DDA2DDC8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6162" y="3460750"/>
              <a:ext cx="1512888" cy="304800"/>
              <a:chOff x="112" y="2105"/>
              <a:chExt cx="953" cy="192"/>
            </a:xfrm>
          </p:grpSpPr>
          <p:sp>
            <p:nvSpPr>
              <p:cNvPr id="143" name="Rectangle 82">
                <a:extLst>
                  <a:ext uri="{FF2B5EF4-FFF2-40B4-BE49-F238E27FC236}">
                    <a16:creationId xmlns:a16="http://schemas.microsoft.com/office/drawing/2014/main" id="{A40D6531-0B8B-10D4-093F-2907D54A8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" y="2127"/>
                <a:ext cx="396" cy="14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4" name="Text Box 83">
                <a:extLst>
                  <a:ext uri="{FF2B5EF4-FFF2-40B4-BE49-F238E27FC236}">
                    <a16:creationId xmlns:a16="http://schemas.microsoft.com/office/drawing/2014/main" id="{A1672071-4FFC-CC5C-F391-95878FF8D2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" y="2105"/>
                <a:ext cx="9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0 1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2 3 4 5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6 7 8 </a:t>
                </a:r>
              </a:p>
            </p:txBody>
          </p:sp>
        </p:grpSp>
        <p:sp>
          <p:nvSpPr>
            <p:cNvPr id="142" name="Text Box 22">
              <a:extLst>
                <a:ext uri="{FF2B5EF4-FFF2-40B4-BE49-F238E27FC236}">
                  <a16:creationId xmlns:a16="http://schemas.microsoft.com/office/drawing/2014/main" id="{5BE7729A-FE99-6DE7-6A01-DE783C785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800" y="3452813"/>
              <a:ext cx="22082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rcv ack1, send pkt5</a:t>
              </a:r>
            </a:p>
          </p:txBody>
        </p:sp>
      </p:grpSp>
      <p:sp>
        <p:nvSpPr>
          <p:cNvPr id="145" name="Line 14">
            <a:extLst>
              <a:ext uri="{FF2B5EF4-FFF2-40B4-BE49-F238E27FC236}">
                <a16:creationId xmlns:a16="http://schemas.microsoft.com/office/drawing/2014/main" id="{2078502A-5F6E-63DD-9C1F-37F4FE69FD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746" y="1693925"/>
            <a:ext cx="7938" cy="4292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6" name="Text Box 8">
            <a:extLst>
              <a:ext uri="{FF2B5EF4-FFF2-40B4-BE49-F238E27FC236}">
                <a16:creationId xmlns:a16="http://schemas.microsoft.com/office/drawing/2014/main" id="{CA7ECDA1-69FC-76DB-B138-03899F3D6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9814" y="2084450"/>
            <a:ext cx="2568575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pkt0, send ack0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pkt1, send ack1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pkt3,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buffer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 ack3</a:t>
            </a:r>
          </a:p>
        </p:txBody>
      </p:sp>
      <p:sp>
        <p:nvSpPr>
          <p:cNvPr id="147" name="Text Box 36">
            <a:extLst>
              <a:ext uri="{FF2B5EF4-FFF2-40B4-BE49-F238E27FC236}">
                <a16:creationId xmlns:a16="http://schemas.microsoft.com/office/drawing/2014/main" id="{E62D0AF7-6940-99FA-652D-A1070B2C3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601" y="4048187"/>
            <a:ext cx="1698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record ack3 arrived</a:t>
            </a:r>
          </a:p>
        </p:txBody>
      </p:sp>
      <p:sp>
        <p:nvSpPr>
          <p:cNvPr id="148" name="Text Box 33">
            <a:extLst>
              <a:ext uri="{FF2B5EF4-FFF2-40B4-BE49-F238E27FC236}">
                <a16:creationId xmlns:a16="http://schemas.microsoft.com/office/drawing/2014/main" id="{7C78DEC0-4493-C196-AB9D-2FD65D762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7439" y="3684650"/>
            <a:ext cx="23002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pkt4,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buffer,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send ack4</a:t>
            </a: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56386C87-CAFD-F6DF-01E7-E05F58068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6489" y="4205350"/>
            <a:ext cx="23002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 pkt5,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buffer,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send ack5</a:t>
            </a:r>
          </a:p>
        </p:txBody>
      </p:sp>
      <p:sp>
        <p:nvSpPr>
          <p:cNvPr id="150" name="Text Box 35">
            <a:extLst>
              <a:ext uri="{FF2B5EF4-FFF2-40B4-BE49-F238E27FC236}">
                <a16:creationId xmlns:a16="http://schemas.microsoft.com/office/drawing/2014/main" id="{76E7CB67-CCC7-4FEF-83D2-D540C1066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9501" y="5270562"/>
            <a:ext cx="2960688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rcv pkt2;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deliver pkt2,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pkt3, pkt4, pkt5; send ack2</a:t>
            </a:r>
          </a:p>
        </p:txBody>
      </p:sp>
      <p:sp>
        <p:nvSpPr>
          <p:cNvPr id="151" name="Text Box 93">
            <a:extLst>
              <a:ext uri="{FF2B5EF4-FFF2-40B4-BE49-F238E27FC236}">
                <a16:creationId xmlns:a16="http://schemas.microsoft.com/office/drawing/2014/main" id="{B55285D1-3B48-593F-3F65-2737FE683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151" y="6000812"/>
            <a:ext cx="3498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Q: what happens when ack2 arrives?</a:t>
            </a:r>
          </a:p>
        </p:txBody>
      </p:sp>
    </p:spTree>
    <p:extLst>
      <p:ext uri="{BB962C8B-B14F-4D97-AF65-F5344CB8AC3E}">
        <p14:creationId xmlns:p14="http://schemas.microsoft.com/office/powerpoint/2010/main" val="342123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3" grpId="0"/>
      <p:bldP spid="84" grpId="0" animBg="1"/>
      <p:bldP spid="92" grpId="0" animBg="1"/>
      <p:bldP spid="93" grpId="0" animBg="1"/>
      <p:bldP spid="94" grpId="0" animBg="1"/>
      <p:bldP spid="95" grpId="0" animBg="1"/>
      <p:bldP spid="103" grpId="0" animBg="1"/>
      <p:bldP spid="139" grpId="0" animBg="1"/>
      <p:bldP spid="146" grpId="0"/>
      <p:bldP spid="147" grpId="0"/>
      <p:bldP spid="148" grpId="0"/>
      <p:bldP spid="149" grpId="0"/>
      <p:bldP spid="150" grpId="0"/>
      <p:bldP spid="15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213A8-637A-5252-DC35-09BA931D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80775C-14FD-37C6-0ECC-C3991BB7A594}"/>
              </a:ext>
            </a:extLst>
          </p:cNvPr>
          <p:cNvSpPr/>
          <p:nvPr/>
        </p:nvSpPr>
        <p:spPr>
          <a:xfrm>
            <a:off x="0" y="2753307"/>
            <a:ext cx="12192000" cy="1064579"/>
          </a:xfrm>
          <a:prstGeom prst="rect">
            <a:avLst/>
          </a:prstGeom>
          <a:solidFill>
            <a:srgbClr val="FAF3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8D3F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07A85F-74B9-27D9-8F1A-7E4831EFA353}"/>
              </a:ext>
            </a:extLst>
          </p:cNvPr>
          <p:cNvSpPr txBox="1">
            <a:spLocks/>
          </p:cNvSpPr>
          <p:nvPr/>
        </p:nvSpPr>
        <p:spPr>
          <a:xfrm>
            <a:off x="416560" y="2741601"/>
            <a:ext cx="8275884" cy="107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Connection-oriented Transport: TCP</a:t>
            </a:r>
          </a:p>
        </p:txBody>
      </p:sp>
    </p:spTree>
    <p:extLst>
      <p:ext uri="{BB962C8B-B14F-4D97-AF65-F5344CB8AC3E}">
        <p14:creationId xmlns:p14="http://schemas.microsoft.com/office/powerpoint/2010/main" val="3139562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D43A-AE8C-23F6-3673-91793A89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37935D-62D9-A578-87D3-A3B65A2CB9E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C18654-3EE3-BA1A-B9FA-DB4C295DAA1F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96239-B075-6DDF-34F9-1C92D921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AD6316-8607-A1E1-DDA0-AABE01DE9E69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61C9EF-209B-A50C-F8EF-7569FAA9ED4A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14AA78-E22D-D7FE-FB42-E22D6094851D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7C28EE-6991-76F4-0EAF-F41733BB3DF8}"/>
              </a:ext>
            </a:extLst>
          </p:cNvPr>
          <p:cNvSpPr/>
          <p:nvPr/>
        </p:nvSpPr>
        <p:spPr>
          <a:xfrm>
            <a:off x="914400" y="3897630"/>
            <a:ext cx="10835640" cy="28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E83EC-9655-D3CF-DD6B-4D88E8E39579}"/>
              </a:ext>
            </a:extLst>
          </p:cNvPr>
          <p:cNvSpPr txBox="1">
            <a:spLocks noChangeArrowheads="1"/>
          </p:cNvSpPr>
          <p:nvPr/>
        </p:nvSpPr>
        <p:spPr>
          <a:xfrm>
            <a:off x="5724083" y="1322613"/>
            <a:ext cx="6012953" cy="553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cumulative ACKs</a:t>
            </a:r>
          </a:p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pipelining:</a:t>
            </a:r>
          </a:p>
          <a:p>
            <a:pPr marL="919163" marR="0" lvl="2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congestion and flow control set window size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471488" marR="0" lvl="0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connection-oriented: 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>
                <a:solidFill>
                  <a:prstClr val="black"/>
                </a:solidFill>
              </a:rPr>
              <a:t>client and sender do handshake before exchanging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71488" marR="0" lvl="0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controlled: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will not overwhelm receiver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345E2E3E-EB09-8839-D4F5-1E53BCF11181}"/>
              </a:ext>
            </a:extLst>
          </p:cNvPr>
          <p:cNvSpPr txBox="1">
            <a:spLocks noChangeArrowheads="1"/>
          </p:cNvSpPr>
          <p:nvPr/>
        </p:nvSpPr>
        <p:spPr>
          <a:xfrm>
            <a:off x="462180" y="1322613"/>
            <a:ext cx="538298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point-to-point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919163" marR="0" lvl="2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one sender, one receiver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471488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reliable, in-order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byte steam:</a:t>
            </a:r>
          </a:p>
          <a:p>
            <a:pPr marL="919163" marR="0" lvl="2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boundaries"</a:t>
            </a:r>
          </a:p>
          <a:p>
            <a:pPr marL="471488" marR="0" lvl="0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full duplex data: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bi-directional data flow in same connection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MSS: maximum segment size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62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62004-5CE7-3504-E712-EC9010CAC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7BDB02-51E4-6C99-03CC-BFBD70A553D3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CD1C6E-88E9-006D-8FB8-473F2ED2D21F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Transport vs. network layer services and protocols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CA673-BED1-F286-ED35-6D16A7EE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850711-AA9B-D39D-70AE-BB2DC4EFE287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27824F-249D-9470-2DE1-053B86EC504E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366D11-5500-2C27-B115-81E2C9928250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8AE338-7A44-EDC2-F66C-B6A6C29D46C9}"/>
              </a:ext>
            </a:extLst>
          </p:cNvPr>
          <p:cNvGrpSpPr/>
          <p:nvPr/>
        </p:nvGrpSpPr>
        <p:grpSpPr>
          <a:xfrm>
            <a:off x="6165819" y="1377107"/>
            <a:ext cx="5468536" cy="5077175"/>
            <a:chOff x="6430780" y="1365914"/>
            <a:chExt cx="5468536" cy="50771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BF2847-80E2-25AC-DE5D-F5D1FB8EA8A2}"/>
                </a:ext>
              </a:extLst>
            </p:cNvPr>
            <p:cNvSpPr/>
            <p:nvPr/>
          </p:nvSpPr>
          <p:spPr>
            <a:xfrm>
              <a:off x="6539916" y="1365914"/>
              <a:ext cx="5359400" cy="4954628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7">
              <a:extLst>
                <a:ext uri="{FF2B5EF4-FFF2-40B4-BE49-F238E27FC236}">
                  <a16:creationId xmlns:a16="http://schemas.microsoft.com/office/drawing/2014/main" id="{64FC7D8E-5C42-F1E6-C956-45D5BCD6E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0780" y="1910777"/>
              <a:ext cx="5230917" cy="440976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11" name="Text Box 11">
              <a:extLst>
                <a:ext uri="{FF2B5EF4-FFF2-40B4-BE49-F238E27FC236}">
                  <a16:creationId xmlns:a16="http://schemas.microsoft.com/office/drawing/2014/main" id="{D9234151-3ED1-F72E-4DB2-FBA546FD9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4167" y="1686939"/>
              <a:ext cx="3025187" cy="445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45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household analogy: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12" name="Rectangle 4">
              <a:extLst>
                <a:ext uri="{FF2B5EF4-FFF2-40B4-BE49-F238E27FC236}">
                  <a16:creationId xmlns:a16="http://schemas.microsoft.com/office/drawing/2014/main" id="{ECE23C3D-8D4E-F6B0-F279-5983B4D248B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539915" y="2193352"/>
              <a:ext cx="4916773" cy="4249737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19050" cmpd="sng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12 kids in Ann’</a:t>
              </a:r>
              <a:r>
                <a:rPr kumimoji="0" lang="en-US" altLang="ja-JP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 house sending letters to 12 kids in Bill’s house:</a:t>
              </a:r>
              <a:endParaRPr kumimoji="0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hosts = houses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processes = kids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app messages = letters in envelopes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transport protocol = Ann and Bill who demux to in-house siblings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network-layer protocol = postal service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7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513" name="Picture 512">
            <a:extLst>
              <a:ext uri="{FF2B5EF4-FFF2-40B4-BE49-F238E27FC236}">
                <a16:creationId xmlns:a16="http://schemas.microsoft.com/office/drawing/2014/main" id="{58AAB011-FF5A-7E70-4E80-91BA6816E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54" y="1415907"/>
            <a:ext cx="3622416" cy="5035158"/>
          </a:xfrm>
          <a:prstGeom prst="rect">
            <a:avLst/>
          </a:prstGeom>
        </p:spPr>
      </p:pic>
      <p:sp>
        <p:nvSpPr>
          <p:cNvPr id="514" name="Rectangle 513">
            <a:extLst>
              <a:ext uri="{FF2B5EF4-FFF2-40B4-BE49-F238E27FC236}">
                <a16:creationId xmlns:a16="http://schemas.microsoft.com/office/drawing/2014/main" id="{EAD72C51-FD40-D72C-0EAC-F4758D73E9F6}"/>
              </a:ext>
            </a:extLst>
          </p:cNvPr>
          <p:cNvSpPr/>
          <p:nvPr/>
        </p:nvSpPr>
        <p:spPr>
          <a:xfrm>
            <a:off x="6274954" y="4734304"/>
            <a:ext cx="5121782" cy="1364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66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E6E96-F682-DD4C-2F28-223F58394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BF3259-4438-6CC7-4877-08FA8A0D3F35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9B7CBF-0F1B-70F8-FAE4-E437C5B5F074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segment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80B43-DD46-C97C-F5CF-AF633365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123EB2-8FD6-9850-3D21-BFCEEC9C32DB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67E810-3B1C-75DD-1DAA-4D4AC0623AAE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EF1B82-7096-58FF-B266-D8FFC747DD13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22E8A7-1697-B48D-578D-392E6DD0BCDB}"/>
              </a:ext>
            </a:extLst>
          </p:cNvPr>
          <p:cNvSpPr/>
          <p:nvPr/>
        </p:nvSpPr>
        <p:spPr>
          <a:xfrm>
            <a:off x="914400" y="3897630"/>
            <a:ext cx="10835640" cy="28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FEA51-DE93-A6A2-F862-7686C6229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761" y="1571351"/>
            <a:ext cx="3951287" cy="4824412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AA1B9634-E2D4-6DC6-EA20-A8193C072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6036" y="1687238"/>
            <a:ext cx="3951287" cy="480536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9AF673-8CD0-57FB-5F6C-F15522F2FF55}"/>
              </a:ext>
            </a:extLst>
          </p:cNvPr>
          <p:cNvGrpSpPr/>
          <p:nvPr/>
        </p:nvGrpSpPr>
        <p:grpSpPr>
          <a:xfrm>
            <a:off x="4405261" y="1672592"/>
            <a:ext cx="3450544" cy="401997"/>
            <a:chOff x="4495573" y="1661303"/>
            <a:chExt cx="3450544" cy="401997"/>
          </a:xfrm>
        </p:grpSpPr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C1C75B6E-23BC-DA07-289D-9191216B8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73" y="1661303"/>
              <a:ext cx="16637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source port #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BEE28A4D-19BF-9B74-EB35-F31AE4EE4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4992" y="1666425"/>
              <a:ext cx="1381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dest port #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5" name="Line 8">
            <a:extLst>
              <a:ext uri="{FF2B5EF4-FFF2-40B4-BE49-F238E27FC236}">
                <a16:creationId xmlns:a16="http://schemas.microsoft.com/office/drawing/2014/main" id="{EBDB6FD3-A2FC-0594-9A98-03AE822BB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9211" y="2061888"/>
            <a:ext cx="3946525" cy="47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5E2E1D8E-DB97-982B-DA04-F128BA2B1C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2861" y="2441301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27408E-61CA-B976-EEBA-BEA29A0B5985}"/>
              </a:ext>
            </a:extLst>
          </p:cNvPr>
          <p:cNvGrpSpPr/>
          <p:nvPr/>
        </p:nvGrpSpPr>
        <p:grpSpPr>
          <a:xfrm>
            <a:off x="4233811" y="1157013"/>
            <a:ext cx="3935412" cy="366713"/>
            <a:chOff x="4324123" y="1145724"/>
            <a:chExt cx="3935412" cy="366713"/>
          </a:xfrm>
        </p:grpSpPr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699AEE54-C882-D8D4-7FE1-54CB02C010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2248" y="1145724"/>
              <a:ext cx="857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32 bits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9" name="Line 12">
              <a:extLst>
                <a:ext uri="{FF2B5EF4-FFF2-40B4-BE49-F238E27FC236}">
                  <a16:creationId xmlns:a16="http://schemas.microsoft.com/office/drawing/2014/main" id="{709C0971-9FC8-36F3-B4CA-E141ACD577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2373" y="1391787"/>
              <a:ext cx="1427162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Line 13">
              <a:extLst>
                <a:ext uri="{FF2B5EF4-FFF2-40B4-BE49-F238E27FC236}">
                  <a16:creationId xmlns:a16="http://schemas.microsoft.com/office/drawing/2014/main" id="{28413610-CB55-4AE4-D0F7-83A53F0A08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324123" y="1402899"/>
              <a:ext cx="134143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1" name="Line 16">
            <a:extLst>
              <a:ext uri="{FF2B5EF4-FFF2-40B4-BE49-F238E27FC236}">
                <a16:creationId xmlns:a16="http://schemas.microsoft.com/office/drawing/2014/main" id="{B177EE7C-9FFB-F69B-D76B-030AE3804E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2386" y="2822301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2" name="Line 18">
            <a:extLst>
              <a:ext uri="{FF2B5EF4-FFF2-40B4-BE49-F238E27FC236}">
                <a16:creationId xmlns:a16="http://schemas.microsoft.com/office/drawing/2014/main" id="{D680EB7C-53FA-C163-5634-926AEDD0A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23" y="3217588"/>
            <a:ext cx="39512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" name="Line 19">
            <a:extLst>
              <a:ext uri="{FF2B5EF4-FFF2-40B4-BE49-F238E27FC236}">
                <a16:creationId xmlns:a16="http://schemas.microsoft.com/office/drawing/2014/main" id="{9F871A56-190C-4705-B2C6-920FF18653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2861" y="3608113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4" name="Line 20">
            <a:extLst>
              <a:ext uri="{FF2B5EF4-FFF2-40B4-BE49-F238E27FC236}">
                <a16:creationId xmlns:a16="http://schemas.microsoft.com/office/drawing/2014/main" id="{FC03AC86-2C9A-348B-BBCD-3031C2E2CF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2861" y="4170088"/>
            <a:ext cx="39512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5" name="Line 21">
            <a:extLst>
              <a:ext uri="{FF2B5EF4-FFF2-40B4-BE49-F238E27FC236}">
                <a16:creationId xmlns:a16="http://schemas.microsoft.com/office/drawing/2014/main" id="{AF0AD7AB-0D7E-6E06-32D3-C71758F74B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13423" y="2825476"/>
            <a:ext cx="4763" cy="7778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6" name="Line 29">
            <a:extLst>
              <a:ext uri="{FF2B5EF4-FFF2-40B4-BE49-F238E27FC236}">
                <a16:creationId xmlns:a16="http://schemas.microsoft.com/office/drawing/2014/main" id="{1E733E5A-0EF9-5DDA-32F4-CEE4F7E6BB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8423" y="2825476"/>
            <a:ext cx="0" cy="392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7" name="Line 30">
            <a:extLst>
              <a:ext uri="{FF2B5EF4-FFF2-40B4-BE49-F238E27FC236}">
                <a16:creationId xmlns:a16="http://schemas.microsoft.com/office/drawing/2014/main" id="{1545F743-BBBD-909B-93F0-50D33E49EF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4436" y="2820713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8" name="Line 31">
            <a:extLst>
              <a:ext uri="{FF2B5EF4-FFF2-40B4-BE49-F238E27FC236}">
                <a16:creationId xmlns:a16="http://schemas.microsoft.com/office/drawing/2014/main" id="{8956F258-FC1B-7FFC-81C7-B123E4BBEC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5686" y="2830238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8100739D-132E-B784-1272-382338221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654" y="2834241"/>
            <a:ext cx="482824" cy="40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not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used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9E4102E3-8B3C-90D8-6C2F-61A07F5978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3454" y="2820713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AC964C-60C1-2577-752B-B9F1FEB47727}"/>
              </a:ext>
            </a:extLst>
          </p:cNvPr>
          <p:cNvGrpSpPr/>
          <p:nvPr/>
        </p:nvGrpSpPr>
        <p:grpSpPr>
          <a:xfrm>
            <a:off x="6315023" y="2828651"/>
            <a:ext cx="5252586" cy="731484"/>
            <a:chOff x="6405335" y="2817362"/>
            <a:chExt cx="5252586" cy="731484"/>
          </a:xfrm>
        </p:grpSpPr>
        <p:sp>
          <p:nvSpPr>
            <p:cNvPr id="42" name="Text Box 22">
              <a:extLst>
                <a:ext uri="{FF2B5EF4-FFF2-40B4-BE49-F238E27FC236}">
                  <a16:creationId xmlns:a16="http://schemas.microsoft.com/office/drawing/2014/main" id="{9C6F132E-E2D4-93CD-A6E7-D4ADCC812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335" y="2817362"/>
              <a:ext cx="174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receive window</a:t>
              </a:r>
            </a:p>
          </p:txBody>
        </p:sp>
        <p:sp>
          <p:nvSpPr>
            <p:cNvPr id="43" name="Text Box 49">
              <a:extLst>
                <a:ext uri="{FF2B5EF4-FFF2-40B4-BE49-F238E27FC236}">
                  <a16:creationId xmlns:a16="http://schemas.microsoft.com/office/drawing/2014/main" id="{A324D239-6D44-7589-1521-B3B65E642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4900" y="2847115"/>
              <a:ext cx="2933021" cy="70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flow control: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# bytes receiver willing to accept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4" name="Line 53">
              <a:extLst>
                <a:ext uri="{FF2B5EF4-FFF2-40B4-BE49-F238E27FC236}">
                  <a16:creationId xmlns:a16="http://schemas.microsoft.com/office/drawing/2014/main" id="{CD1CEDCB-0D52-E387-90BE-C424083018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42852" y="3044701"/>
              <a:ext cx="582048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BFAF4D9-7268-8A62-6147-7F757AAD22F3}"/>
              </a:ext>
            </a:extLst>
          </p:cNvPr>
          <p:cNvGrpSpPr/>
          <p:nvPr/>
        </p:nvGrpSpPr>
        <p:grpSpPr>
          <a:xfrm>
            <a:off x="4889448" y="1685725"/>
            <a:ext cx="7040433" cy="1034129"/>
            <a:chOff x="4979760" y="1674436"/>
            <a:chExt cx="7040433" cy="1034129"/>
          </a:xfrm>
        </p:grpSpPr>
        <p:sp>
          <p:nvSpPr>
            <p:cNvPr id="46" name="Text Box 15">
              <a:extLst>
                <a:ext uri="{FF2B5EF4-FFF2-40B4-BE49-F238E27FC236}">
                  <a16:creationId xmlns:a16="http://schemas.microsoft.com/office/drawing/2014/main" id="{727E0C24-EEE9-1E63-1159-7C8E92185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760" y="2029962"/>
              <a:ext cx="24860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sequence number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Text Box 50">
              <a:extLst>
                <a:ext uri="{FF2B5EF4-FFF2-40B4-BE49-F238E27FC236}">
                  <a16:creationId xmlns:a16="http://schemas.microsoft.com/office/drawing/2014/main" id="{4C7DA06E-B50F-6D98-042E-B71531E0D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4900" y="1674436"/>
              <a:ext cx="3295293" cy="1034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segment seq  #: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counting bytes of data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into bytestream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(not segments!)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48" name="Line 55">
              <a:extLst>
                <a:ext uri="{FF2B5EF4-FFF2-40B4-BE49-F238E27FC236}">
                  <a16:creationId xmlns:a16="http://schemas.microsoft.com/office/drawing/2014/main" id="{ECEE57C5-0F39-51B4-B712-4D41D1FF4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924797" y="2244436"/>
              <a:ext cx="800102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2136F1-475D-58B0-CF27-AD9269678AFC}"/>
              </a:ext>
            </a:extLst>
          </p:cNvPr>
          <p:cNvGrpSpPr/>
          <p:nvPr/>
        </p:nvGrpSpPr>
        <p:grpSpPr>
          <a:xfrm>
            <a:off x="5308548" y="4625701"/>
            <a:ext cx="5770816" cy="1113459"/>
            <a:chOff x="5398860" y="4614412"/>
            <a:chExt cx="5770816" cy="1113459"/>
          </a:xfrm>
        </p:grpSpPr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ABCF3097-4522-D228-713D-F1331EAA6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8860" y="4614412"/>
              <a:ext cx="2005013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data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(variable length)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6CADE5-10CB-C08B-F796-95B691295EAF}"/>
                </a:ext>
              </a:extLst>
            </p:cNvPr>
            <p:cNvSpPr txBox="1"/>
            <p:nvPr/>
          </p:nvSpPr>
          <p:spPr>
            <a:xfrm>
              <a:off x="8980285" y="4638342"/>
              <a:ext cx="2189391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sent by application into TCP socket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EDB13E-C188-78D9-EEB6-1A284D76E03A}"/>
                </a:ext>
              </a:extLst>
            </p:cNvPr>
            <p:cNvCxnSpPr>
              <a:cxnSpLocks/>
            </p:cNvCxnSpPr>
            <p:nvPr/>
          </p:nvCxnSpPr>
          <p:spPr>
            <a:xfrm>
              <a:off x="6727821" y="5150307"/>
              <a:ext cx="2149479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F6B6709-5DED-B0DA-0C18-21F840AC13D8}"/>
              </a:ext>
            </a:extLst>
          </p:cNvPr>
          <p:cNvGrpSpPr/>
          <p:nvPr/>
        </p:nvGrpSpPr>
        <p:grpSpPr>
          <a:xfrm>
            <a:off x="140081" y="1964032"/>
            <a:ext cx="7771793" cy="1241280"/>
            <a:chOff x="230393" y="1952743"/>
            <a:chExt cx="7771793" cy="1241280"/>
          </a:xfrm>
        </p:grpSpPr>
        <p:sp>
          <p:nvSpPr>
            <p:cNvPr id="54" name="Text Box 35">
              <a:extLst>
                <a:ext uri="{FF2B5EF4-FFF2-40B4-BE49-F238E27FC236}">
                  <a16:creationId xmlns:a16="http://schemas.microsoft.com/office/drawing/2014/main" id="{660F275F-07AD-A527-E631-9E1FA91C1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7297" y="2855469"/>
              <a:ext cx="30328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A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7F822F0-292B-65F0-0AB2-5B5DCF5B5EF9}"/>
                </a:ext>
              </a:extLst>
            </p:cNvPr>
            <p:cNvGrpSpPr/>
            <p:nvPr/>
          </p:nvGrpSpPr>
          <p:grpSpPr>
            <a:xfrm>
              <a:off x="230393" y="1952743"/>
              <a:ext cx="7771793" cy="971860"/>
              <a:chOff x="217867" y="1965269"/>
              <a:chExt cx="7771793" cy="971860"/>
            </a:xfrm>
          </p:grpSpPr>
          <p:sp>
            <p:nvSpPr>
              <p:cNvPr id="56" name="Text Box 17">
                <a:extLst>
                  <a:ext uri="{FF2B5EF4-FFF2-40B4-BE49-F238E27FC236}">
                    <a16:creationId xmlns:a16="http://schemas.microsoft.com/office/drawing/2014/main" id="{18B87547-06AC-DE88-24FD-74B1C4B13C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9710" y="2430012"/>
                <a:ext cx="34099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57" name="Text Box 42">
                <a:extLst>
                  <a:ext uri="{FF2B5EF4-FFF2-40B4-BE49-F238E27FC236}">
                    <a16:creationId xmlns:a16="http://schemas.microsoft.com/office/drawing/2014/main" id="{52E45131-7D6C-C579-C3B4-5775C4553D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867" y="1965269"/>
                <a:ext cx="3287333" cy="7017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ACK: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seq # of next expected byte; A bit: this is an ACK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" name="Line 46">
                <a:extLst>
                  <a:ext uri="{FF2B5EF4-FFF2-40B4-BE49-F238E27FC236}">
                    <a16:creationId xmlns:a16="http://schemas.microsoft.com/office/drawing/2014/main" id="{DEFB5C73-88BE-A302-E0E2-9B302C6B7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200" y="2417523"/>
                <a:ext cx="2076276" cy="519606"/>
              </a:xfrm>
              <a:custGeom>
                <a:avLst/>
                <a:gdLst>
                  <a:gd name="connsiteX0" fmla="*/ 0 w 2082626"/>
                  <a:gd name="connsiteY0" fmla="*/ 0 h 560881"/>
                  <a:gd name="connsiteX1" fmla="*/ 2082626 w 2082626"/>
                  <a:gd name="connsiteY1" fmla="*/ 560881 h 560881"/>
                  <a:gd name="connsiteX0" fmla="*/ 0 w 2076276"/>
                  <a:gd name="connsiteY0" fmla="*/ 0 h 519606"/>
                  <a:gd name="connsiteX1" fmla="*/ 2076276 w 2076276"/>
                  <a:gd name="connsiteY1" fmla="*/ 519606 h 51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6276" h="519606">
                    <a:moveTo>
                      <a:pt x="0" y="0"/>
                    </a:moveTo>
                    <a:cubicBezTo>
                      <a:pt x="694209" y="186960"/>
                      <a:pt x="1382067" y="332646"/>
                      <a:pt x="2076276" y="519606"/>
                    </a:cubicBezTo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9" name="Line 46">
                <a:extLst>
                  <a:ext uri="{FF2B5EF4-FFF2-40B4-BE49-F238E27FC236}">
                    <a16:creationId xmlns:a16="http://schemas.microsoft.com/office/drawing/2014/main" id="{B3E75D15-F62A-4245-30DC-DB17244FC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200" y="2404996"/>
                <a:ext cx="1263476" cy="215853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918230E-21A7-D2C0-2CEC-025BEAF78443}"/>
              </a:ext>
            </a:extLst>
          </p:cNvPr>
          <p:cNvGrpSpPr/>
          <p:nvPr/>
        </p:nvGrpSpPr>
        <p:grpSpPr>
          <a:xfrm>
            <a:off x="1805106" y="3671091"/>
            <a:ext cx="5828956" cy="1090980"/>
            <a:chOff x="1895418" y="3659802"/>
            <a:chExt cx="5828956" cy="1090980"/>
          </a:xfrm>
        </p:grpSpPr>
        <p:sp>
          <p:nvSpPr>
            <p:cNvPr id="61" name="Text Box 40">
              <a:extLst>
                <a:ext uri="{FF2B5EF4-FFF2-40B4-BE49-F238E27FC236}">
                  <a16:creationId xmlns:a16="http://schemas.microsoft.com/office/drawing/2014/main" id="{BF67E554-ECB8-FB7B-59E4-E4B05A5E7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0361" y="3659802"/>
              <a:ext cx="289401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options (variable length)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" name="Text Box 42">
              <a:extLst>
                <a:ext uri="{FF2B5EF4-FFF2-40B4-BE49-F238E27FC236}">
                  <a16:creationId xmlns:a16="http://schemas.microsoft.com/office/drawing/2014/main" id="{8CBA3973-AC53-0529-05D9-812D1DE73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5418" y="4326050"/>
              <a:ext cx="1688926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TCP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options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5EED611-A1A1-6532-2733-57BAA118229E}"/>
                </a:ext>
              </a:extLst>
            </p:cNvPr>
            <p:cNvCxnSpPr>
              <a:cxnSpLocks/>
              <a:stCxn id="62" idx="3"/>
              <a:endCxn id="61" idx="1"/>
            </p:cNvCxnSpPr>
            <p:nvPr/>
          </p:nvCxnSpPr>
          <p:spPr>
            <a:xfrm flipV="1">
              <a:off x="3584344" y="3859857"/>
              <a:ext cx="1246017" cy="67855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F769B33-D5F4-9296-7ACE-A4C65E88527F}"/>
              </a:ext>
            </a:extLst>
          </p:cNvPr>
          <p:cNvGrpSpPr/>
          <p:nvPr/>
        </p:nvGrpSpPr>
        <p:grpSpPr>
          <a:xfrm>
            <a:off x="227763" y="2830415"/>
            <a:ext cx="4456458" cy="424732"/>
            <a:chOff x="318075" y="2819126"/>
            <a:chExt cx="4456458" cy="424732"/>
          </a:xfrm>
        </p:grpSpPr>
        <p:sp>
          <p:nvSpPr>
            <p:cNvPr id="65" name="Text Box 37">
              <a:extLst>
                <a:ext uri="{FF2B5EF4-FFF2-40B4-BE49-F238E27FC236}">
                  <a16:creationId xmlns:a16="http://schemas.microsoft.com/office/drawing/2014/main" id="{AAAA2BF9-3916-9701-7A15-B86ACC7E1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8884" y="2826980"/>
              <a:ext cx="495649" cy="407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head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len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6" name="Text Box 42">
              <a:extLst>
                <a:ext uri="{FF2B5EF4-FFF2-40B4-BE49-F238E27FC236}">
                  <a16:creationId xmlns:a16="http://schemas.microsoft.com/office/drawing/2014/main" id="{3DA8F36B-FF60-9393-E8BC-5540C8699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075" y="2819126"/>
              <a:ext cx="3287333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length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(of TCP header)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B78457-5BC4-61BD-0CBE-53E9A54EA409}"/>
                </a:ext>
              </a:extLst>
            </p:cNvPr>
            <p:cNvCxnSpPr>
              <a:cxnSpLocks/>
            </p:cNvCxnSpPr>
            <p:nvPr/>
          </p:nvCxnSpPr>
          <p:spPr>
            <a:xfrm>
              <a:off x="3544867" y="3031480"/>
              <a:ext cx="783888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D8B6F75-5A1D-1D4A-A048-984F95DF9EA4}"/>
              </a:ext>
            </a:extLst>
          </p:cNvPr>
          <p:cNvGrpSpPr/>
          <p:nvPr/>
        </p:nvGrpSpPr>
        <p:grpSpPr>
          <a:xfrm>
            <a:off x="-115190" y="3185404"/>
            <a:ext cx="6031751" cy="424732"/>
            <a:chOff x="-24878" y="3174115"/>
            <a:chExt cx="6031751" cy="424732"/>
          </a:xfrm>
        </p:grpSpPr>
        <p:sp>
          <p:nvSpPr>
            <p:cNvPr id="69" name="Text Box 24">
              <a:extLst>
                <a:ext uri="{FF2B5EF4-FFF2-40B4-BE49-F238E27FC236}">
                  <a16:creationId xmlns:a16="http://schemas.microsoft.com/office/drawing/2014/main" id="{D9980BC1-1D1D-3F75-36D0-321A04D4A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4023" y="3203124"/>
              <a:ext cx="1212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checksum</a:t>
              </a:r>
            </a:p>
          </p:txBody>
        </p:sp>
        <p:sp>
          <p:nvSpPr>
            <p:cNvPr id="70" name="Text Box 51">
              <a:extLst>
                <a:ext uri="{FF2B5EF4-FFF2-40B4-BE49-F238E27FC236}">
                  <a16:creationId xmlns:a16="http://schemas.microsoft.com/office/drawing/2014/main" id="{AB436E25-75DD-ADF3-4A99-25C881E7F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878" y="3174115"/>
              <a:ext cx="3595495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Internet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checksum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263919E-A288-8811-BD98-B49DA8B26699}"/>
                </a:ext>
              </a:extLst>
            </p:cNvPr>
            <p:cNvCxnSpPr>
              <a:cxnSpLocks/>
              <a:stCxn id="70" idx="3"/>
              <a:endCxn id="69" idx="1"/>
            </p:cNvCxnSpPr>
            <p:nvPr/>
          </p:nvCxnSpPr>
          <p:spPr>
            <a:xfrm>
              <a:off x="3570617" y="3386481"/>
              <a:ext cx="122340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Line 10">
            <a:extLst>
              <a:ext uri="{FF2B5EF4-FFF2-40B4-BE49-F238E27FC236}">
                <a16:creationId xmlns:a16="http://schemas.microsoft.com/office/drawing/2014/main" id="{9A738328-607F-AE8B-178E-4C2F8C03F5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99135" y="1690663"/>
            <a:ext cx="1761" cy="36518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3" name="Line 26">
            <a:extLst>
              <a:ext uri="{FF2B5EF4-FFF2-40B4-BE49-F238E27FC236}">
                <a16:creationId xmlns:a16="http://schemas.microsoft.com/office/drawing/2014/main" id="{59C7A245-8E9E-C30A-7608-79CAE54233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60399" y="2815951"/>
            <a:ext cx="0" cy="392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74" name="Line 27">
            <a:extLst>
              <a:ext uri="{FF2B5EF4-FFF2-40B4-BE49-F238E27FC236}">
                <a16:creationId xmlns:a16="http://schemas.microsoft.com/office/drawing/2014/main" id="{A2EA1C5D-2DB1-B27C-1985-4A0B40A4BC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2612" y="2820713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75" name="Line 28">
            <a:extLst>
              <a:ext uri="{FF2B5EF4-FFF2-40B4-BE49-F238E27FC236}">
                <a16:creationId xmlns:a16="http://schemas.microsoft.com/office/drawing/2014/main" id="{A0D280CF-7E66-818F-8DF8-12121CE07E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40062" y="2820713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B951972-D2BE-2169-8C42-9F94DA5AD712}"/>
              </a:ext>
            </a:extLst>
          </p:cNvPr>
          <p:cNvGrpSpPr/>
          <p:nvPr/>
        </p:nvGrpSpPr>
        <p:grpSpPr>
          <a:xfrm>
            <a:off x="82231" y="2875238"/>
            <a:ext cx="6190466" cy="2660551"/>
            <a:chOff x="172543" y="2863949"/>
            <a:chExt cx="6190466" cy="2660551"/>
          </a:xfrm>
        </p:grpSpPr>
        <p:sp>
          <p:nvSpPr>
            <p:cNvPr id="77" name="Text Box 44">
              <a:extLst>
                <a:ext uri="{FF2B5EF4-FFF2-40B4-BE49-F238E27FC236}">
                  <a16:creationId xmlns:a16="http://schemas.microsoft.com/office/drawing/2014/main" id="{9E56A969-4B3D-68BA-A433-63D99CBC5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543" y="4822769"/>
              <a:ext cx="3419248" cy="701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RST, SYN, FIN: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connection management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78" name="Freeform 48">
              <a:extLst>
                <a:ext uri="{FF2B5EF4-FFF2-40B4-BE49-F238E27FC236}">
                  <a16:creationId xmlns:a16="http://schemas.microsoft.com/office/drawing/2014/main" id="{276AB03E-013D-C6DF-FBFA-F901D1F02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336" y="3152325"/>
              <a:ext cx="2678659" cy="2026938"/>
            </a:xfrm>
            <a:custGeom>
              <a:avLst/>
              <a:gdLst>
                <a:gd name="T0" fmla="*/ 0 w 1458"/>
                <a:gd name="T1" fmla="*/ 2147483647 h 444"/>
                <a:gd name="T2" fmla="*/ 2147483647 w 1458"/>
                <a:gd name="T3" fmla="*/ 0 h 444"/>
                <a:gd name="T4" fmla="*/ 2147483647 w 1458"/>
                <a:gd name="T5" fmla="*/ 2147483647 h 444"/>
                <a:gd name="T6" fmla="*/ 0 60000 65536"/>
                <a:gd name="T7" fmla="*/ 0 60000 65536"/>
                <a:gd name="T8" fmla="*/ 0 60000 65536"/>
                <a:gd name="connsiteX0" fmla="*/ 0 w 10533"/>
                <a:gd name="connsiteY0" fmla="*/ 10875 h 10875"/>
                <a:gd name="connsiteX1" fmla="*/ 9093 w 10533"/>
                <a:gd name="connsiteY1" fmla="*/ 0 h 10875"/>
                <a:gd name="connsiteX2" fmla="*/ 10533 w 10533"/>
                <a:gd name="connsiteY2" fmla="*/ 135 h 10875"/>
                <a:gd name="connsiteX0" fmla="*/ 0 w 11345"/>
                <a:gd name="connsiteY0" fmla="*/ 13363 h 13363"/>
                <a:gd name="connsiteX1" fmla="*/ 9905 w 11345"/>
                <a:gd name="connsiteY1" fmla="*/ 0 h 13363"/>
                <a:gd name="connsiteX2" fmla="*/ 11345 w 11345"/>
                <a:gd name="connsiteY2" fmla="*/ 135 h 13363"/>
                <a:gd name="connsiteX0" fmla="*/ 0 w 11465"/>
                <a:gd name="connsiteY0" fmla="*/ 23977 h 23977"/>
                <a:gd name="connsiteX1" fmla="*/ 10025 w 11465"/>
                <a:gd name="connsiteY1" fmla="*/ 0 h 23977"/>
                <a:gd name="connsiteX2" fmla="*/ 11465 w 11465"/>
                <a:gd name="connsiteY2" fmla="*/ 135 h 23977"/>
                <a:gd name="connsiteX0" fmla="*/ 0 w 11405"/>
                <a:gd name="connsiteY0" fmla="*/ 28694 h 28694"/>
                <a:gd name="connsiteX1" fmla="*/ 9965 w 11405"/>
                <a:gd name="connsiteY1" fmla="*/ 0 h 28694"/>
                <a:gd name="connsiteX2" fmla="*/ 11405 w 11405"/>
                <a:gd name="connsiteY2" fmla="*/ 135 h 28694"/>
                <a:gd name="connsiteX0" fmla="*/ 0 w 11391"/>
                <a:gd name="connsiteY0" fmla="*/ 28694 h 28694"/>
                <a:gd name="connsiteX1" fmla="*/ 9965 w 11391"/>
                <a:gd name="connsiteY1" fmla="*/ 0 h 28694"/>
                <a:gd name="connsiteX2" fmla="*/ 11391 w 11391"/>
                <a:gd name="connsiteY2" fmla="*/ 0 h 28694"/>
                <a:gd name="connsiteX0" fmla="*/ 0 w 11877"/>
                <a:gd name="connsiteY0" fmla="*/ 32885 h 32885"/>
                <a:gd name="connsiteX1" fmla="*/ 10451 w 11877"/>
                <a:gd name="connsiteY1" fmla="*/ 0 h 32885"/>
                <a:gd name="connsiteX2" fmla="*/ 11877 w 11877"/>
                <a:gd name="connsiteY2" fmla="*/ 0 h 32885"/>
                <a:gd name="connsiteX0" fmla="*/ 0 w 11573"/>
                <a:gd name="connsiteY0" fmla="*/ 32885 h 32885"/>
                <a:gd name="connsiteX1" fmla="*/ 10147 w 11573"/>
                <a:gd name="connsiteY1" fmla="*/ 0 h 32885"/>
                <a:gd name="connsiteX2" fmla="*/ 11573 w 11573"/>
                <a:gd name="connsiteY2" fmla="*/ 0 h 32885"/>
                <a:gd name="connsiteX0" fmla="*/ 0 w 11573"/>
                <a:gd name="connsiteY0" fmla="*/ 28757 h 28757"/>
                <a:gd name="connsiteX1" fmla="*/ 10147 w 11573"/>
                <a:gd name="connsiteY1" fmla="*/ 0 h 28757"/>
                <a:gd name="connsiteX2" fmla="*/ 11573 w 11573"/>
                <a:gd name="connsiteY2" fmla="*/ 0 h 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3" h="28757">
                  <a:moveTo>
                    <a:pt x="0" y="28757"/>
                  </a:moveTo>
                  <a:lnTo>
                    <a:pt x="10147" y="0"/>
                  </a:lnTo>
                  <a:lnTo>
                    <a:pt x="11573" y="0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9831F85-C98D-1071-68AF-FB3FFE33D87E}"/>
                </a:ext>
              </a:extLst>
            </p:cNvPr>
            <p:cNvGrpSpPr/>
            <p:nvPr/>
          </p:nvGrpSpPr>
          <p:grpSpPr>
            <a:xfrm>
              <a:off x="5775299" y="2863949"/>
              <a:ext cx="587710" cy="339181"/>
              <a:chOff x="5775299" y="2863949"/>
              <a:chExt cx="587710" cy="339181"/>
            </a:xfrm>
          </p:grpSpPr>
          <p:sp>
            <p:nvSpPr>
              <p:cNvPr id="80" name="Text Box 25">
                <a:extLst>
                  <a:ext uri="{FF2B5EF4-FFF2-40B4-BE49-F238E27FC236}">
                    <a16:creationId xmlns:a16="http://schemas.microsoft.com/office/drawing/2014/main" id="{BE18BA90-9C89-D17E-7E32-3A0D92CF71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83766" y="2864576"/>
                <a:ext cx="27924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F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1" name="Text Box 32">
                <a:extLst>
                  <a:ext uri="{FF2B5EF4-FFF2-40B4-BE49-F238E27FC236}">
                    <a16:creationId xmlns:a16="http://schemas.microsoft.com/office/drawing/2014/main" id="{EA7FEF42-9436-6FC2-216A-097AA0950A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9184" y="2863949"/>
                <a:ext cx="27924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S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Text Box 33">
                <a:extLst>
                  <a:ext uri="{FF2B5EF4-FFF2-40B4-BE49-F238E27FC236}">
                    <a16:creationId xmlns:a16="http://schemas.microsoft.com/office/drawing/2014/main" id="{C08E7BB1-A961-968E-89B8-C35FE2E47D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75299" y="2863950"/>
                <a:ext cx="296876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R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12E0486-2CE0-F168-D3B7-121E49F47F0C}"/>
              </a:ext>
            </a:extLst>
          </p:cNvPr>
          <p:cNvGrpSpPr/>
          <p:nvPr/>
        </p:nvGrpSpPr>
        <p:grpSpPr>
          <a:xfrm>
            <a:off x="5186695" y="2871246"/>
            <a:ext cx="2976178" cy="719405"/>
            <a:chOff x="5277007" y="2859957"/>
            <a:chExt cx="2976178" cy="719405"/>
          </a:xfrm>
        </p:grpSpPr>
        <p:sp>
          <p:nvSpPr>
            <p:cNvPr id="84" name="Text Box 23">
              <a:extLst>
                <a:ext uri="{FF2B5EF4-FFF2-40B4-BE49-F238E27FC236}">
                  <a16:creationId xmlns:a16="http://schemas.microsoft.com/office/drawing/2014/main" id="{A5844B80-710A-24C7-6EFB-05BA1720A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735" y="3212649"/>
              <a:ext cx="1822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Urg data pointer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30D5A72-D12B-4411-2D10-16023207B81F}"/>
                </a:ext>
              </a:extLst>
            </p:cNvPr>
            <p:cNvGrpSpPr/>
            <p:nvPr/>
          </p:nvGrpSpPr>
          <p:grpSpPr>
            <a:xfrm>
              <a:off x="5277007" y="2859957"/>
              <a:ext cx="627836" cy="345695"/>
              <a:chOff x="5527528" y="3067992"/>
              <a:chExt cx="627836" cy="345695"/>
            </a:xfrm>
          </p:grpSpPr>
          <p:sp>
            <p:nvSpPr>
              <p:cNvPr id="86" name="Text Box 34">
                <a:extLst>
                  <a:ext uri="{FF2B5EF4-FFF2-40B4-BE49-F238E27FC236}">
                    <a16:creationId xmlns:a16="http://schemas.microsoft.com/office/drawing/2014/main" id="{68885CC4-356E-AB9C-5BBC-FE79C4ABF7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4900" y="3067992"/>
                <a:ext cx="290464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P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7" name="Text Box 36">
                <a:extLst>
                  <a:ext uri="{FF2B5EF4-FFF2-40B4-BE49-F238E27FC236}">
                    <a16:creationId xmlns:a16="http://schemas.microsoft.com/office/drawing/2014/main" id="{D4D77FE1-7EAE-802E-DE86-E93B3EBD40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27528" y="3075133"/>
                <a:ext cx="316112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U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88" name="Line 39">
            <a:extLst>
              <a:ext uri="{FF2B5EF4-FFF2-40B4-BE49-F238E27FC236}">
                <a16:creationId xmlns:a16="http://schemas.microsoft.com/office/drawing/2014/main" id="{606CBCBD-44B0-B6A4-B3A6-946345FEAD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7993" y="2832437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89" name="Line 39">
            <a:extLst>
              <a:ext uri="{FF2B5EF4-FFF2-40B4-BE49-F238E27FC236}">
                <a16:creationId xmlns:a16="http://schemas.microsoft.com/office/drawing/2014/main" id="{0B0D9D30-4259-A2D5-9FC4-3CA580541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8381" y="2823471"/>
            <a:ext cx="0" cy="392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BF68AEE-4C43-82D4-07C6-9A3448A07BC3}"/>
              </a:ext>
            </a:extLst>
          </p:cNvPr>
          <p:cNvGrpSpPr/>
          <p:nvPr/>
        </p:nvGrpSpPr>
        <p:grpSpPr>
          <a:xfrm>
            <a:off x="92568" y="2875239"/>
            <a:ext cx="5235245" cy="1390074"/>
            <a:chOff x="182880" y="2863950"/>
            <a:chExt cx="5235245" cy="139007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779EAB-CD20-23B4-693D-FED279DE9640}"/>
                </a:ext>
              </a:extLst>
            </p:cNvPr>
            <p:cNvGrpSpPr/>
            <p:nvPr/>
          </p:nvGrpSpPr>
          <p:grpSpPr>
            <a:xfrm>
              <a:off x="4962499" y="2863950"/>
              <a:ext cx="455626" cy="338554"/>
              <a:chOff x="4962499" y="2863950"/>
              <a:chExt cx="455626" cy="338554"/>
            </a:xfrm>
          </p:grpSpPr>
          <p:sp>
            <p:nvSpPr>
              <p:cNvPr id="94" name="Text Box 33">
                <a:extLst>
                  <a:ext uri="{FF2B5EF4-FFF2-40B4-BE49-F238E27FC236}">
                    <a16:creationId xmlns:a16="http://schemas.microsoft.com/office/drawing/2014/main" id="{BEEE02FC-053C-C3B3-BE1F-9A96565F08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62499" y="2863950"/>
                <a:ext cx="296876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C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5" name="Text Box 33">
                <a:extLst>
                  <a:ext uri="{FF2B5EF4-FFF2-40B4-BE49-F238E27FC236}">
                    <a16:creationId xmlns:a16="http://schemas.microsoft.com/office/drawing/2014/main" id="{00DC9568-744F-E170-AF91-19B78134C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1249" y="2863950"/>
                <a:ext cx="296876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+mn-cs"/>
                  </a:rPr>
                  <a:t>E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2" name="Text Box 44">
              <a:extLst>
                <a:ext uri="{FF2B5EF4-FFF2-40B4-BE49-F238E27FC236}">
                  <a16:creationId xmlns:a16="http://schemas.microsoft.com/office/drawing/2014/main" id="{F6588D56-B4AD-AB7A-26AA-3D9C2516B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" y="3829292"/>
              <a:ext cx="3384479" cy="424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C, E: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congestion notification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93" name="Freeform 48">
              <a:extLst>
                <a:ext uri="{FF2B5EF4-FFF2-40B4-BE49-F238E27FC236}">
                  <a16:creationId xmlns:a16="http://schemas.microsoft.com/office/drawing/2014/main" id="{ABD98A08-5A68-5326-EE33-B00DE39FB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195" y="3136684"/>
              <a:ext cx="1749482" cy="914811"/>
            </a:xfrm>
            <a:custGeom>
              <a:avLst/>
              <a:gdLst>
                <a:gd name="T0" fmla="*/ 0 w 1458"/>
                <a:gd name="T1" fmla="*/ 2147483647 h 444"/>
                <a:gd name="T2" fmla="*/ 2147483647 w 1458"/>
                <a:gd name="T3" fmla="*/ 0 h 444"/>
                <a:gd name="T4" fmla="*/ 2147483647 w 1458"/>
                <a:gd name="T5" fmla="*/ 2147483647 h 444"/>
                <a:gd name="T6" fmla="*/ 0 60000 65536"/>
                <a:gd name="T7" fmla="*/ 0 60000 65536"/>
                <a:gd name="T8" fmla="*/ 0 60000 65536"/>
                <a:gd name="connsiteX0" fmla="*/ 0 w 10533"/>
                <a:gd name="connsiteY0" fmla="*/ 10875 h 10875"/>
                <a:gd name="connsiteX1" fmla="*/ 9093 w 10533"/>
                <a:gd name="connsiteY1" fmla="*/ 0 h 10875"/>
                <a:gd name="connsiteX2" fmla="*/ 10533 w 10533"/>
                <a:gd name="connsiteY2" fmla="*/ 135 h 10875"/>
                <a:gd name="connsiteX0" fmla="*/ 0 w 11345"/>
                <a:gd name="connsiteY0" fmla="*/ 13363 h 13363"/>
                <a:gd name="connsiteX1" fmla="*/ 9905 w 11345"/>
                <a:gd name="connsiteY1" fmla="*/ 0 h 13363"/>
                <a:gd name="connsiteX2" fmla="*/ 11345 w 11345"/>
                <a:gd name="connsiteY2" fmla="*/ 135 h 13363"/>
                <a:gd name="connsiteX0" fmla="*/ 0 w 11465"/>
                <a:gd name="connsiteY0" fmla="*/ 23977 h 23977"/>
                <a:gd name="connsiteX1" fmla="*/ 10025 w 11465"/>
                <a:gd name="connsiteY1" fmla="*/ 0 h 23977"/>
                <a:gd name="connsiteX2" fmla="*/ 11465 w 11465"/>
                <a:gd name="connsiteY2" fmla="*/ 135 h 23977"/>
                <a:gd name="connsiteX0" fmla="*/ 0 w 11405"/>
                <a:gd name="connsiteY0" fmla="*/ 28694 h 28694"/>
                <a:gd name="connsiteX1" fmla="*/ 9965 w 11405"/>
                <a:gd name="connsiteY1" fmla="*/ 0 h 28694"/>
                <a:gd name="connsiteX2" fmla="*/ 11405 w 11405"/>
                <a:gd name="connsiteY2" fmla="*/ 135 h 28694"/>
                <a:gd name="connsiteX0" fmla="*/ 0 w 11391"/>
                <a:gd name="connsiteY0" fmla="*/ 28694 h 28694"/>
                <a:gd name="connsiteX1" fmla="*/ 9965 w 11391"/>
                <a:gd name="connsiteY1" fmla="*/ 0 h 28694"/>
                <a:gd name="connsiteX2" fmla="*/ 11391 w 11391"/>
                <a:gd name="connsiteY2" fmla="*/ 0 h 28694"/>
                <a:gd name="connsiteX0" fmla="*/ 0 w 11391"/>
                <a:gd name="connsiteY0" fmla="*/ 28743 h 28743"/>
                <a:gd name="connsiteX1" fmla="*/ 6388 w 11391"/>
                <a:gd name="connsiteY1" fmla="*/ 0 h 28743"/>
                <a:gd name="connsiteX2" fmla="*/ 11391 w 11391"/>
                <a:gd name="connsiteY2" fmla="*/ 49 h 28743"/>
                <a:gd name="connsiteX0" fmla="*/ 0 w 7455"/>
                <a:gd name="connsiteY0" fmla="*/ 28792 h 28792"/>
                <a:gd name="connsiteX1" fmla="*/ 6388 w 7455"/>
                <a:gd name="connsiteY1" fmla="*/ 49 h 28792"/>
                <a:gd name="connsiteX2" fmla="*/ 7455 w 7455"/>
                <a:gd name="connsiteY2" fmla="*/ 0 h 28792"/>
                <a:gd name="connsiteX0" fmla="*/ 0 w 9679"/>
                <a:gd name="connsiteY0" fmla="*/ 9983 h 9983"/>
                <a:gd name="connsiteX1" fmla="*/ 8569 w 9679"/>
                <a:gd name="connsiteY1" fmla="*/ 0 h 9983"/>
                <a:gd name="connsiteX2" fmla="*/ 9679 w 9679"/>
                <a:gd name="connsiteY2" fmla="*/ 34 h 9983"/>
                <a:gd name="connsiteX0" fmla="*/ 0 w 10062"/>
                <a:gd name="connsiteY0" fmla="*/ 10017 h 10017"/>
                <a:gd name="connsiteX1" fmla="*/ 8853 w 10062"/>
                <a:gd name="connsiteY1" fmla="*/ 17 h 10017"/>
                <a:gd name="connsiteX2" fmla="*/ 10062 w 10062"/>
                <a:gd name="connsiteY2" fmla="*/ 0 h 1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62" h="10017">
                  <a:moveTo>
                    <a:pt x="0" y="10017"/>
                  </a:moveTo>
                  <a:lnTo>
                    <a:pt x="8853" y="17"/>
                  </a:lnTo>
                  <a:lnTo>
                    <a:pt x="10062" y="0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2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9477-4197-881A-5018-E6A17350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5D6723-9E0D-EE9E-40B7-AB2F7A129E5B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536B30-9A44-533F-F57F-A151B96C3419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sequence numbers, ACKs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FD7ABE-C777-DDBA-105E-7CA23E114E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192D63-687B-5954-F3AD-E1B7ECBD7EE5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F7AE7F-F33E-8F98-FC1B-E12A5CF91B5C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2A455A-602B-55D3-0240-6A89174004BD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29AFA2-E8CA-A345-2BFB-EB539CBFF79A}"/>
              </a:ext>
            </a:extLst>
          </p:cNvPr>
          <p:cNvSpPr/>
          <p:nvPr/>
        </p:nvSpPr>
        <p:spPr>
          <a:xfrm>
            <a:off x="914400" y="3897630"/>
            <a:ext cx="10835640" cy="28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DBFD949-98B6-6EB2-A27A-8C47A98E5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171" y="1355712"/>
            <a:ext cx="5096669" cy="131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4950" marR="0" lvl="0" indent="-1238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Sequence numbers:</a:t>
            </a:r>
          </a:p>
          <a:p>
            <a:pPr marL="635000" marR="0" lvl="1" indent="-27781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byte stream “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number” of first byte in segment’s data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192">
            <a:extLst>
              <a:ext uri="{FF2B5EF4-FFF2-40B4-BE49-F238E27FC236}">
                <a16:creationId xmlns:a16="http://schemas.microsoft.com/office/drawing/2014/main" id="{E6E8671D-DA1E-21C2-0330-49D600F747D4}"/>
              </a:ext>
            </a:extLst>
          </p:cNvPr>
          <p:cNvGrpSpPr>
            <a:grpSpLocks/>
          </p:cNvGrpSpPr>
          <p:nvPr/>
        </p:nvGrpSpPr>
        <p:grpSpPr bwMode="auto">
          <a:xfrm>
            <a:off x="7783528" y="3989281"/>
            <a:ext cx="3086106" cy="2541588"/>
            <a:chOff x="3520" y="2404"/>
            <a:chExt cx="1944" cy="1601"/>
          </a:xfrm>
        </p:grpSpPr>
        <p:sp>
          <p:nvSpPr>
            <p:cNvPr id="9" name="Rectangle 167">
              <a:extLst>
                <a:ext uri="{FF2B5EF4-FFF2-40B4-BE49-F238E27FC236}">
                  <a16:creationId xmlns:a16="http://schemas.microsoft.com/office/drawing/2014/main" id="{B12BF5E2-AC6F-B5DF-8275-86A5763AB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5" y="3589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" name="Group 148">
              <a:extLst>
                <a:ext uri="{FF2B5EF4-FFF2-40B4-BE49-F238E27FC236}">
                  <a16:creationId xmlns:a16="http://schemas.microsoft.com/office/drawing/2014/main" id="{C2585D56-FE46-577D-5BCE-6624C6B62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1" y="3291"/>
              <a:ext cx="1252" cy="714"/>
              <a:chOff x="1974" y="2984"/>
              <a:chExt cx="1252" cy="714"/>
            </a:xfrm>
          </p:grpSpPr>
          <p:sp>
            <p:nvSpPr>
              <p:cNvPr id="15" name="Rectangle 149">
                <a:extLst>
                  <a:ext uri="{FF2B5EF4-FFF2-40B4-BE49-F238E27FC236}">
                    <a16:creationId xmlns:a16="http://schemas.microsoft.com/office/drawing/2014/main" id="{C4B2A876-1778-0825-2E18-BB31931DE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" name="Text Box 150">
                <a:extLst>
                  <a:ext uri="{FF2B5EF4-FFF2-40B4-BE49-F238E27FC236}">
                    <a16:creationId xmlns:a16="http://schemas.microsoft.com/office/drawing/2014/main" id="{1682F030-10DE-292A-2C75-CF2D9C1E40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1" y="2984"/>
                <a:ext cx="5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source port #</a:t>
                </a:r>
              </a:p>
            </p:txBody>
          </p:sp>
          <p:sp>
            <p:nvSpPr>
              <p:cNvPr id="17" name="Text Box 151">
                <a:extLst>
                  <a:ext uri="{FF2B5EF4-FFF2-40B4-BE49-F238E27FC236}">
                    <a16:creationId xmlns:a16="http://schemas.microsoft.com/office/drawing/2014/main" id="{4065A2AF-E404-4820-E820-B17B59064F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" y="2987"/>
                <a:ext cx="491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dest port #</a:t>
                </a:r>
              </a:p>
            </p:txBody>
          </p:sp>
          <p:sp>
            <p:nvSpPr>
              <p:cNvPr id="18" name="Text Box 152">
                <a:extLst>
                  <a:ext uri="{FF2B5EF4-FFF2-40B4-BE49-F238E27FC236}">
                    <a16:creationId xmlns:a16="http://schemas.microsoft.com/office/drawing/2014/main" id="{1DAA671C-4129-43AA-A995-459545345A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sequence number</a:t>
                </a:r>
              </a:p>
            </p:txBody>
          </p:sp>
          <p:sp>
            <p:nvSpPr>
              <p:cNvPr id="20" name="Text Box 153">
                <a:extLst>
                  <a:ext uri="{FF2B5EF4-FFF2-40B4-BE49-F238E27FC236}">
                    <a16:creationId xmlns:a16="http://schemas.microsoft.com/office/drawing/2014/main" id="{3C0DE1EB-40F1-A99A-D668-0F211C14B2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4" y="3257"/>
                <a:ext cx="125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96" name="Text Box 154">
                <a:extLst>
                  <a:ext uri="{FF2B5EF4-FFF2-40B4-BE49-F238E27FC236}">
                    <a16:creationId xmlns:a16="http://schemas.microsoft.com/office/drawing/2014/main" id="{6605B601-3EA7-D07D-8D37-81A68BE365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3" y="3544"/>
                <a:ext cx="47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checksum</a:t>
                </a:r>
              </a:p>
            </p:txBody>
          </p:sp>
          <p:sp>
            <p:nvSpPr>
              <p:cNvPr id="97" name="Line 155">
                <a:extLst>
                  <a:ext uri="{FF2B5EF4-FFF2-40B4-BE49-F238E27FC236}">
                    <a16:creationId xmlns:a16="http://schemas.microsoft.com/office/drawing/2014/main" id="{391105D5-D26E-EF22-73C1-5CA7696B36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8" name="Line 156">
                <a:extLst>
                  <a:ext uri="{FF2B5EF4-FFF2-40B4-BE49-F238E27FC236}">
                    <a16:creationId xmlns:a16="http://schemas.microsoft.com/office/drawing/2014/main" id="{6586CC2D-D433-DFB8-6FD7-3A95A62528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9" name="Line 157">
                <a:extLst>
                  <a:ext uri="{FF2B5EF4-FFF2-40B4-BE49-F238E27FC236}">
                    <a16:creationId xmlns:a16="http://schemas.microsoft.com/office/drawing/2014/main" id="{5949D3F9-D0D6-FCD9-EFB0-208E2C078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" name="Line 158">
                <a:extLst>
                  <a:ext uri="{FF2B5EF4-FFF2-40B4-BE49-F238E27FC236}">
                    <a16:creationId xmlns:a16="http://schemas.microsoft.com/office/drawing/2014/main" id="{E8AF08E2-20CF-3094-79E5-E423FF259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1" name="Line 159">
                <a:extLst>
                  <a:ext uri="{FF2B5EF4-FFF2-40B4-BE49-F238E27FC236}">
                    <a16:creationId xmlns:a16="http://schemas.microsoft.com/office/drawing/2014/main" id="{F98A661D-B1EB-86F7-0FAD-F3F3C3AE0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2" name="Line 160">
                <a:extLst>
                  <a:ext uri="{FF2B5EF4-FFF2-40B4-BE49-F238E27FC236}">
                    <a16:creationId xmlns:a16="http://schemas.microsoft.com/office/drawing/2014/main" id="{2F901E22-10E4-7FD7-4A16-A46A0725D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3" name="Text Box 161">
                <a:extLst>
                  <a:ext uri="{FF2B5EF4-FFF2-40B4-BE49-F238E27FC236}">
                    <a16:creationId xmlns:a16="http://schemas.microsoft.com/office/drawing/2014/main" id="{290FB31C-5F18-FC19-2D46-60A6057812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8" y="3390"/>
                <a:ext cx="32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rwnd</a:t>
                </a:r>
              </a:p>
            </p:txBody>
          </p:sp>
          <p:sp>
            <p:nvSpPr>
              <p:cNvPr id="104" name="Text Box 162">
                <a:extLst>
                  <a:ext uri="{FF2B5EF4-FFF2-40B4-BE49-F238E27FC236}">
                    <a16:creationId xmlns:a16="http://schemas.microsoft.com/office/drawing/2014/main" id="{03BF0B16-D41B-7768-BFD6-15C7001D4D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1" y="3544"/>
                <a:ext cx="4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urg pointer</a:t>
                </a:r>
              </a:p>
            </p:txBody>
          </p:sp>
          <p:sp>
            <p:nvSpPr>
              <p:cNvPr id="105" name="Line 163">
                <a:extLst>
                  <a:ext uri="{FF2B5EF4-FFF2-40B4-BE49-F238E27FC236}">
                    <a16:creationId xmlns:a16="http://schemas.microsoft.com/office/drawing/2014/main" id="{4EB80FAF-4EDE-B772-D840-15ECCBA50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6" name="Line 164">
                <a:extLst>
                  <a:ext uri="{FF2B5EF4-FFF2-40B4-BE49-F238E27FC236}">
                    <a16:creationId xmlns:a16="http://schemas.microsoft.com/office/drawing/2014/main" id="{83E7E346-C270-A58E-2990-E13C11FA5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3" name="Text Box 166">
              <a:extLst>
                <a:ext uri="{FF2B5EF4-FFF2-40B4-BE49-F238E27FC236}">
                  <a16:creationId xmlns:a16="http://schemas.microsoft.com/office/drawing/2014/main" id="{924EE1B2-A764-9135-4497-6699EE32C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" y="3092"/>
              <a:ext cx="19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outgoing segment from receiver</a:t>
              </a:r>
            </a:p>
          </p:txBody>
        </p:sp>
        <p:sp>
          <p:nvSpPr>
            <p:cNvPr id="14" name="Freeform 168">
              <a:extLst>
                <a:ext uri="{FF2B5EF4-FFF2-40B4-BE49-F238E27FC236}">
                  <a16:creationId xmlns:a16="http://schemas.microsoft.com/office/drawing/2014/main" id="{E151CAB5-8BC8-BB77-7669-6FFD11479FA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599" y="2404"/>
              <a:ext cx="107" cy="119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13768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7" name="Group 195">
            <a:extLst>
              <a:ext uri="{FF2B5EF4-FFF2-40B4-BE49-F238E27FC236}">
                <a16:creationId xmlns:a16="http://schemas.microsoft.com/office/drawing/2014/main" id="{F412A36B-DABA-C8C7-B01D-4CA9EA246220}"/>
              </a:ext>
            </a:extLst>
          </p:cNvPr>
          <p:cNvGrpSpPr>
            <a:grpSpLocks/>
          </p:cNvGrpSpPr>
          <p:nvPr/>
        </p:nvGrpSpPr>
        <p:grpSpPr bwMode="auto">
          <a:xfrm>
            <a:off x="8685214" y="6022869"/>
            <a:ext cx="358775" cy="304800"/>
            <a:chOff x="5144" y="3677"/>
            <a:chExt cx="226" cy="192"/>
          </a:xfrm>
        </p:grpSpPr>
        <p:sp>
          <p:nvSpPr>
            <p:cNvPr id="108" name="Rectangle 194">
              <a:extLst>
                <a:ext uri="{FF2B5EF4-FFF2-40B4-BE49-F238E27FC236}">
                  <a16:creationId xmlns:a16="http://schemas.microsoft.com/office/drawing/2014/main" id="{56AFF0E4-39F5-D65D-A40C-1D4F1DD2E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2" y="3716"/>
              <a:ext cx="88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9" name="Text Box 193">
              <a:extLst>
                <a:ext uri="{FF2B5EF4-FFF2-40B4-BE49-F238E27FC236}">
                  <a16:creationId xmlns:a16="http://schemas.microsoft.com/office/drawing/2014/main" id="{AF41E35B-018B-BFC8-D8C1-24EF9CE3A5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4" y="3677"/>
              <a:ext cx="22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charset="0"/>
                  <a:ea typeface="ＭＳ Ｐゴシック" charset="0"/>
                  <a:cs typeface="+mn-cs"/>
                </a:rPr>
                <a:t>A</a:t>
              </a:r>
            </a:p>
          </p:txBody>
        </p:sp>
      </p:grpSp>
      <p:sp>
        <p:nvSpPr>
          <p:cNvPr id="110" name="Rectangle 37">
            <a:extLst>
              <a:ext uri="{FF2B5EF4-FFF2-40B4-BE49-F238E27FC236}">
                <a16:creationId xmlns:a16="http://schemas.microsoft.com/office/drawing/2014/main" id="{7E39E478-BE6A-F123-3489-9E451DD70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7" y="3123626"/>
            <a:ext cx="65087" cy="6223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1" name="Rectangle 39">
            <a:extLst>
              <a:ext uri="{FF2B5EF4-FFF2-40B4-BE49-F238E27FC236}">
                <a16:creationId xmlns:a16="http://schemas.microsoft.com/office/drawing/2014/main" id="{325DA0FB-E7F8-2314-A3C2-2FD073F6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614" y="3125214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2" name="Rectangle 40">
            <a:extLst>
              <a:ext uri="{FF2B5EF4-FFF2-40B4-BE49-F238E27FC236}">
                <a16:creationId xmlns:a16="http://schemas.microsoft.com/office/drawing/2014/main" id="{787C6E56-E620-3189-01ED-FEABA1235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039" y="3123626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3" name="Rectangle 41">
            <a:extLst>
              <a:ext uri="{FF2B5EF4-FFF2-40B4-BE49-F238E27FC236}">
                <a16:creationId xmlns:a16="http://schemas.microsoft.com/office/drawing/2014/main" id="{2FD2C94E-0D67-0FB3-7548-6823A7F1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877" y="3123626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4" name="Rectangle 42">
            <a:extLst>
              <a:ext uri="{FF2B5EF4-FFF2-40B4-BE49-F238E27FC236}">
                <a16:creationId xmlns:a16="http://schemas.microsoft.com/office/drawing/2014/main" id="{5808D07C-C9FC-BF89-2964-FF44BED80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7" y="3123626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5" name="Rectangle 43">
            <a:extLst>
              <a:ext uri="{FF2B5EF4-FFF2-40B4-BE49-F238E27FC236}">
                <a16:creationId xmlns:a16="http://schemas.microsoft.com/office/drawing/2014/main" id="{EDB61ABA-D210-B6F8-D360-0860C3543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4" y="3123626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6" name="Rectangle 45">
            <a:extLst>
              <a:ext uri="{FF2B5EF4-FFF2-40B4-BE49-F238E27FC236}">
                <a16:creationId xmlns:a16="http://schemas.microsoft.com/office/drawing/2014/main" id="{58E25892-599E-D56A-4FA6-E4AFC61C2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2039" y="3123626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7" name="Rectangle 46">
            <a:extLst>
              <a:ext uri="{FF2B5EF4-FFF2-40B4-BE49-F238E27FC236}">
                <a16:creationId xmlns:a16="http://schemas.microsoft.com/office/drawing/2014/main" id="{528B9695-B648-3F52-01F9-259BAE4F3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7289" y="3123626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8" name="Rectangle 47">
            <a:extLst>
              <a:ext uri="{FF2B5EF4-FFF2-40B4-BE49-F238E27FC236}">
                <a16:creationId xmlns:a16="http://schemas.microsoft.com/office/drawing/2014/main" id="{DC089777-6CE5-80F3-C711-791897DAA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2539" y="3123626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9" name="Rectangle 50">
            <a:extLst>
              <a:ext uri="{FF2B5EF4-FFF2-40B4-BE49-F238E27FC236}">
                <a16:creationId xmlns:a16="http://schemas.microsoft.com/office/drawing/2014/main" id="{1F342D18-80BA-655A-AF70-44555B8AC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902" y="3123626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0" name="Rectangle 51">
            <a:extLst>
              <a:ext uri="{FF2B5EF4-FFF2-40B4-BE49-F238E27FC236}">
                <a16:creationId xmlns:a16="http://schemas.microsoft.com/office/drawing/2014/main" id="{DA79970B-F047-17B3-69DB-6DDE6B377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7327" y="3125214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1" name="Rectangle 52">
            <a:extLst>
              <a:ext uri="{FF2B5EF4-FFF2-40B4-BE49-F238E27FC236}">
                <a16:creationId xmlns:a16="http://schemas.microsoft.com/office/drawing/2014/main" id="{9894DF1F-C116-CEAC-4B3F-E3E52376D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164" y="3123626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2" name="Rectangle 53">
            <a:extLst>
              <a:ext uri="{FF2B5EF4-FFF2-40B4-BE49-F238E27FC236}">
                <a16:creationId xmlns:a16="http://schemas.microsoft.com/office/drawing/2014/main" id="{589C16C7-4567-F5B3-15BC-BCF535D18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2" y="3123626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3" name="Rectangle 54">
            <a:extLst>
              <a:ext uri="{FF2B5EF4-FFF2-40B4-BE49-F238E27FC236}">
                <a16:creationId xmlns:a16="http://schemas.microsoft.com/office/drawing/2014/main" id="{F0B2DD62-2CFA-8EF0-142D-DA25E4D3D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7839" y="3123626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4" name="Rectangle 55">
            <a:extLst>
              <a:ext uri="{FF2B5EF4-FFF2-40B4-BE49-F238E27FC236}">
                <a16:creationId xmlns:a16="http://schemas.microsoft.com/office/drawing/2014/main" id="{B91C5950-461F-C9CA-D012-0882DFD2D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089" y="3123626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5" name="Rectangle 56">
            <a:extLst>
              <a:ext uri="{FF2B5EF4-FFF2-40B4-BE49-F238E27FC236}">
                <a16:creationId xmlns:a16="http://schemas.microsoft.com/office/drawing/2014/main" id="{7118E149-C875-D7ED-6868-FC37E6C2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164" y="3123626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6" name="Rectangle 57">
            <a:extLst>
              <a:ext uri="{FF2B5EF4-FFF2-40B4-BE49-F238E27FC236}">
                <a16:creationId xmlns:a16="http://schemas.microsoft.com/office/drawing/2014/main" id="{C5500C91-6E0A-32CE-6ADA-FFA3DA125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414" y="3123626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7" name="Rectangle 58">
            <a:extLst>
              <a:ext uri="{FF2B5EF4-FFF2-40B4-BE49-F238E27FC236}">
                <a16:creationId xmlns:a16="http://schemas.microsoft.com/office/drawing/2014/main" id="{1C70C9DB-5DF3-5E5C-2A45-CC896BE27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2" y="3123626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8" name="Rectangle 59">
            <a:extLst>
              <a:ext uri="{FF2B5EF4-FFF2-40B4-BE49-F238E27FC236}">
                <a16:creationId xmlns:a16="http://schemas.microsoft.com/office/drawing/2014/main" id="{EFF67332-5F9F-9FB3-52CD-93BB28BF4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152" y="3123626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9" name="Rectangle 60">
            <a:extLst>
              <a:ext uri="{FF2B5EF4-FFF2-40B4-BE49-F238E27FC236}">
                <a16:creationId xmlns:a16="http://schemas.microsoft.com/office/drawing/2014/main" id="{374D6550-7E9F-7133-5FC6-CFAF1B626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1402" y="3123626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0" name="Rectangle 61">
            <a:extLst>
              <a:ext uri="{FF2B5EF4-FFF2-40B4-BE49-F238E27FC236}">
                <a16:creationId xmlns:a16="http://schemas.microsoft.com/office/drawing/2014/main" id="{72ABEF96-ADA0-C3CB-C785-59346A471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064" y="3122039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1" name="Rectangle 62">
            <a:extLst>
              <a:ext uri="{FF2B5EF4-FFF2-40B4-BE49-F238E27FC236}">
                <a16:creationId xmlns:a16="http://schemas.microsoft.com/office/drawing/2014/main" id="{0E9F69D4-79AB-767E-DA61-098113028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7139" y="3122039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2" name="Rectangle 63">
            <a:extLst>
              <a:ext uri="{FF2B5EF4-FFF2-40B4-BE49-F238E27FC236}">
                <a16:creationId xmlns:a16="http://schemas.microsoft.com/office/drawing/2014/main" id="{07420DF3-86CB-B72A-F89E-ACADCD1A8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977" y="3122039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3" name="Rectangle 64">
            <a:extLst>
              <a:ext uri="{FF2B5EF4-FFF2-40B4-BE49-F238E27FC236}">
                <a16:creationId xmlns:a16="http://schemas.microsoft.com/office/drawing/2014/main" id="{13815B79-3F0C-76E5-5F3A-CCB6B475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227" y="3122039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4" name="Rectangle 65">
            <a:extLst>
              <a:ext uri="{FF2B5EF4-FFF2-40B4-BE49-F238E27FC236}">
                <a16:creationId xmlns:a16="http://schemas.microsoft.com/office/drawing/2014/main" id="{79A38406-006C-2429-1E5A-C67252D3A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7" y="3122039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5" name="Rectangle 66">
            <a:extLst>
              <a:ext uri="{FF2B5EF4-FFF2-40B4-BE49-F238E27FC236}">
                <a16:creationId xmlns:a16="http://schemas.microsoft.com/office/drawing/2014/main" id="{286E2408-8563-4595-6A26-296FCB192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3377" y="3122039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6" name="Rectangle 68">
            <a:extLst>
              <a:ext uri="{FF2B5EF4-FFF2-40B4-BE49-F238E27FC236}">
                <a16:creationId xmlns:a16="http://schemas.microsoft.com/office/drawing/2014/main" id="{7B87B219-FB0F-EEDC-6A50-B64FA578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214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7" name="Rectangle 69">
            <a:extLst>
              <a:ext uri="{FF2B5EF4-FFF2-40B4-BE49-F238E27FC236}">
                <a16:creationId xmlns:a16="http://schemas.microsoft.com/office/drawing/2014/main" id="{46828C46-CA04-D7FE-0837-5EA07648A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7052" y="3125214"/>
            <a:ext cx="65087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8" name="Rectangle 70">
            <a:extLst>
              <a:ext uri="{FF2B5EF4-FFF2-40B4-BE49-F238E27FC236}">
                <a16:creationId xmlns:a16="http://schemas.microsoft.com/office/drawing/2014/main" id="{34814222-9D5A-0031-0394-8C582706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3889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9" name="Rectangle 71">
            <a:extLst>
              <a:ext uri="{FF2B5EF4-FFF2-40B4-BE49-F238E27FC236}">
                <a16:creationId xmlns:a16="http://schemas.microsoft.com/office/drawing/2014/main" id="{426E4391-E680-7B97-FD76-162C012FC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314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0" name="Rectangle 72">
            <a:extLst>
              <a:ext uri="{FF2B5EF4-FFF2-40B4-BE49-F238E27FC236}">
                <a16:creationId xmlns:a16="http://schemas.microsoft.com/office/drawing/2014/main" id="{3A45205F-EAB1-FBBA-A8F3-24069B580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7564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1" name="Rectangle 73">
            <a:extLst>
              <a:ext uri="{FF2B5EF4-FFF2-40B4-BE49-F238E27FC236}">
                <a16:creationId xmlns:a16="http://schemas.microsoft.com/office/drawing/2014/main" id="{56D7136D-CBE3-C304-902B-A61E3578C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2814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2" name="Rectangle 74">
            <a:extLst>
              <a:ext uri="{FF2B5EF4-FFF2-40B4-BE49-F238E27FC236}">
                <a16:creationId xmlns:a16="http://schemas.microsoft.com/office/drawing/2014/main" id="{1A52CF07-F526-6A81-0570-E4B3D7FE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4889" y="3123626"/>
            <a:ext cx="65088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3" name="Rectangle 75">
            <a:extLst>
              <a:ext uri="{FF2B5EF4-FFF2-40B4-BE49-F238E27FC236}">
                <a16:creationId xmlns:a16="http://schemas.microsoft.com/office/drawing/2014/main" id="{48F6ABD5-F358-57AE-2559-3A4EEFE14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1727" y="3123626"/>
            <a:ext cx="65087" cy="6223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4" name="Rectangle 76">
            <a:extLst>
              <a:ext uri="{FF2B5EF4-FFF2-40B4-BE49-F238E27FC236}">
                <a16:creationId xmlns:a16="http://schemas.microsoft.com/office/drawing/2014/main" id="{4354418E-8ED4-B15F-C260-C85459CEC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6977" y="3123626"/>
            <a:ext cx="65087" cy="622300"/>
          </a:xfrm>
          <a:prstGeom prst="rect">
            <a:avLst/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5" name="Rectangle 78">
            <a:extLst>
              <a:ext uri="{FF2B5EF4-FFF2-40B4-BE49-F238E27FC236}">
                <a16:creationId xmlns:a16="http://schemas.microsoft.com/office/drawing/2014/main" id="{4DF4D7E3-A013-91AC-83C9-2A882BFA3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4" y="3861814"/>
            <a:ext cx="3408363" cy="88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6" name="Rectangle 79">
            <a:extLst>
              <a:ext uri="{FF2B5EF4-FFF2-40B4-BE49-F238E27FC236}">
                <a16:creationId xmlns:a16="http://schemas.microsoft.com/office/drawing/2014/main" id="{1796E4CF-61B4-C330-2236-83C929CB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9" y="3014089"/>
            <a:ext cx="3408363" cy="88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7" name="Line 80">
            <a:extLst>
              <a:ext uri="{FF2B5EF4-FFF2-40B4-BE49-F238E27FC236}">
                <a16:creationId xmlns:a16="http://schemas.microsoft.com/office/drawing/2014/main" id="{69AA1D72-8177-4512-5000-5F85E0A23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0864" y="3976114"/>
            <a:ext cx="868363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8" name="Line 82">
            <a:extLst>
              <a:ext uri="{FF2B5EF4-FFF2-40B4-BE49-F238E27FC236}">
                <a16:creationId xmlns:a16="http://schemas.microsoft.com/office/drawing/2014/main" id="{9D4E6785-1301-9D8F-7F01-FE02C38B7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902" y="3977701"/>
            <a:ext cx="86836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9" name="Line 83">
            <a:extLst>
              <a:ext uri="{FF2B5EF4-FFF2-40B4-BE49-F238E27FC236}">
                <a16:creationId xmlns:a16="http://schemas.microsoft.com/office/drawing/2014/main" id="{1BE6E2D4-5B58-0513-E598-4077421A4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739" y="3976114"/>
            <a:ext cx="8016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0" name="Line 84">
            <a:extLst>
              <a:ext uri="{FF2B5EF4-FFF2-40B4-BE49-F238E27FC236}">
                <a16:creationId xmlns:a16="http://schemas.microsoft.com/office/drawing/2014/main" id="{A0C082E9-30A0-BCD2-22D1-BF63029363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9827" y="3977701"/>
            <a:ext cx="52863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1" name="Line 87">
            <a:extLst>
              <a:ext uri="{FF2B5EF4-FFF2-40B4-BE49-F238E27FC236}">
                <a16:creationId xmlns:a16="http://schemas.microsoft.com/office/drawing/2014/main" id="{3F688FFD-DC95-F50A-1B15-961B6CDB8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2939" y="3999926"/>
            <a:ext cx="0" cy="2333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2" name="Line 88">
            <a:extLst>
              <a:ext uri="{FF2B5EF4-FFF2-40B4-BE49-F238E27FC236}">
                <a16:creationId xmlns:a16="http://schemas.microsoft.com/office/drawing/2014/main" id="{508F56A5-0E39-CE03-CE06-013E5A521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1664" y="3995164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3" name="Line 89">
            <a:extLst>
              <a:ext uri="{FF2B5EF4-FFF2-40B4-BE49-F238E27FC236}">
                <a16:creationId xmlns:a16="http://schemas.microsoft.com/office/drawing/2014/main" id="{583F9ACB-0EEC-38B0-71EB-5EEB0AC80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0814" y="3995164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4" name="Line 90">
            <a:extLst>
              <a:ext uri="{FF2B5EF4-FFF2-40B4-BE49-F238E27FC236}">
                <a16:creationId xmlns:a16="http://schemas.microsoft.com/office/drawing/2014/main" id="{A2D30F63-67D4-16F7-666B-BE3027558291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8039" y="3995164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5" name="Text Box 91">
            <a:extLst>
              <a:ext uri="{FF2B5EF4-FFF2-40B4-BE49-F238E27FC236}">
                <a16:creationId xmlns:a16="http://schemas.microsoft.com/office/drawing/2014/main" id="{4E72D796-8980-8525-B8AC-63A56AD78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114" y="4223764"/>
            <a:ext cx="6937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sent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ACKed</a:t>
            </a:r>
          </a:p>
        </p:txBody>
      </p:sp>
      <p:sp>
        <p:nvSpPr>
          <p:cNvPr id="156" name="Text Box 92">
            <a:extLst>
              <a:ext uri="{FF2B5EF4-FFF2-40B4-BE49-F238E27FC236}">
                <a16:creationId xmlns:a16="http://schemas.microsoft.com/office/drawing/2014/main" id="{A89960AD-DCB5-D6C2-1F6D-31C6456CC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188" y="4230114"/>
            <a:ext cx="1139821" cy="68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sent, not-yet ACKed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(“</a:t>
            </a: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in-flight”)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7" name="Text Box 93">
            <a:extLst>
              <a:ext uri="{FF2B5EF4-FFF2-40B4-BE49-F238E27FC236}">
                <a16:creationId xmlns:a16="http://schemas.microsoft.com/office/drawing/2014/main" id="{A8A162B4-1E2F-CF48-6050-4F2724870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9677" y="4225351"/>
            <a:ext cx="106680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usable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but not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yet sent</a:t>
            </a:r>
          </a:p>
        </p:txBody>
      </p:sp>
      <p:sp>
        <p:nvSpPr>
          <p:cNvPr id="158" name="Text Box 94">
            <a:extLst>
              <a:ext uri="{FF2B5EF4-FFF2-40B4-BE49-F238E27FC236}">
                <a16:creationId xmlns:a16="http://schemas.microsoft.com/office/drawing/2014/main" id="{B9C4A78D-278F-E598-C1DE-5E0D6D2B9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914" y="4230114"/>
            <a:ext cx="8191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not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usable</a:t>
            </a:r>
          </a:p>
        </p:txBody>
      </p:sp>
      <p:sp>
        <p:nvSpPr>
          <p:cNvPr id="159" name="Text Box 96">
            <a:extLst>
              <a:ext uri="{FF2B5EF4-FFF2-40B4-BE49-F238E27FC236}">
                <a16:creationId xmlns:a16="http://schemas.microsoft.com/office/drawing/2014/main" id="{81D571F5-0FE2-3BEF-DC62-1D375EFBF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564" y="2658489"/>
            <a:ext cx="11318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window size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N</a:t>
            </a:r>
          </a:p>
        </p:txBody>
      </p:sp>
      <p:grpSp>
        <p:nvGrpSpPr>
          <p:cNvPr id="160" name="Group 99">
            <a:extLst>
              <a:ext uri="{FF2B5EF4-FFF2-40B4-BE49-F238E27FC236}">
                <a16:creationId xmlns:a16="http://schemas.microsoft.com/office/drawing/2014/main" id="{C2280D3E-1D9B-5274-9BBD-4276283E8093}"/>
              </a:ext>
            </a:extLst>
          </p:cNvPr>
          <p:cNvGrpSpPr>
            <a:grpSpLocks/>
          </p:cNvGrpSpPr>
          <p:nvPr/>
        </p:nvGrpSpPr>
        <p:grpSpPr bwMode="auto">
          <a:xfrm>
            <a:off x="8696327" y="2882326"/>
            <a:ext cx="593725" cy="136525"/>
            <a:chOff x="4250" y="1692"/>
            <a:chExt cx="374" cy="86"/>
          </a:xfrm>
        </p:grpSpPr>
        <p:sp>
          <p:nvSpPr>
            <p:cNvPr id="161" name="Line 97">
              <a:extLst>
                <a:ext uri="{FF2B5EF4-FFF2-40B4-BE49-F238E27FC236}">
                  <a16:creationId xmlns:a16="http://schemas.microsoft.com/office/drawing/2014/main" id="{33C1452F-0D65-DA1B-DB7F-CB150AD323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0" y="1738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2" name="Line 98">
              <a:extLst>
                <a:ext uri="{FF2B5EF4-FFF2-40B4-BE49-F238E27FC236}">
                  <a16:creationId xmlns:a16="http://schemas.microsoft.com/office/drawing/2014/main" id="{CB65123D-AEEC-99A7-CC71-67F5D62A4F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692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3" name="Group 100">
            <a:extLst>
              <a:ext uri="{FF2B5EF4-FFF2-40B4-BE49-F238E27FC236}">
                <a16:creationId xmlns:a16="http://schemas.microsoft.com/office/drawing/2014/main" id="{7A985A5B-EE2A-E57E-5A07-53FB271B794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04152" y="2907726"/>
            <a:ext cx="593725" cy="136525"/>
            <a:chOff x="4250" y="1692"/>
            <a:chExt cx="374" cy="86"/>
          </a:xfrm>
        </p:grpSpPr>
        <p:sp>
          <p:nvSpPr>
            <p:cNvPr id="164" name="Line 101">
              <a:extLst>
                <a:ext uri="{FF2B5EF4-FFF2-40B4-BE49-F238E27FC236}">
                  <a16:creationId xmlns:a16="http://schemas.microsoft.com/office/drawing/2014/main" id="{56842168-10DD-8967-B15E-3115FD411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7" y="1745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5" name="Line 102">
              <a:extLst>
                <a:ext uri="{FF2B5EF4-FFF2-40B4-BE49-F238E27FC236}">
                  <a16:creationId xmlns:a16="http://schemas.microsoft.com/office/drawing/2014/main" id="{B86707E8-97D6-2CAB-E182-BA0BB6A3E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9" y="1699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66" name="Text Box 196">
            <a:extLst>
              <a:ext uri="{FF2B5EF4-FFF2-40B4-BE49-F238E27FC236}">
                <a16:creationId xmlns:a16="http://schemas.microsoft.com/office/drawing/2014/main" id="{02E377AA-6954-82C8-C034-FC301367D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014" y="3677664"/>
            <a:ext cx="3178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sender sequence number space </a:t>
            </a:r>
          </a:p>
        </p:txBody>
      </p:sp>
      <p:grpSp>
        <p:nvGrpSpPr>
          <p:cNvPr id="167" name="Group 199">
            <a:extLst>
              <a:ext uri="{FF2B5EF4-FFF2-40B4-BE49-F238E27FC236}">
                <a16:creationId xmlns:a16="http://schemas.microsoft.com/office/drawing/2014/main" id="{994EE174-FA2C-8B77-F164-88C07F155217}"/>
              </a:ext>
            </a:extLst>
          </p:cNvPr>
          <p:cNvGrpSpPr>
            <a:grpSpLocks/>
          </p:cNvGrpSpPr>
          <p:nvPr/>
        </p:nvGrpSpPr>
        <p:grpSpPr bwMode="auto">
          <a:xfrm>
            <a:off x="6321427" y="1140839"/>
            <a:ext cx="2952750" cy="1966912"/>
            <a:chOff x="2600" y="665"/>
            <a:chExt cx="1860" cy="1239"/>
          </a:xfrm>
        </p:grpSpPr>
        <p:sp>
          <p:nvSpPr>
            <p:cNvPr id="168" name="Rectangle 171">
              <a:extLst>
                <a:ext uri="{FF2B5EF4-FFF2-40B4-BE49-F238E27FC236}">
                  <a16:creationId xmlns:a16="http://schemas.microsoft.com/office/drawing/2014/main" id="{1D3FB5AE-B436-4FC9-B72D-89CDB068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1028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69" name="Group 172">
              <a:extLst>
                <a:ext uri="{FF2B5EF4-FFF2-40B4-BE49-F238E27FC236}">
                  <a16:creationId xmlns:a16="http://schemas.microsoft.com/office/drawing/2014/main" id="{B06F9560-30CD-F717-7EF2-C816F589FA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0" y="872"/>
              <a:ext cx="1252" cy="714"/>
              <a:chOff x="1976" y="2984"/>
              <a:chExt cx="1252" cy="714"/>
            </a:xfrm>
          </p:grpSpPr>
          <p:sp>
            <p:nvSpPr>
              <p:cNvPr id="172" name="Rectangle 173">
                <a:extLst>
                  <a:ext uri="{FF2B5EF4-FFF2-40B4-BE49-F238E27FC236}">
                    <a16:creationId xmlns:a16="http://schemas.microsoft.com/office/drawing/2014/main" id="{D085082D-A1F7-9206-E094-50B6FFAE7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3" name="Text Box 174">
                <a:extLst>
                  <a:ext uri="{FF2B5EF4-FFF2-40B4-BE49-F238E27FC236}">
                    <a16:creationId xmlns:a16="http://schemas.microsoft.com/office/drawing/2014/main" id="{F01ED318-3350-B1C6-43E2-F6CBA63607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1" y="2984"/>
                <a:ext cx="5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source port #</a:t>
                </a:r>
              </a:p>
            </p:txBody>
          </p:sp>
          <p:sp>
            <p:nvSpPr>
              <p:cNvPr id="174" name="Text Box 175">
                <a:extLst>
                  <a:ext uri="{FF2B5EF4-FFF2-40B4-BE49-F238E27FC236}">
                    <a16:creationId xmlns:a16="http://schemas.microsoft.com/office/drawing/2014/main" id="{4407AC04-9524-01E6-FCD8-BE75B4BF20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" y="2987"/>
                <a:ext cx="491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dest port #</a:t>
                </a:r>
              </a:p>
            </p:txBody>
          </p:sp>
          <p:sp>
            <p:nvSpPr>
              <p:cNvPr id="175" name="Text Box 176">
                <a:extLst>
                  <a:ext uri="{FF2B5EF4-FFF2-40B4-BE49-F238E27FC236}">
                    <a16:creationId xmlns:a16="http://schemas.microsoft.com/office/drawing/2014/main" id="{0F75E104-1D6F-1617-06D3-4EF3DC5ABB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sequence number</a:t>
                </a:r>
              </a:p>
            </p:txBody>
          </p:sp>
          <p:sp>
            <p:nvSpPr>
              <p:cNvPr id="176" name="Text Box 177">
                <a:extLst>
                  <a:ext uri="{FF2B5EF4-FFF2-40B4-BE49-F238E27FC236}">
                    <a16:creationId xmlns:a16="http://schemas.microsoft.com/office/drawing/2014/main" id="{C6A18A8A-AA7C-3132-85B8-73F5DFF1C6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6" y="3257"/>
                <a:ext cx="125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177" name="Text Box 178">
                <a:extLst>
                  <a:ext uri="{FF2B5EF4-FFF2-40B4-BE49-F238E27FC236}">
                    <a16:creationId xmlns:a16="http://schemas.microsoft.com/office/drawing/2014/main" id="{2523E6E0-933F-F914-9391-6DDA262F73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3" y="3544"/>
                <a:ext cx="47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checksum</a:t>
                </a:r>
              </a:p>
            </p:txBody>
          </p:sp>
          <p:sp>
            <p:nvSpPr>
              <p:cNvPr id="178" name="Line 179">
                <a:extLst>
                  <a:ext uri="{FF2B5EF4-FFF2-40B4-BE49-F238E27FC236}">
                    <a16:creationId xmlns:a16="http://schemas.microsoft.com/office/drawing/2014/main" id="{3A41E037-969D-22C4-82C8-7331EE691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9" name="Line 180">
                <a:extLst>
                  <a:ext uri="{FF2B5EF4-FFF2-40B4-BE49-F238E27FC236}">
                    <a16:creationId xmlns:a16="http://schemas.microsoft.com/office/drawing/2014/main" id="{68CFEAB8-AC08-08F0-B422-BE8923A59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0" name="Line 181">
                <a:extLst>
                  <a:ext uri="{FF2B5EF4-FFF2-40B4-BE49-F238E27FC236}">
                    <a16:creationId xmlns:a16="http://schemas.microsoft.com/office/drawing/2014/main" id="{EEEA6163-E7E3-D12A-6A51-48005D640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1" name="Line 182">
                <a:extLst>
                  <a:ext uri="{FF2B5EF4-FFF2-40B4-BE49-F238E27FC236}">
                    <a16:creationId xmlns:a16="http://schemas.microsoft.com/office/drawing/2014/main" id="{376E3197-F9E8-0A27-BE39-DCA7F2C80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2" name="Line 183">
                <a:extLst>
                  <a:ext uri="{FF2B5EF4-FFF2-40B4-BE49-F238E27FC236}">
                    <a16:creationId xmlns:a16="http://schemas.microsoft.com/office/drawing/2014/main" id="{F38D7E7B-3E2B-C279-1B6E-8ACD51A001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3" name="Line 184">
                <a:extLst>
                  <a:ext uri="{FF2B5EF4-FFF2-40B4-BE49-F238E27FC236}">
                    <a16:creationId xmlns:a16="http://schemas.microsoft.com/office/drawing/2014/main" id="{19271FE8-9E70-2943-879F-725471377F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4" name="Text Box 185">
                <a:extLst>
                  <a:ext uri="{FF2B5EF4-FFF2-40B4-BE49-F238E27FC236}">
                    <a16:creationId xmlns:a16="http://schemas.microsoft.com/office/drawing/2014/main" id="{19180131-49F1-53B6-9F81-3D2B947ECA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8" y="3390"/>
                <a:ext cx="32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rwnd</a:t>
                </a:r>
              </a:p>
            </p:txBody>
          </p:sp>
          <p:sp>
            <p:nvSpPr>
              <p:cNvPr id="185" name="Text Box 186">
                <a:extLst>
                  <a:ext uri="{FF2B5EF4-FFF2-40B4-BE49-F238E27FC236}">
                    <a16:creationId xmlns:a16="http://schemas.microsoft.com/office/drawing/2014/main" id="{62C3EDA5-9561-3590-99B5-7CFEE30C6F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1" y="3544"/>
                <a:ext cx="4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urg pointer</a:t>
                </a:r>
              </a:p>
            </p:txBody>
          </p:sp>
          <p:sp>
            <p:nvSpPr>
              <p:cNvPr id="186" name="Line 187">
                <a:extLst>
                  <a:ext uri="{FF2B5EF4-FFF2-40B4-BE49-F238E27FC236}">
                    <a16:creationId xmlns:a16="http://schemas.microsoft.com/office/drawing/2014/main" id="{3AFD7C42-1DFC-7FC4-199A-5F59966BBE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7" name="Line 188">
                <a:extLst>
                  <a:ext uri="{FF2B5EF4-FFF2-40B4-BE49-F238E27FC236}">
                    <a16:creationId xmlns:a16="http://schemas.microsoft.com/office/drawing/2014/main" id="{6120851E-81A1-D100-94BD-4328528E7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70" name="Text Box 189">
              <a:extLst>
                <a:ext uri="{FF2B5EF4-FFF2-40B4-BE49-F238E27FC236}">
                  <a16:creationId xmlns:a16="http://schemas.microsoft.com/office/drawing/2014/main" id="{5755DE33-D9D4-5324-9450-39744F116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0" y="665"/>
              <a:ext cx="186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outgoing segment from sender</a:t>
              </a:r>
            </a:p>
          </p:txBody>
        </p:sp>
        <p:sp>
          <p:nvSpPr>
            <p:cNvPr id="171" name="Freeform 190">
              <a:extLst>
                <a:ext uri="{FF2B5EF4-FFF2-40B4-BE49-F238E27FC236}">
                  <a16:creationId xmlns:a16="http://schemas.microsoft.com/office/drawing/2014/main" id="{AD488D79-E1C5-A65D-F2A4-36D7DF4D8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1080"/>
              <a:ext cx="107" cy="82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337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8" name="Rectangle 5">
            <a:extLst>
              <a:ext uri="{FF2B5EF4-FFF2-40B4-BE49-F238E27FC236}">
                <a16:creationId xmlns:a16="http://schemas.microsoft.com/office/drawing/2014/main" id="{9F288F7C-975A-2E77-5ACA-0FE121162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571" y="2803512"/>
            <a:ext cx="5096669" cy="176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4950" marR="0" lvl="0" indent="-1238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Acknowledgements</a:t>
            </a:r>
            <a:r>
              <a:rPr kumimoji="0" lang="en-US" altLang="en-US" sz="2800" b="0" i="0" u="sng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:</a:t>
            </a: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63500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seq # of next byte expected from other side</a:t>
            </a:r>
          </a:p>
          <a:p>
            <a:pPr marL="63500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cumulative ACK</a:t>
            </a:r>
          </a:p>
        </p:txBody>
      </p:sp>
      <p:sp>
        <p:nvSpPr>
          <p:cNvPr id="189" name="Rectangle 5">
            <a:extLst>
              <a:ext uri="{FF2B5EF4-FFF2-40B4-BE49-F238E27FC236}">
                <a16:creationId xmlns:a16="http://schemas.microsoft.com/office/drawing/2014/main" id="{0EC2DF72-C95D-44D7-BC5E-4CC49DE97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71" y="4633906"/>
            <a:ext cx="5096669" cy="17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4950" marR="0" lvl="0" indent="-123825" algn="l" defTabSz="914400" rtl="0" eaLnBrk="0" fontAlgn="base" latinLnBrk="0" hangingPunct="0">
              <a:lnSpc>
                <a:spcPct val="85000"/>
              </a:lnSpc>
              <a:spcBef>
                <a:spcPts val="19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sng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Q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: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 how receiver handles out-of-order segments</a:t>
            </a:r>
          </a:p>
          <a:p>
            <a:pPr marL="63500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spec doesn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’t say, - up to implementor</a:t>
            </a: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3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8" grpId="0"/>
      <p:bldP spid="18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637B0-267E-F403-DC58-1E2A8340C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B86A0-65F5-5B67-2BA3-68809317191A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1A58B9-581D-CC0B-BC55-3AE0DE9225EE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sequence numbers, ACKs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00229E-2C3B-3640-6F9B-85B370CB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4464B4-7F06-9AEC-07FA-7CED6A021D5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06716-3118-3C61-441C-1D532DC6F045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40470-A0AB-A9EB-C416-0F078855A00C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6D03DB-FDC6-4542-E0AB-A71EA96B4D2B}"/>
              </a:ext>
            </a:extLst>
          </p:cNvPr>
          <p:cNvSpPr/>
          <p:nvPr/>
        </p:nvSpPr>
        <p:spPr>
          <a:xfrm>
            <a:off x="914400" y="3897630"/>
            <a:ext cx="10835640" cy="28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860EEC9C-A760-0981-A98D-9E01319AB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33" y="3745512"/>
            <a:ext cx="352077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/>
              </a:rPr>
              <a:t>A gets confirmation that the 100bytes were received by B, and A also</a:t>
            </a:r>
          </a:p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/>
              </a:rPr>
              <a:t>receives 10 bytes of data from B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19956B07-07AE-F61A-AC34-E00E07969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3797" y="2654622"/>
            <a:ext cx="40717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/>
              </a:rPr>
              <a:t>B gets packet with 100 bytes of data from 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/>
              </a:rPr>
              <a:t>B sends confirmation of receipt of these 100bytes and in the same packet, sends 10 bytes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/>
              </a:rPr>
              <a:t>to A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3F9E26AA-1557-5410-68CB-DE9BB289D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3395" y="5945239"/>
            <a:ext cx="22493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Bi-directional!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74B9A8C2-55AD-2CB1-39A3-534FEFF81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3992" y="1492971"/>
            <a:ext cx="9973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B</a:t>
            </a: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934E24E5-4348-F5FD-BCD4-ED7B03965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4390" y="1459336"/>
            <a:ext cx="10086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46A11E-5F17-B7DA-A101-3E3A853832C8}"/>
              </a:ext>
            </a:extLst>
          </p:cNvPr>
          <p:cNvGrpSpPr/>
          <p:nvPr/>
        </p:nvGrpSpPr>
        <p:grpSpPr>
          <a:xfrm>
            <a:off x="1499000" y="2541021"/>
            <a:ext cx="5920166" cy="845868"/>
            <a:chOff x="1499000" y="2541021"/>
            <a:chExt cx="5920166" cy="845868"/>
          </a:xfrm>
        </p:grpSpPr>
        <p:sp>
          <p:nvSpPr>
            <p:cNvPr id="26" name="Line 4">
              <a:extLst>
                <a:ext uri="{FF2B5EF4-FFF2-40B4-BE49-F238E27FC236}">
                  <a16:creationId xmlns:a16="http://schemas.microsoft.com/office/drawing/2014/main" id="{09F36CED-BC96-5E8E-5E11-4E742D522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237" y="2749913"/>
              <a:ext cx="2914329" cy="636976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C489DF25-AB2C-C255-5C9E-B4FA14955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9000" y="2541021"/>
              <a:ext cx="2725007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 transmits packet with 100 bytes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18">
              <a:extLst>
                <a:ext uri="{FF2B5EF4-FFF2-40B4-BE49-F238E27FC236}">
                  <a16:creationId xmlns:a16="http://schemas.microsoft.com/office/drawing/2014/main" id="{DBDC33FC-368B-AE6A-AC58-C82583CD0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037" y="2841988"/>
              <a:ext cx="814387" cy="379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9" name="Text Box 19">
              <a:extLst>
                <a:ext uri="{FF2B5EF4-FFF2-40B4-BE49-F238E27FC236}">
                  <a16:creationId xmlns:a16="http://schemas.microsoft.com/office/drawing/2014/main" id="{1425C496-155E-01AA-6517-C137A05AA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503" y="2854620"/>
              <a:ext cx="31726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Seq=40, ACK=70, data = 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‘</a:t>
              </a: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100B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7D06EC-33BC-ED18-9162-CC0E80C10BC6}"/>
              </a:ext>
            </a:extLst>
          </p:cNvPr>
          <p:cNvGrpSpPr/>
          <p:nvPr/>
        </p:nvGrpSpPr>
        <p:grpSpPr>
          <a:xfrm>
            <a:off x="4309019" y="3448522"/>
            <a:ext cx="3166060" cy="874604"/>
            <a:chOff x="4309019" y="3448522"/>
            <a:chExt cx="3166060" cy="874604"/>
          </a:xfrm>
        </p:grpSpPr>
        <p:sp>
          <p:nvSpPr>
            <p:cNvPr id="31" name="Line 10">
              <a:extLst>
                <a:ext uri="{FF2B5EF4-FFF2-40B4-BE49-F238E27FC236}">
                  <a16:creationId xmlns:a16="http://schemas.microsoft.com/office/drawing/2014/main" id="{66DBE3B6-3782-0681-0053-D12AECF06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4711" y="3448522"/>
              <a:ext cx="2817117" cy="874604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2" name="Rectangle 20">
              <a:extLst>
                <a:ext uri="{FF2B5EF4-FFF2-40B4-BE49-F238E27FC236}">
                  <a16:creationId xmlns:a16="http://schemas.microsoft.com/office/drawing/2014/main" id="{960056F0-D0FC-ABC7-4F71-7AA60FDA1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1962" y="3800838"/>
              <a:ext cx="823912" cy="246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3" name="Text Box 21">
              <a:extLst>
                <a:ext uri="{FF2B5EF4-FFF2-40B4-BE49-F238E27FC236}">
                  <a16:creationId xmlns:a16="http://schemas.microsoft.com/office/drawing/2014/main" id="{4DA54782-DE77-D901-B692-62E80676C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9019" y="3744338"/>
              <a:ext cx="31660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Seq=70, ACK=140, data = </a:t>
              </a: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r>
                <a: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10B</a:t>
              </a: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endPara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B0982C-7C85-39BD-4156-42F2B2626E3D}"/>
              </a:ext>
            </a:extLst>
          </p:cNvPr>
          <p:cNvGrpSpPr/>
          <p:nvPr/>
        </p:nvGrpSpPr>
        <p:grpSpPr>
          <a:xfrm>
            <a:off x="4339948" y="4518388"/>
            <a:ext cx="2928615" cy="540776"/>
            <a:chOff x="4339948" y="4518388"/>
            <a:chExt cx="2928615" cy="540776"/>
          </a:xfrm>
        </p:grpSpPr>
        <p:sp>
          <p:nvSpPr>
            <p:cNvPr id="35" name="Line 3">
              <a:extLst>
                <a:ext uri="{FF2B5EF4-FFF2-40B4-BE49-F238E27FC236}">
                  <a16:creationId xmlns:a16="http://schemas.microsoft.com/office/drawing/2014/main" id="{1C4ACCC6-5978-5917-316F-F55E533E96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9948" y="4518388"/>
              <a:ext cx="2928615" cy="540776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96731F1A-553C-4AB9-B779-5583BCC0B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637" y="4648563"/>
              <a:ext cx="9588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37" name="Text Box 23">
              <a:extLst>
                <a:ext uri="{FF2B5EF4-FFF2-40B4-BE49-F238E27FC236}">
                  <a16:creationId xmlns:a16="http://schemas.microsoft.com/office/drawing/2014/main" id="{9052C065-4B5A-ECCA-E870-40E4708B0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4710" y="4609843"/>
              <a:ext cx="182928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Seq=140, ACK=80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38" name="Line 24">
            <a:extLst>
              <a:ext uri="{FF2B5EF4-FFF2-40B4-BE49-F238E27FC236}">
                <a16:creationId xmlns:a16="http://schemas.microsoft.com/office/drawing/2014/main" id="{2100892C-A11D-0B9D-EB2F-39F6617A55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2012" y="2508613"/>
            <a:ext cx="0" cy="258762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9" name="Line 25">
            <a:extLst>
              <a:ext uri="{FF2B5EF4-FFF2-40B4-BE49-F238E27FC236}">
                <a16:creationId xmlns:a16="http://schemas.microsoft.com/office/drawing/2014/main" id="{343B870C-94F7-87F2-9518-D2259A3886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8569" y="2561001"/>
            <a:ext cx="0" cy="2587625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40" name="Group 27">
            <a:extLst>
              <a:ext uri="{FF2B5EF4-FFF2-40B4-BE49-F238E27FC236}">
                <a16:creationId xmlns:a16="http://schemas.microsoft.com/office/drawing/2014/main" id="{9DE7FEB5-853A-668F-7077-78568AB6DC19}"/>
              </a:ext>
            </a:extLst>
          </p:cNvPr>
          <p:cNvGrpSpPr>
            <a:grpSpLocks/>
          </p:cNvGrpSpPr>
          <p:nvPr/>
        </p:nvGrpSpPr>
        <p:grpSpPr bwMode="auto">
          <a:xfrm>
            <a:off x="3824012" y="1687876"/>
            <a:ext cx="755650" cy="782637"/>
            <a:chOff x="-44" y="1473"/>
            <a:chExt cx="981" cy="1105"/>
          </a:xfrm>
        </p:grpSpPr>
        <p:pic>
          <p:nvPicPr>
            <p:cNvPr id="41" name="Picture 28" descr="desktop_computer_stylized_medium">
              <a:extLst>
                <a:ext uri="{FF2B5EF4-FFF2-40B4-BE49-F238E27FC236}">
                  <a16:creationId xmlns:a16="http://schemas.microsoft.com/office/drawing/2014/main" id="{55EFB054-A509-5941-ED2D-E720C626F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F96E6CA-1263-8FE6-6995-0FA79B36F6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3" name="Group 30">
            <a:extLst>
              <a:ext uri="{FF2B5EF4-FFF2-40B4-BE49-F238E27FC236}">
                <a16:creationId xmlns:a16="http://schemas.microsoft.com/office/drawing/2014/main" id="{87A5BA9A-0AB0-D44D-94FB-3A71502D61F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60594" y="1727563"/>
            <a:ext cx="788988" cy="862013"/>
            <a:chOff x="-44" y="1473"/>
            <a:chExt cx="981" cy="1105"/>
          </a:xfrm>
        </p:grpSpPr>
        <p:pic>
          <p:nvPicPr>
            <p:cNvPr id="44" name="Picture 31" descr="desktop_computer_stylized_medium">
              <a:extLst>
                <a:ext uri="{FF2B5EF4-FFF2-40B4-BE49-F238E27FC236}">
                  <a16:creationId xmlns:a16="http://schemas.microsoft.com/office/drawing/2014/main" id="{6D2762E4-77E5-C103-26A7-E41646139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4069BC11-D273-1A33-D7F7-AE7CCCC49B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5B6F98-1D54-0143-25E4-889D8A150F5B}"/>
              </a:ext>
            </a:extLst>
          </p:cNvPr>
          <p:cNvGrpSpPr/>
          <p:nvPr/>
        </p:nvGrpSpPr>
        <p:grpSpPr>
          <a:xfrm>
            <a:off x="4692316" y="2815389"/>
            <a:ext cx="1388485" cy="1371600"/>
            <a:chOff x="4692316" y="2815389"/>
            <a:chExt cx="1388485" cy="13716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EF8B8E-4F82-14B8-200D-EFA69EBB57B1}"/>
                </a:ext>
              </a:extLst>
            </p:cNvPr>
            <p:cNvSpPr/>
            <p:nvPr/>
          </p:nvSpPr>
          <p:spPr>
            <a:xfrm>
              <a:off x="5566610" y="3721768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740FAA-F69F-A828-A762-D1C381F57E14}"/>
                </a:ext>
              </a:extLst>
            </p:cNvPr>
            <p:cNvSpPr/>
            <p:nvPr/>
          </p:nvSpPr>
          <p:spPr>
            <a:xfrm>
              <a:off x="4692316" y="2815389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15DEA37-E6AE-9A2A-B9E5-0972494E107A}"/>
                </a:ext>
              </a:extLst>
            </p:cNvPr>
            <p:cNvCxnSpPr/>
            <p:nvPr/>
          </p:nvCxnSpPr>
          <p:spPr>
            <a:xfrm flipH="1" flipV="1">
              <a:off x="5117431" y="3224463"/>
              <a:ext cx="513348" cy="51334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78DF19-A439-42B1-C8D6-210675907191}"/>
              </a:ext>
            </a:extLst>
          </p:cNvPr>
          <p:cNvGrpSpPr/>
          <p:nvPr/>
        </p:nvGrpSpPr>
        <p:grpSpPr>
          <a:xfrm>
            <a:off x="4707155" y="3707330"/>
            <a:ext cx="1982043" cy="1307432"/>
            <a:chOff x="4692316" y="2815389"/>
            <a:chExt cx="1982043" cy="130743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44ACB2-A8B9-031C-CBA2-448A31044C81}"/>
                </a:ext>
              </a:extLst>
            </p:cNvPr>
            <p:cNvSpPr/>
            <p:nvPr/>
          </p:nvSpPr>
          <p:spPr>
            <a:xfrm>
              <a:off x="6160168" y="3657600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307D61-5F6C-18BC-DFBE-AD4FB76FB0F4}"/>
                </a:ext>
              </a:extLst>
            </p:cNvPr>
            <p:cNvSpPr/>
            <p:nvPr/>
          </p:nvSpPr>
          <p:spPr>
            <a:xfrm>
              <a:off x="4692316" y="2815389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1ED9FC8-2467-D357-EA44-C419D75BF1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5557" y="3224463"/>
              <a:ext cx="970548" cy="52136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Box 7">
            <a:extLst>
              <a:ext uri="{FF2B5EF4-FFF2-40B4-BE49-F238E27FC236}">
                <a16:creationId xmlns:a16="http://schemas.microsoft.com/office/drawing/2014/main" id="{F010E482-9FD9-69F1-71E9-52B7F5D29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3797" y="4962946"/>
            <a:ext cx="2725007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Now B knows that A has received up to 79 and is expecting 80 next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19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/>
      <p:bldP spid="21" grpId="0"/>
      <p:bldP spid="5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46CCC-DB42-836D-6705-F9BE826BD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A78EF0-943B-20B7-4864-C5092BCA109C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95EF99-588E-33E8-411D-76472DE75EB6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connection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8485B-D9F5-D940-3920-BCD18067C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F17BA1-7D89-404A-558E-3A19763730E9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197A76-8831-5168-19C3-5807FD212B77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2C2400-9E76-13C2-BF4E-B0581436CAD0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0EBD2A-5354-79DC-AA70-D20AA32B3C3C}"/>
              </a:ext>
            </a:extLst>
          </p:cNvPr>
          <p:cNvSpPr/>
          <p:nvPr/>
        </p:nvSpPr>
        <p:spPr>
          <a:xfrm>
            <a:off x="914400" y="3897630"/>
            <a:ext cx="10835640" cy="28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CEC90D-4D8B-8EE0-E68B-4891D4FA98AC}"/>
              </a:ext>
            </a:extLst>
          </p:cNvPr>
          <p:cNvSpPr txBox="1">
            <a:spLocks noChangeArrowheads="1"/>
          </p:cNvSpPr>
          <p:nvPr/>
        </p:nvSpPr>
        <p:spPr>
          <a:xfrm>
            <a:off x="507449" y="1329399"/>
            <a:ext cx="11329310" cy="218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before exchanging data, sender/receiver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handshake”: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agree to establish connection (each knowing the other willing to establish connection)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agree on connection parameters (e.g., starting seq #s)</a:t>
            </a:r>
          </a:p>
        </p:txBody>
      </p:sp>
      <p:sp>
        <p:nvSpPr>
          <p:cNvPr id="6" name="Rectangle 62">
            <a:extLst>
              <a:ext uri="{FF2B5EF4-FFF2-40B4-BE49-F238E27FC236}">
                <a16:creationId xmlns:a16="http://schemas.microsoft.com/office/drawing/2014/main" id="{F679D28F-4506-2C70-DC06-18381F981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883" y="2935290"/>
            <a:ext cx="2279650" cy="2414588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9" name="Rectangle 45">
            <a:extLst>
              <a:ext uri="{FF2B5EF4-FFF2-40B4-BE49-F238E27FC236}">
                <a16:creationId xmlns:a16="http://schemas.microsoft.com/office/drawing/2014/main" id="{153D369E-0FE9-4134-0169-CC627FE76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195" y="2989265"/>
            <a:ext cx="2270125" cy="2471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Line 55">
            <a:extLst>
              <a:ext uri="{FF2B5EF4-FFF2-40B4-BE49-F238E27FC236}">
                <a16:creationId xmlns:a16="http://schemas.microsoft.com/office/drawing/2014/main" id="{479DE4CB-900B-AB7B-6233-392C62EAE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1195" y="3430590"/>
            <a:ext cx="227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C7EF11A1-DB09-F1AE-7B34-EF1AD0A11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483" y="3543303"/>
            <a:ext cx="2335212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230188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state: ESTAB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variables: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seq # client-to-server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server-to-client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rcvBuffer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size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at server,client 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</a:t>
            </a:r>
          </a:p>
        </p:txBody>
      </p:sp>
      <p:grpSp>
        <p:nvGrpSpPr>
          <p:cNvPr id="14" name="Group 46">
            <a:extLst>
              <a:ext uri="{FF2B5EF4-FFF2-40B4-BE49-F238E27FC236}">
                <a16:creationId xmlns:a16="http://schemas.microsoft.com/office/drawing/2014/main" id="{E8BBCBF7-1B76-592A-752C-73BFF4103D44}"/>
              </a:ext>
            </a:extLst>
          </p:cNvPr>
          <p:cNvGrpSpPr>
            <a:grpSpLocks/>
          </p:cNvGrpSpPr>
          <p:nvPr/>
        </p:nvGrpSpPr>
        <p:grpSpPr bwMode="auto">
          <a:xfrm>
            <a:off x="3701698" y="3344865"/>
            <a:ext cx="438150" cy="206375"/>
            <a:chOff x="344" y="1846"/>
            <a:chExt cx="336" cy="130"/>
          </a:xfrm>
        </p:grpSpPr>
        <p:sp>
          <p:nvSpPr>
            <p:cNvPr id="15" name="Rectangle 47">
              <a:extLst>
                <a:ext uri="{FF2B5EF4-FFF2-40B4-BE49-F238E27FC236}">
                  <a16:creationId xmlns:a16="http://schemas.microsoft.com/office/drawing/2014/main" id="{1F1FA3DE-F3D9-6504-B4C9-BB5AF8A59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" name="Rectangle 48">
              <a:extLst>
                <a:ext uri="{FF2B5EF4-FFF2-40B4-BE49-F238E27FC236}">
                  <a16:creationId xmlns:a16="http://schemas.microsoft.com/office/drawing/2014/main" id="{1C47EEC0-7510-9FFD-CCCD-70E84C8FC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863"/>
              <a:ext cx="112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id="{BDE5ABB5-29EA-A394-7A16-669490D1C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" name="Rectangle 50">
              <a:extLst>
                <a:ext uri="{FF2B5EF4-FFF2-40B4-BE49-F238E27FC236}">
                  <a16:creationId xmlns:a16="http://schemas.microsoft.com/office/drawing/2014/main" id="{8AD26169-54F9-B82C-1B8B-87E4612AE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0" name="Text Box 54">
            <a:extLst>
              <a:ext uri="{FF2B5EF4-FFF2-40B4-BE49-F238E27FC236}">
                <a16:creationId xmlns:a16="http://schemas.microsoft.com/office/drawing/2014/main" id="{BF668326-BB59-5918-2666-BDC5CF864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9287" y="3006443"/>
            <a:ext cx="1146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application</a:t>
            </a:r>
          </a:p>
        </p:txBody>
      </p:sp>
      <p:sp>
        <p:nvSpPr>
          <p:cNvPr id="55" name="Line 56">
            <a:extLst>
              <a:ext uri="{FF2B5EF4-FFF2-40B4-BE49-F238E27FC236}">
                <a16:creationId xmlns:a16="http://schemas.microsoft.com/office/drawing/2014/main" id="{DC1BCED7-9A17-FE2C-EE4B-A0CDC73B2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545" y="4926015"/>
            <a:ext cx="22685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6" name="Text Box 57">
            <a:extLst>
              <a:ext uri="{FF2B5EF4-FFF2-40B4-BE49-F238E27FC236}">
                <a16:creationId xmlns:a16="http://schemas.microsoft.com/office/drawing/2014/main" id="{10C4B627-B2FF-01E2-92DA-97CDD5C3D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864" y="5021176"/>
            <a:ext cx="908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network</a:t>
            </a:r>
          </a:p>
        </p:txBody>
      </p:sp>
      <p:sp>
        <p:nvSpPr>
          <p:cNvPr id="57" name="Rectangle 58">
            <a:extLst>
              <a:ext uri="{FF2B5EF4-FFF2-40B4-BE49-F238E27FC236}">
                <a16:creationId xmlns:a16="http://schemas.microsoft.com/office/drawing/2014/main" id="{F95DF8F1-24EC-AD3A-E616-B4DA702CD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620" y="5348290"/>
            <a:ext cx="2335213" cy="180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8" name="Line 59">
            <a:extLst>
              <a:ext uri="{FF2B5EF4-FFF2-40B4-BE49-F238E27FC236}">
                <a16:creationId xmlns:a16="http://schemas.microsoft.com/office/drawing/2014/main" id="{0C487B33-3DF1-0E86-0BFE-5AE8D101A2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1195" y="5337178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9" name="Line 60">
            <a:extLst>
              <a:ext uri="{FF2B5EF4-FFF2-40B4-BE49-F238E27FC236}">
                <a16:creationId xmlns:a16="http://schemas.microsoft.com/office/drawing/2014/main" id="{2F8705D0-811A-2A2B-DE7B-C350A2987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4970" y="5308603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0" name="Freeform 8">
            <a:extLst>
              <a:ext uri="{FF2B5EF4-FFF2-40B4-BE49-F238E27FC236}">
                <a16:creationId xmlns:a16="http://schemas.microsoft.com/office/drawing/2014/main" id="{11F44F06-5926-56CA-59E9-6BCF8E851E65}"/>
              </a:ext>
            </a:extLst>
          </p:cNvPr>
          <p:cNvSpPr>
            <a:spLocks/>
          </p:cNvSpPr>
          <p:nvPr/>
        </p:nvSpPr>
        <p:spPr bwMode="auto">
          <a:xfrm flipH="1">
            <a:off x="2348120" y="2992440"/>
            <a:ext cx="468313" cy="249078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Rectangle 63">
            <a:extLst>
              <a:ext uri="{FF2B5EF4-FFF2-40B4-BE49-F238E27FC236}">
                <a16:creationId xmlns:a16="http://schemas.microsoft.com/office/drawing/2014/main" id="{ADCAFE1F-CA4F-9828-86BC-CA7699EA8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3008" y="2941640"/>
            <a:ext cx="2279650" cy="2414588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2" name="Rectangle 64">
            <a:extLst>
              <a:ext uri="{FF2B5EF4-FFF2-40B4-BE49-F238E27FC236}">
                <a16:creationId xmlns:a16="http://schemas.microsoft.com/office/drawing/2014/main" id="{C84F7EE3-1E87-E2AD-8386-B74C65500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320" y="2995615"/>
            <a:ext cx="2270125" cy="24717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3" name="Line 65">
            <a:extLst>
              <a:ext uri="{FF2B5EF4-FFF2-40B4-BE49-F238E27FC236}">
                <a16:creationId xmlns:a16="http://schemas.microsoft.com/office/drawing/2014/main" id="{E2A88172-BB7A-C387-598C-34EE2A245D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3320" y="3436940"/>
            <a:ext cx="227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4" name="Text Box 66">
            <a:extLst>
              <a:ext uri="{FF2B5EF4-FFF2-40B4-BE49-F238E27FC236}">
                <a16:creationId xmlns:a16="http://schemas.microsoft.com/office/drawing/2014/main" id="{D28C50A6-0A47-C169-76B8-08B29813A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608" y="3549653"/>
            <a:ext cx="2335212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230188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state: ESTAB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connection Variables: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seq # client-to-server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server-to-client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rcvBuffer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size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at server,client </a:t>
            </a:r>
          </a:p>
          <a:p>
            <a:pPr marL="230188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</a:t>
            </a:r>
          </a:p>
        </p:txBody>
      </p:sp>
      <p:grpSp>
        <p:nvGrpSpPr>
          <p:cNvPr id="65" name="Group 67">
            <a:extLst>
              <a:ext uri="{FF2B5EF4-FFF2-40B4-BE49-F238E27FC236}">
                <a16:creationId xmlns:a16="http://schemas.microsoft.com/office/drawing/2014/main" id="{393D08D6-0458-B0FC-6B3A-FB88F0A5FD17}"/>
              </a:ext>
            </a:extLst>
          </p:cNvPr>
          <p:cNvGrpSpPr>
            <a:grpSpLocks/>
          </p:cNvGrpSpPr>
          <p:nvPr/>
        </p:nvGrpSpPr>
        <p:grpSpPr bwMode="auto">
          <a:xfrm>
            <a:off x="8030717" y="3351215"/>
            <a:ext cx="438150" cy="206375"/>
            <a:chOff x="344" y="1846"/>
            <a:chExt cx="336" cy="130"/>
          </a:xfrm>
        </p:grpSpPr>
        <p:sp>
          <p:nvSpPr>
            <p:cNvPr id="66" name="Rectangle 68">
              <a:extLst>
                <a:ext uri="{FF2B5EF4-FFF2-40B4-BE49-F238E27FC236}">
                  <a16:creationId xmlns:a16="http://schemas.microsoft.com/office/drawing/2014/main" id="{884DD98C-EDDE-5D88-3DAF-8D355A541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7" name="Rectangle 69">
              <a:extLst>
                <a:ext uri="{FF2B5EF4-FFF2-40B4-BE49-F238E27FC236}">
                  <a16:creationId xmlns:a16="http://schemas.microsoft.com/office/drawing/2014/main" id="{50189BF8-1BF7-E030-5D14-F35620BFB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863"/>
              <a:ext cx="112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Rectangle 70">
              <a:extLst>
                <a:ext uri="{FF2B5EF4-FFF2-40B4-BE49-F238E27FC236}">
                  <a16:creationId xmlns:a16="http://schemas.microsoft.com/office/drawing/2014/main" id="{4CD6A871-ACE1-F73B-9CE6-25F341C23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C8EF48C8-405F-F76E-838C-5E5B4E85E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0" name="Text Box 72">
            <a:extLst>
              <a:ext uri="{FF2B5EF4-FFF2-40B4-BE49-F238E27FC236}">
                <a16:creationId xmlns:a16="http://schemas.microsoft.com/office/drawing/2014/main" id="{BB45A3C0-E4DF-0D3A-6D9D-69519661F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5452" y="3024051"/>
            <a:ext cx="1146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application</a:t>
            </a:r>
          </a:p>
        </p:txBody>
      </p:sp>
      <p:sp>
        <p:nvSpPr>
          <p:cNvPr id="71" name="Line 73">
            <a:extLst>
              <a:ext uri="{FF2B5EF4-FFF2-40B4-BE49-F238E27FC236}">
                <a16:creationId xmlns:a16="http://schemas.microsoft.com/office/drawing/2014/main" id="{7DBA4D28-5CDA-D84E-DE12-2889BD8A462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670" y="4932365"/>
            <a:ext cx="22685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2" name="Text Box 74">
            <a:extLst>
              <a:ext uri="{FF2B5EF4-FFF2-40B4-BE49-F238E27FC236}">
                <a16:creationId xmlns:a16="http://schemas.microsoft.com/office/drawing/2014/main" id="{0082ADEF-FAC0-99AD-9801-F40892D8D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3159" y="5013813"/>
            <a:ext cx="908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network</a:t>
            </a:r>
          </a:p>
        </p:txBody>
      </p:sp>
      <p:sp>
        <p:nvSpPr>
          <p:cNvPr id="73" name="Rectangle 75">
            <a:extLst>
              <a:ext uri="{FF2B5EF4-FFF2-40B4-BE49-F238E27FC236}">
                <a16:creationId xmlns:a16="http://schemas.microsoft.com/office/drawing/2014/main" id="{48862037-EE52-8DEF-C535-9D92ED48E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4745" y="5354640"/>
            <a:ext cx="2335213" cy="180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4" name="Line 76">
            <a:extLst>
              <a:ext uri="{FF2B5EF4-FFF2-40B4-BE49-F238E27FC236}">
                <a16:creationId xmlns:a16="http://schemas.microsoft.com/office/drawing/2014/main" id="{4149B305-82DB-7520-E0A0-C368FFB1E5D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3320" y="5343528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5" name="Line 77">
            <a:extLst>
              <a:ext uri="{FF2B5EF4-FFF2-40B4-BE49-F238E27FC236}">
                <a16:creationId xmlns:a16="http://schemas.microsoft.com/office/drawing/2014/main" id="{40C78897-A627-EAEC-A038-81C194C127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7095" y="5314953"/>
            <a:ext cx="0" cy="23653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6" name="Freeform 78">
            <a:extLst>
              <a:ext uri="{FF2B5EF4-FFF2-40B4-BE49-F238E27FC236}">
                <a16:creationId xmlns:a16="http://schemas.microsoft.com/office/drawing/2014/main" id="{041CDBFE-3A3C-8A80-4C7F-EAAC2C407366}"/>
              </a:ext>
            </a:extLst>
          </p:cNvPr>
          <p:cNvSpPr>
            <a:spLocks/>
          </p:cNvSpPr>
          <p:nvPr/>
        </p:nvSpPr>
        <p:spPr bwMode="auto">
          <a:xfrm>
            <a:off x="9404558" y="2932115"/>
            <a:ext cx="468312" cy="249078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Text Box 83">
            <a:extLst>
              <a:ext uri="{FF2B5EF4-FFF2-40B4-BE49-F238E27FC236}">
                <a16:creationId xmlns:a16="http://schemas.microsoft.com/office/drawing/2014/main" id="{C4E1F938-440E-35A0-F19A-27FDC7A9A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52" y="5759648"/>
            <a:ext cx="56333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1775" indent="-231775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Socket clientSocket =   </a:t>
            </a: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  newSocket("hostname","port number");</a:t>
            </a:r>
          </a:p>
        </p:txBody>
      </p:sp>
      <p:sp>
        <p:nvSpPr>
          <p:cNvPr id="78" name="Text Box 85">
            <a:extLst>
              <a:ext uri="{FF2B5EF4-FFF2-40B4-BE49-F238E27FC236}">
                <a16:creationId xmlns:a16="http://schemas.microsoft.com/office/drawing/2014/main" id="{9CB8F6ED-8DA7-8F39-5C6F-F41137DD1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4001" y="5773144"/>
            <a:ext cx="41595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1775" indent="-231775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rPr>
              <a:t>Socket connectionSocket = welcomeSocket.accept();</a:t>
            </a:r>
          </a:p>
        </p:txBody>
      </p:sp>
      <p:grpSp>
        <p:nvGrpSpPr>
          <p:cNvPr id="79" name="Group 89">
            <a:extLst>
              <a:ext uri="{FF2B5EF4-FFF2-40B4-BE49-F238E27FC236}">
                <a16:creationId xmlns:a16="http://schemas.microsoft.com/office/drawing/2014/main" id="{A4F0BCAB-0ECA-AED7-6D3E-0B06D2F81907}"/>
              </a:ext>
            </a:extLst>
          </p:cNvPr>
          <p:cNvGrpSpPr>
            <a:grpSpLocks/>
          </p:cNvGrpSpPr>
          <p:nvPr/>
        </p:nvGrpSpPr>
        <p:grpSpPr bwMode="auto">
          <a:xfrm>
            <a:off x="1871870" y="5024440"/>
            <a:ext cx="698500" cy="612775"/>
            <a:chOff x="-44" y="1473"/>
            <a:chExt cx="981" cy="1105"/>
          </a:xfrm>
        </p:grpSpPr>
        <p:pic>
          <p:nvPicPr>
            <p:cNvPr id="80" name="Picture 90" descr="desktop_computer_stylized_medium">
              <a:extLst>
                <a:ext uri="{FF2B5EF4-FFF2-40B4-BE49-F238E27FC236}">
                  <a16:creationId xmlns:a16="http://schemas.microsoft.com/office/drawing/2014/main" id="{69E39938-B5DF-B93F-152D-9D6ED0899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91">
              <a:extLst>
                <a:ext uri="{FF2B5EF4-FFF2-40B4-BE49-F238E27FC236}">
                  <a16:creationId xmlns:a16="http://schemas.microsoft.com/office/drawing/2014/main" id="{69ACAE46-F217-D8AC-5872-CBE855947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2" name="Group 92">
            <a:extLst>
              <a:ext uri="{FF2B5EF4-FFF2-40B4-BE49-F238E27FC236}">
                <a16:creationId xmlns:a16="http://schemas.microsoft.com/office/drawing/2014/main" id="{43F89A6A-FBAC-898C-4D8B-211338DF72B3}"/>
              </a:ext>
            </a:extLst>
          </p:cNvPr>
          <p:cNvGrpSpPr>
            <a:grpSpLocks/>
          </p:cNvGrpSpPr>
          <p:nvPr/>
        </p:nvGrpSpPr>
        <p:grpSpPr bwMode="auto">
          <a:xfrm>
            <a:off x="9687133" y="4922840"/>
            <a:ext cx="415925" cy="627063"/>
            <a:chOff x="4140" y="429"/>
            <a:chExt cx="1425" cy="2396"/>
          </a:xfrm>
        </p:grpSpPr>
        <p:sp>
          <p:nvSpPr>
            <p:cNvPr id="83" name="Freeform 93">
              <a:extLst>
                <a:ext uri="{FF2B5EF4-FFF2-40B4-BE49-F238E27FC236}">
                  <a16:creationId xmlns:a16="http://schemas.microsoft.com/office/drawing/2014/main" id="{4318FAC6-343B-3FB6-4B22-2FC963A28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4" name="Rectangle 94">
              <a:extLst>
                <a:ext uri="{FF2B5EF4-FFF2-40B4-BE49-F238E27FC236}">
                  <a16:creationId xmlns:a16="http://schemas.microsoft.com/office/drawing/2014/main" id="{2B6D5F4E-424F-25AB-CB4F-460603A67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50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5" name="Freeform 95">
              <a:extLst>
                <a:ext uri="{FF2B5EF4-FFF2-40B4-BE49-F238E27FC236}">
                  <a16:creationId xmlns:a16="http://schemas.microsoft.com/office/drawing/2014/main" id="{7C93A5B6-F42D-649F-BF9F-373FD1E92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Freeform 96">
              <a:extLst>
                <a:ext uri="{FF2B5EF4-FFF2-40B4-BE49-F238E27FC236}">
                  <a16:creationId xmlns:a16="http://schemas.microsoft.com/office/drawing/2014/main" id="{388A3986-BD05-DA38-740E-A10A0DCEE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Rectangle 97">
              <a:extLst>
                <a:ext uri="{FF2B5EF4-FFF2-40B4-BE49-F238E27FC236}">
                  <a16:creationId xmlns:a16="http://schemas.microsoft.com/office/drawing/2014/main" id="{968493DF-BAC9-0FEC-8B46-852A237BD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6"/>
              <a:ext cx="598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8" name="Group 98">
              <a:extLst>
                <a:ext uri="{FF2B5EF4-FFF2-40B4-BE49-F238E27FC236}">
                  <a16:creationId xmlns:a16="http://schemas.microsoft.com/office/drawing/2014/main" id="{3ACA23AD-F94A-78F9-BA60-CF3BB4A53D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" name="AutoShape 99">
                <a:extLst>
                  <a:ext uri="{FF2B5EF4-FFF2-40B4-BE49-F238E27FC236}">
                    <a16:creationId xmlns:a16="http://schemas.microsoft.com/office/drawing/2014/main" id="{14CC54B8-7B61-D768-B058-FACC99D0A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4" name="AutoShape 100">
                <a:extLst>
                  <a:ext uri="{FF2B5EF4-FFF2-40B4-BE49-F238E27FC236}">
                    <a16:creationId xmlns:a16="http://schemas.microsoft.com/office/drawing/2014/main" id="{CC3DF9E2-F667-36DE-DD17-8F1D4DDA0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9" name="Rectangle 101">
              <a:extLst>
                <a:ext uri="{FF2B5EF4-FFF2-40B4-BE49-F238E27FC236}">
                  <a16:creationId xmlns:a16="http://schemas.microsoft.com/office/drawing/2014/main" id="{33797CC6-3619-8C8F-21C7-AE43BDF80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8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0" name="Group 102">
              <a:extLst>
                <a:ext uri="{FF2B5EF4-FFF2-40B4-BE49-F238E27FC236}">
                  <a16:creationId xmlns:a16="http://schemas.microsoft.com/office/drawing/2014/main" id="{661AA051-E018-565A-15C7-68954A68A4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1" name="AutoShape 103">
                <a:extLst>
                  <a:ext uri="{FF2B5EF4-FFF2-40B4-BE49-F238E27FC236}">
                    <a16:creationId xmlns:a16="http://schemas.microsoft.com/office/drawing/2014/main" id="{FDBCB897-663B-BF16-EEBD-65F316780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2" name="AutoShape 104">
                <a:extLst>
                  <a:ext uri="{FF2B5EF4-FFF2-40B4-BE49-F238E27FC236}">
                    <a16:creationId xmlns:a16="http://schemas.microsoft.com/office/drawing/2014/main" id="{D8453795-ED5A-A4D9-31E6-620D177EB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7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" name="Rectangle 105">
              <a:extLst>
                <a:ext uri="{FF2B5EF4-FFF2-40B4-BE49-F238E27FC236}">
                  <a16:creationId xmlns:a16="http://schemas.microsoft.com/office/drawing/2014/main" id="{D9617C95-C4E9-F636-7A2D-C7A16CEC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8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" name="Rectangle 106">
              <a:extLst>
                <a:ext uri="{FF2B5EF4-FFF2-40B4-BE49-F238E27FC236}">
                  <a16:creationId xmlns:a16="http://schemas.microsoft.com/office/drawing/2014/main" id="{B22078B9-936B-CC68-B963-DADD9BF67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8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3" name="Group 107">
              <a:extLst>
                <a:ext uri="{FF2B5EF4-FFF2-40B4-BE49-F238E27FC236}">
                  <a16:creationId xmlns:a16="http://schemas.microsoft.com/office/drawing/2014/main" id="{1EE4A42E-2F2E-44A4-E1E5-4E6BD6FB17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9" name="AutoShape 108">
                <a:extLst>
                  <a:ext uri="{FF2B5EF4-FFF2-40B4-BE49-F238E27FC236}">
                    <a16:creationId xmlns:a16="http://schemas.microsoft.com/office/drawing/2014/main" id="{408BFC5C-751F-341A-76B3-6C0091D84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25" cy="123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10" name="AutoShape 109">
                <a:extLst>
                  <a:ext uri="{FF2B5EF4-FFF2-40B4-BE49-F238E27FC236}">
                    <a16:creationId xmlns:a16="http://schemas.microsoft.com/office/drawing/2014/main" id="{5CA1B153-583E-C3D1-AC18-F9CBB22CE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1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4" name="Freeform 110">
              <a:extLst>
                <a:ext uri="{FF2B5EF4-FFF2-40B4-BE49-F238E27FC236}">
                  <a16:creationId xmlns:a16="http://schemas.microsoft.com/office/drawing/2014/main" id="{4F3822D0-938C-62DD-9257-175058D6D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5" name="Group 111">
              <a:extLst>
                <a:ext uri="{FF2B5EF4-FFF2-40B4-BE49-F238E27FC236}">
                  <a16:creationId xmlns:a16="http://schemas.microsoft.com/office/drawing/2014/main" id="{F665EADC-0054-F8C4-1239-8FB0A5BB0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7" name="AutoShape 112">
                <a:extLst>
                  <a:ext uri="{FF2B5EF4-FFF2-40B4-BE49-F238E27FC236}">
                    <a16:creationId xmlns:a16="http://schemas.microsoft.com/office/drawing/2014/main" id="{BEED7D26-E7A2-D0E5-122A-50394F8E0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5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8" name="AutoShape 113">
                <a:extLst>
                  <a:ext uri="{FF2B5EF4-FFF2-40B4-BE49-F238E27FC236}">
                    <a16:creationId xmlns:a16="http://schemas.microsoft.com/office/drawing/2014/main" id="{316BF626-8FD4-65BD-7DF4-216562C3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1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6" name="Rectangle 114">
              <a:extLst>
                <a:ext uri="{FF2B5EF4-FFF2-40B4-BE49-F238E27FC236}">
                  <a16:creationId xmlns:a16="http://schemas.microsoft.com/office/drawing/2014/main" id="{232B0DD7-A7CE-6338-64E8-54744ECF3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7" name="Freeform 115">
              <a:extLst>
                <a:ext uri="{FF2B5EF4-FFF2-40B4-BE49-F238E27FC236}">
                  <a16:creationId xmlns:a16="http://schemas.microsoft.com/office/drawing/2014/main" id="{28C76C94-E76B-75FC-F66E-E51406237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Freeform 116">
              <a:extLst>
                <a:ext uri="{FF2B5EF4-FFF2-40B4-BE49-F238E27FC236}">
                  <a16:creationId xmlns:a16="http://schemas.microsoft.com/office/drawing/2014/main" id="{B02549BF-E30D-7654-1913-EDDC907B7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Oval 117">
              <a:extLst>
                <a:ext uri="{FF2B5EF4-FFF2-40B4-BE49-F238E27FC236}">
                  <a16:creationId xmlns:a16="http://schemas.microsoft.com/office/drawing/2014/main" id="{EECFA309-BC81-A370-8273-5E80465D9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3"/>
              <a:ext cx="49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0" name="Freeform 118">
              <a:extLst>
                <a:ext uri="{FF2B5EF4-FFF2-40B4-BE49-F238E27FC236}">
                  <a16:creationId xmlns:a16="http://schemas.microsoft.com/office/drawing/2014/main" id="{90974668-FB6C-0BF8-35CD-B67292026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AutoShape 119">
              <a:extLst>
                <a:ext uri="{FF2B5EF4-FFF2-40B4-BE49-F238E27FC236}">
                  <a16:creationId xmlns:a16="http://schemas.microsoft.com/office/drawing/2014/main" id="{EF7F733B-A797-8750-A8A5-0CF5192B0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7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2" name="AutoShape 120">
              <a:extLst>
                <a:ext uri="{FF2B5EF4-FFF2-40B4-BE49-F238E27FC236}">
                  <a16:creationId xmlns:a16="http://schemas.microsoft.com/office/drawing/2014/main" id="{37F716E2-C94A-C1B1-9096-41C812907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0"/>
              <a:ext cx="1071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3" name="Oval 121">
              <a:extLst>
                <a:ext uri="{FF2B5EF4-FFF2-40B4-BE49-F238E27FC236}">
                  <a16:creationId xmlns:a16="http://schemas.microsoft.com/office/drawing/2014/main" id="{BF1E26CF-0269-D7D7-3606-B5080E75C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4" name="Oval 122">
              <a:extLst>
                <a:ext uri="{FF2B5EF4-FFF2-40B4-BE49-F238E27FC236}">
                  <a16:creationId xmlns:a16="http://schemas.microsoft.com/office/drawing/2014/main" id="{B98566E1-DEA0-9242-2AAA-A00E5ABBE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5" name="Oval 123">
              <a:extLst>
                <a:ext uri="{FF2B5EF4-FFF2-40B4-BE49-F238E27FC236}">
                  <a16:creationId xmlns:a16="http://schemas.microsoft.com/office/drawing/2014/main" id="{B2EC6661-1873-F392-EA35-58682E59A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6" name="Rectangle 124">
              <a:extLst>
                <a:ext uri="{FF2B5EF4-FFF2-40B4-BE49-F238E27FC236}">
                  <a16:creationId xmlns:a16="http://schemas.microsoft.com/office/drawing/2014/main" id="{DCFAFA7F-1982-53D8-4079-0C5DD7516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836"/>
              <a:ext cx="82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0464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EA3F2-7C4F-4133-E97C-10C7DA14D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19DA23-E9D8-8C71-8927-6493ED6A93A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CFB199-4AF6-D23B-F39E-79F537440FD8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3-way handshake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B319E-AA52-F494-A7ED-F4CFB8D3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FD0747-F84F-98EA-112B-398DB438DBA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6622E9-691C-61DA-951F-DBD3F0AF6946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997048-B046-3C55-69FA-DEA24B072BAC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FDCCF4D8-1BCE-B4A2-D92C-5DD9FD63FD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8206" y="3078661"/>
            <a:ext cx="1588" cy="2470150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1" name="Group 102">
            <a:extLst>
              <a:ext uri="{FF2B5EF4-FFF2-40B4-BE49-F238E27FC236}">
                <a16:creationId xmlns:a16="http://schemas.microsoft.com/office/drawing/2014/main" id="{A7850FAA-38FF-EA02-C43E-F11E27309E96}"/>
              </a:ext>
            </a:extLst>
          </p:cNvPr>
          <p:cNvGrpSpPr>
            <a:grpSpLocks/>
          </p:cNvGrpSpPr>
          <p:nvPr/>
        </p:nvGrpSpPr>
        <p:grpSpPr bwMode="auto">
          <a:xfrm>
            <a:off x="2822244" y="3005636"/>
            <a:ext cx="4494212" cy="955675"/>
            <a:chOff x="810" y="1363"/>
            <a:chExt cx="2831" cy="602"/>
          </a:xfrm>
        </p:grpSpPr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8A9C2EC6-8F1D-54E8-FE14-0B3783734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" y="1502"/>
              <a:ext cx="1579" cy="46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3E9ABEA9-CA12-E7FB-71CC-42A7043B9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" y="1565"/>
              <a:ext cx="590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2C8F9595-5AD4-57C8-D71D-5EA8A6BC3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0" y="1624"/>
              <a:ext cx="10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SYNbit=1, Seq=x</a:t>
              </a: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5CDCF45B-7C89-3AF9-F0BD-071109657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" y="1363"/>
              <a:ext cx="1230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choose init seq num, x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 TCP SYN msg</a:t>
              </a:r>
            </a:p>
          </p:txBody>
        </p:sp>
      </p:grpSp>
      <p:sp>
        <p:nvSpPr>
          <p:cNvPr id="26" name="Line 22">
            <a:extLst>
              <a:ext uri="{FF2B5EF4-FFF2-40B4-BE49-F238E27FC236}">
                <a16:creationId xmlns:a16="http://schemas.microsoft.com/office/drawing/2014/main" id="{29FD576A-1F56-0567-EA1C-5D5DFC4C38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7419" y="3148511"/>
            <a:ext cx="1587" cy="3417888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" name="Text Box 92">
            <a:extLst>
              <a:ext uri="{FF2B5EF4-FFF2-40B4-BE49-F238E27FC236}">
                <a16:creationId xmlns:a16="http://schemas.microsoft.com/office/drawing/2014/main" id="{988C3FB8-B527-B22D-B6C9-66602DB8C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406" y="5986961"/>
            <a:ext cx="771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ESTAB</a:t>
            </a:r>
          </a:p>
        </p:txBody>
      </p: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C1E48328-B51B-C9A3-D61A-F3FE89E895C0}"/>
              </a:ext>
            </a:extLst>
          </p:cNvPr>
          <p:cNvGrpSpPr>
            <a:grpSpLocks/>
          </p:cNvGrpSpPr>
          <p:nvPr/>
        </p:nvGrpSpPr>
        <p:grpSpPr bwMode="auto">
          <a:xfrm>
            <a:off x="4806619" y="3675561"/>
            <a:ext cx="4519612" cy="1425575"/>
            <a:chOff x="2060" y="1785"/>
            <a:chExt cx="2847" cy="898"/>
          </a:xfrm>
        </p:grpSpPr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F9C00118-EF57-9B13-D6C8-37EA20067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0" y="2031"/>
              <a:ext cx="1580" cy="65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Rectangle 14">
              <a:extLst>
                <a:ext uri="{FF2B5EF4-FFF2-40B4-BE49-F238E27FC236}">
                  <a16:creationId xmlns:a16="http://schemas.microsoft.com/office/drawing/2014/main" id="{76D1F342-DDFB-D9A1-C60E-2167314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206"/>
              <a:ext cx="896" cy="3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Text Box 83">
              <a:extLst>
                <a:ext uri="{FF2B5EF4-FFF2-40B4-BE49-F238E27FC236}">
                  <a16:creationId xmlns:a16="http://schemas.microsoft.com/office/drawing/2014/main" id="{2757A2D3-7D8C-836F-87CD-4878D4B58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9" y="2169"/>
              <a:ext cx="153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SYNbit=1, Seq=y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ACKbit=1; ACKnum=x+1</a:t>
              </a:r>
            </a:p>
          </p:txBody>
        </p:sp>
        <p:sp>
          <p:nvSpPr>
            <p:cNvPr id="32" name="Text Box 93">
              <a:extLst>
                <a:ext uri="{FF2B5EF4-FFF2-40B4-BE49-F238E27FC236}">
                  <a16:creationId xmlns:a16="http://schemas.microsoft.com/office/drawing/2014/main" id="{E4C41343-F9DE-E51D-9A10-30A701DEC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" y="1785"/>
              <a:ext cx="1231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choose init seq num, y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 TCP SYNACK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msg, acking SYN</a:t>
              </a:r>
            </a:p>
          </p:txBody>
        </p:sp>
      </p:grpSp>
      <p:grpSp>
        <p:nvGrpSpPr>
          <p:cNvPr id="33" name="Group 110">
            <a:extLst>
              <a:ext uri="{FF2B5EF4-FFF2-40B4-BE49-F238E27FC236}">
                <a16:creationId xmlns:a16="http://schemas.microsoft.com/office/drawing/2014/main" id="{8D68A080-97F0-7944-2470-A5D50B2FB458}"/>
              </a:ext>
            </a:extLst>
          </p:cNvPr>
          <p:cNvGrpSpPr>
            <a:grpSpLocks/>
          </p:cNvGrpSpPr>
          <p:nvPr/>
        </p:nvGrpSpPr>
        <p:grpSpPr bwMode="auto">
          <a:xfrm>
            <a:off x="2523794" y="4774111"/>
            <a:ext cx="6630987" cy="1373188"/>
            <a:chOff x="622" y="2477"/>
            <a:chExt cx="4177" cy="865"/>
          </a:xfrm>
        </p:grpSpPr>
        <p:sp>
          <p:nvSpPr>
            <p:cNvPr id="34" name="Line 84">
              <a:extLst>
                <a:ext uri="{FF2B5EF4-FFF2-40B4-BE49-F238E27FC236}">
                  <a16:creationId xmlns:a16="http://schemas.microsoft.com/office/drawing/2014/main" id="{BE66A13C-8AD1-45EA-9604-5C8C449CA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3" y="2728"/>
              <a:ext cx="1579" cy="46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Rectangle 89">
              <a:extLst>
                <a:ext uri="{FF2B5EF4-FFF2-40B4-BE49-F238E27FC236}">
                  <a16:creationId xmlns:a16="http://schemas.microsoft.com/office/drawing/2014/main" id="{F0C52D55-9403-A0CA-DD36-E658FDD72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2806"/>
              <a:ext cx="775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" name="Text Box 90">
              <a:extLst>
                <a:ext uri="{FF2B5EF4-FFF2-40B4-BE49-F238E27FC236}">
                  <a16:creationId xmlns:a16="http://schemas.microsoft.com/office/drawing/2014/main" id="{D4058E21-2876-AE59-0E4F-2C5EDF37D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2" y="2852"/>
              <a:ext cx="152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ACKbit=1, ACKnum=y+1</a:t>
              </a:r>
            </a:p>
          </p:txBody>
        </p:sp>
        <p:sp>
          <p:nvSpPr>
            <p:cNvPr id="37" name="Text Box 94">
              <a:extLst>
                <a:ext uri="{FF2B5EF4-FFF2-40B4-BE49-F238E27FC236}">
                  <a16:creationId xmlns:a16="http://schemas.microsoft.com/office/drawing/2014/main" id="{263C9B14-CA82-739E-6463-E1CDF477A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" y="2477"/>
              <a:ext cx="1422" cy="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received SYNACK(x) 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indicates server is live;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send ACK for SYNACK;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this segment may contain </a:t>
              </a:r>
            </a:p>
            <a:p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client-to-server data</a:t>
              </a:r>
            </a:p>
          </p:txBody>
        </p:sp>
        <p:sp>
          <p:nvSpPr>
            <p:cNvPr id="38" name="Text Box 95">
              <a:extLst>
                <a:ext uri="{FF2B5EF4-FFF2-40B4-BE49-F238E27FC236}">
                  <a16:creationId xmlns:a16="http://schemas.microsoft.com/office/drawing/2014/main" id="{EAA09B52-F5DD-3834-334C-A3884C745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" y="3042"/>
              <a:ext cx="11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received ACK(y) 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indicates client is live</a:t>
              </a:r>
            </a:p>
          </p:txBody>
        </p:sp>
      </p:grpSp>
      <p:grpSp>
        <p:nvGrpSpPr>
          <p:cNvPr id="39" name="Group 105">
            <a:extLst>
              <a:ext uri="{FF2B5EF4-FFF2-40B4-BE49-F238E27FC236}">
                <a16:creationId xmlns:a16="http://schemas.microsoft.com/office/drawing/2014/main" id="{5B418334-F01A-EF49-65B6-98F5C3893AAA}"/>
              </a:ext>
            </a:extLst>
          </p:cNvPr>
          <p:cNvGrpSpPr>
            <a:grpSpLocks/>
          </p:cNvGrpSpPr>
          <p:nvPr/>
        </p:nvGrpSpPr>
        <p:grpSpPr bwMode="auto">
          <a:xfrm>
            <a:off x="1825294" y="3043736"/>
            <a:ext cx="1030287" cy="700088"/>
            <a:chOff x="182" y="1387"/>
            <a:chExt cx="649" cy="441"/>
          </a:xfrm>
        </p:grpSpPr>
        <p:sp>
          <p:nvSpPr>
            <p:cNvPr id="40" name="Text Box 91">
              <a:extLst>
                <a:ext uri="{FF2B5EF4-FFF2-40B4-BE49-F238E27FC236}">
                  <a16:creationId xmlns:a16="http://schemas.microsoft.com/office/drawing/2014/main" id="{6C9ABD8F-FF9C-9930-35EB-F6592677A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1616"/>
              <a:ext cx="64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SYNSENT</a:t>
              </a:r>
            </a:p>
          </p:txBody>
        </p:sp>
        <p:sp>
          <p:nvSpPr>
            <p:cNvPr id="41" name="Line 103">
              <a:extLst>
                <a:ext uri="{FF2B5EF4-FFF2-40B4-BE49-F238E27FC236}">
                  <a16:creationId xmlns:a16="http://schemas.microsoft.com/office/drawing/2014/main" id="{88447C02-8219-2A72-672F-80658FF393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1387"/>
              <a:ext cx="0" cy="2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2" name="Group 111">
            <a:extLst>
              <a:ext uri="{FF2B5EF4-FFF2-40B4-BE49-F238E27FC236}">
                <a16:creationId xmlns:a16="http://schemas.microsoft.com/office/drawing/2014/main" id="{97713E9B-1123-B866-1496-3D897033F471}"/>
              </a:ext>
            </a:extLst>
          </p:cNvPr>
          <p:cNvGrpSpPr>
            <a:grpSpLocks/>
          </p:cNvGrpSpPr>
          <p:nvPr/>
        </p:nvGrpSpPr>
        <p:grpSpPr bwMode="auto">
          <a:xfrm>
            <a:off x="1826881" y="3704136"/>
            <a:ext cx="771525" cy="1622425"/>
            <a:chOff x="183" y="1803"/>
            <a:chExt cx="486" cy="1022"/>
          </a:xfrm>
        </p:grpSpPr>
        <p:sp>
          <p:nvSpPr>
            <p:cNvPr id="43" name="Text Box 16">
              <a:extLst>
                <a:ext uri="{FF2B5EF4-FFF2-40B4-BE49-F238E27FC236}">
                  <a16:creationId xmlns:a16="http://schemas.microsoft.com/office/drawing/2014/main" id="{B42FB76B-BFCA-2509-E3A8-4BC415839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" y="2613"/>
              <a:ext cx="4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ESTAB</a:t>
              </a:r>
            </a:p>
          </p:txBody>
        </p:sp>
        <p:sp>
          <p:nvSpPr>
            <p:cNvPr id="44" name="Line 104">
              <a:extLst>
                <a:ext uri="{FF2B5EF4-FFF2-40B4-BE49-F238E27FC236}">
                  <a16:creationId xmlns:a16="http://schemas.microsoft.com/office/drawing/2014/main" id="{9F562771-27FB-782D-A9DD-EBBBD7CA64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" y="1803"/>
              <a:ext cx="0" cy="7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" name="Group 108">
            <a:extLst>
              <a:ext uri="{FF2B5EF4-FFF2-40B4-BE49-F238E27FC236}">
                <a16:creationId xmlns:a16="http://schemas.microsoft.com/office/drawing/2014/main" id="{36BF6C4F-95C2-270E-F169-926005F47534}"/>
              </a:ext>
            </a:extLst>
          </p:cNvPr>
          <p:cNvGrpSpPr>
            <a:grpSpLocks/>
          </p:cNvGrpSpPr>
          <p:nvPr/>
        </p:nvGrpSpPr>
        <p:grpSpPr bwMode="auto">
          <a:xfrm>
            <a:off x="9280194" y="3099299"/>
            <a:ext cx="1119187" cy="1192212"/>
            <a:chOff x="4878" y="1422"/>
            <a:chExt cx="705" cy="751"/>
          </a:xfrm>
        </p:grpSpPr>
        <p:sp>
          <p:nvSpPr>
            <p:cNvPr id="46" name="Text Box 99">
              <a:extLst>
                <a:ext uri="{FF2B5EF4-FFF2-40B4-BE49-F238E27FC236}">
                  <a16:creationId xmlns:a16="http://schemas.microsoft.com/office/drawing/2014/main" id="{06C86E4F-826A-4888-8E13-14C3D48451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8" y="1961"/>
              <a:ext cx="7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SYN RCVD</a:t>
              </a:r>
            </a:p>
          </p:txBody>
        </p:sp>
        <p:sp>
          <p:nvSpPr>
            <p:cNvPr id="47" name="Line 106">
              <a:extLst>
                <a:ext uri="{FF2B5EF4-FFF2-40B4-BE49-F238E27FC236}">
                  <a16:creationId xmlns:a16="http://schemas.microsoft.com/office/drawing/2014/main" id="{60F73E59-9082-5206-2938-65739EF6F5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9" y="1422"/>
              <a:ext cx="0" cy="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8" name="Line 107">
            <a:extLst>
              <a:ext uri="{FF2B5EF4-FFF2-40B4-BE49-F238E27FC236}">
                <a16:creationId xmlns:a16="http://schemas.microsoft.com/office/drawing/2014/main" id="{432529F8-A052-37EE-05B7-DBB8EE42C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9994569" y="4301036"/>
            <a:ext cx="0" cy="1704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9" name="Text Box 114">
            <a:extLst>
              <a:ext uri="{FF2B5EF4-FFF2-40B4-BE49-F238E27FC236}">
                <a16:creationId xmlns:a16="http://schemas.microsoft.com/office/drawing/2014/main" id="{7638EBAB-9F18-72FD-A034-FDC858D1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772" y="1675748"/>
            <a:ext cx="183903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Client state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EB50C671-5FA3-C6DA-578C-2F35D402A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943" y="2389622"/>
            <a:ext cx="842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LISTEN</a:t>
            </a:r>
          </a:p>
        </p:txBody>
      </p:sp>
      <p:sp>
        <p:nvSpPr>
          <p:cNvPr id="51" name="Text Box 116">
            <a:extLst>
              <a:ext uri="{FF2B5EF4-FFF2-40B4-BE49-F238E27FC236}">
                <a16:creationId xmlns:a16="http://schemas.microsoft.com/office/drawing/2014/main" id="{C0E39039-0EFB-B762-A011-113B54D5D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3124" y="1081958"/>
            <a:ext cx="19304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Server state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2" name="Text Box 117">
            <a:extLst>
              <a:ext uri="{FF2B5EF4-FFF2-40B4-BE49-F238E27FC236}">
                <a16:creationId xmlns:a16="http://schemas.microsoft.com/office/drawing/2014/main" id="{21AC25C9-4DFE-92AE-D477-9A1CECC78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3079" y="2632510"/>
            <a:ext cx="842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LISTEN</a:t>
            </a:r>
          </a:p>
        </p:txBody>
      </p:sp>
      <p:grpSp>
        <p:nvGrpSpPr>
          <p:cNvPr id="53" name="Group 118">
            <a:extLst>
              <a:ext uri="{FF2B5EF4-FFF2-40B4-BE49-F238E27FC236}">
                <a16:creationId xmlns:a16="http://schemas.microsoft.com/office/drawing/2014/main" id="{5DD1675D-B469-2D1A-E4BE-9F7F762CEDF3}"/>
              </a:ext>
            </a:extLst>
          </p:cNvPr>
          <p:cNvGrpSpPr>
            <a:grpSpLocks/>
          </p:cNvGrpSpPr>
          <p:nvPr/>
        </p:nvGrpSpPr>
        <p:grpSpPr bwMode="auto">
          <a:xfrm>
            <a:off x="4476048" y="2492809"/>
            <a:ext cx="642937" cy="600075"/>
            <a:chOff x="-44" y="1473"/>
            <a:chExt cx="981" cy="1105"/>
          </a:xfrm>
        </p:grpSpPr>
        <p:pic>
          <p:nvPicPr>
            <p:cNvPr id="54" name="Picture 119" descr="desktop_computer_stylized_medium">
              <a:extLst>
                <a:ext uri="{FF2B5EF4-FFF2-40B4-BE49-F238E27FC236}">
                  <a16:creationId xmlns:a16="http://schemas.microsoft.com/office/drawing/2014/main" id="{0E3B4832-C8D6-6742-A93A-A7DFC2BF7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Freeform 120">
              <a:extLst>
                <a:ext uri="{FF2B5EF4-FFF2-40B4-BE49-F238E27FC236}">
                  <a16:creationId xmlns:a16="http://schemas.microsoft.com/office/drawing/2014/main" id="{4444C08E-FAF0-4F4B-69F6-2C94CC2F4E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6" name="Group 121">
            <a:extLst>
              <a:ext uri="{FF2B5EF4-FFF2-40B4-BE49-F238E27FC236}">
                <a16:creationId xmlns:a16="http://schemas.microsoft.com/office/drawing/2014/main" id="{3B586DA6-65C0-87E6-7421-0D9A06EC5241}"/>
              </a:ext>
            </a:extLst>
          </p:cNvPr>
          <p:cNvGrpSpPr>
            <a:grpSpLocks/>
          </p:cNvGrpSpPr>
          <p:nvPr/>
        </p:nvGrpSpPr>
        <p:grpSpPr bwMode="auto">
          <a:xfrm>
            <a:off x="7233384" y="2580121"/>
            <a:ext cx="336550" cy="512763"/>
            <a:chOff x="4140" y="429"/>
            <a:chExt cx="1425" cy="2396"/>
          </a:xfrm>
        </p:grpSpPr>
        <p:sp>
          <p:nvSpPr>
            <p:cNvPr id="117" name="Freeform 122">
              <a:extLst>
                <a:ext uri="{FF2B5EF4-FFF2-40B4-BE49-F238E27FC236}">
                  <a16:creationId xmlns:a16="http://schemas.microsoft.com/office/drawing/2014/main" id="{87B28DC5-3BBC-8B79-3789-CF98183E1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Rectangle 123">
              <a:extLst>
                <a:ext uri="{FF2B5EF4-FFF2-40B4-BE49-F238E27FC236}">
                  <a16:creationId xmlns:a16="http://schemas.microsoft.com/office/drawing/2014/main" id="{A835F83C-FB95-65AF-E1A9-9F94ECA6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Freeform 124">
              <a:extLst>
                <a:ext uri="{FF2B5EF4-FFF2-40B4-BE49-F238E27FC236}">
                  <a16:creationId xmlns:a16="http://schemas.microsoft.com/office/drawing/2014/main" id="{D708BA28-8B9A-74DF-64C0-38B39128E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Freeform 125">
              <a:extLst>
                <a:ext uri="{FF2B5EF4-FFF2-40B4-BE49-F238E27FC236}">
                  <a16:creationId xmlns:a16="http://schemas.microsoft.com/office/drawing/2014/main" id="{724394ED-606A-6605-9441-F03188452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Rectangle 126">
              <a:extLst>
                <a:ext uri="{FF2B5EF4-FFF2-40B4-BE49-F238E27FC236}">
                  <a16:creationId xmlns:a16="http://schemas.microsoft.com/office/drawing/2014/main" id="{F15E7B1D-9B69-5ACA-4ECF-68D51EB89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2" name="Group 127">
              <a:extLst>
                <a:ext uri="{FF2B5EF4-FFF2-40B4-BE49-F238E27FC236}">
                  <a16:creationId xmlns:a16="http://schemas.microsoft.com/office/drawing/2014/main" id="{A9222E44-4371-4499-C99B-7AD3ED3B6E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47" name="AutoShape 128">
                <a:extLst>
                  <a:ext uri="{FF2B5EF4-FFF2-40B4-BE49-F238E27FC236}">
                    <a16:creationId xmlns:a16="http://schemas.microsoft.com/office/drawing/2014/main" id="{B6EF1A3D-6178-6276-72DF-BE2F53DF4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8" name="AutoShape 129">
                <a:extLst>
                  <a:ext uri="{FF2B5EF4-FFF2-40B4-BE49-F238E27FC236}">
                    <a16:creationId xmlns:a16="http://schemas.microsoft.com/office/drawing/2014/main" id="{5436AB82-DD61-E651-8262-49BD5E5FD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3" name="Rectangle 130">
              <a:extLst>
                <a:ext uri="{FF2B5EF4-FFF2-40B4-BE49-F238E27FC236}">
                  <a16:creationId xmlns:a16="http://schemas.microsoft.com/office/drawing/2014/main" id="{9B80EDE6-3436-FDCA-CC78-4CA8FDB1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4" name="Group 131">
              <a:extLst>
                <a:ext uri="{FF2B5EF4-FFF2-40B4-BE49-F238E27FC236}">
                  <a16:creationId xmlns:a16="http://schemas.microsoft.com/office/drawing/2014/main" id="{21C37C9C-D7EC-4C3B-B0FC-35DBC5A77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45" name="AutoShape 132">
                <a:extLst>
                  <a:ext uri="{FF2B5EF4-FFF2-40B4-BE49-F238E27FC236}">
                    <a16:creationId xmlns:a16="http://schemas.microsoft.com/office/drawing/2014/main" id="{B165E90D-9460-56A0-61B1-F68EE01A3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6" name="AutoShape 133">
                <a:extLst>
                  <a:ext uri="{FF2B5EF4-FFF2-40B4-BE49-F238E27FC236}">
                    <a16:creationId xmlns:a16="http://schemas.microsoft.com/office/drawing/2014/main" id="{9BA4CD1D-E1A1-300D-C964-EDF28AEA0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5" name="Rectangle 134">
              <a:extLst>
                <a:ext uri="{FF2B5EF4-FFF2-40B4-BE49-F238E27FC236}">
                  <a16:creationId xmlns:a16="http://schemas.microsoft.com/office/drawing/2014/main" id="{362469A0-1AA3-D2F7-0F8F-1ADD6C648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135">
              <a:extLst>
                <a:ext uri="{FF2B5EF4-FFF2-40B4-BE49-F238E27FC236}">
                  <a16:creationId xmlns:a16="http://schemas.microsoft.com/office/drawing/2014/main" id="{8F9122DF-E149-C15A-50BF-68C32E507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7" name="Group 136">
              <a:extLst>
                <a:ext uri="{FF2B5EF4-FFF2-40B4-BE49-F238E27FC236}">
                  <a16:creationId xmlns:a16="http://schemas.microsoft.com/office/drawing/2014/main" id="{16B028ED-1E10-D572-7763-593CB601A8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43" name="AutoShape 137">
                <a:extLst>
                  <a:ext uri="{FF2B5EF4-FFF2-40B4-BE49-F238E27FC236}">
                    <a16:creationId xmlns:a16="http://schemas.microsoft.com/office/drawing/2014/main" id="{E6CEC077-1C57-EEBE-9F23-0842D50B7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4" name="AutoShape 138">
                <a:extLst>
                  <a:ext uri="{FF2B5EF4-FFF2-40B4-BE49-F238E27FC236}">
                    <a16:creationId xmlns:a16="http://schemas.microsoft.com/office/drawing/2014/main" id="{8EB0B6F1-CCC5-FCCD-8F10-79D7D24A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8" name="Freeform 139">
              <a:extLst>
                <a:ext uri="{FF2B5EF4-FFF2-40B4-BE49-F238E27FC236}">
                  <a16:creationId xmlns:a16="http://schemas.microsoft.com/office/drawing/2014/main" id="{CD39F0AE-7701-771F-5EF5-17C155520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9" name="Group 140">
              <a:extLst>
                <a:ext uri="{FF2B5EF4-FFF2-40B4-BE49-F238E27FC236}">
                  <a16:creationId xmlns:a16="http://schemas.microsoft.com/office/drawing/2014/main" id="{12869600-005D-9D22-B0E8-6CBE3CB08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41" name="AutoShape 141">
                <a:extLst>
                  <a:ext uri="{FF2B5EF4-FFF2-40B4-BE49-F238E27FC236}">
                    <a16:creationId xmlns:a16="http://schemas.microsoft.com/office/drawing/2014/main" id="{0AFB6151-11EC-AF4B-88B8-3F5049745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2" name="AutoShape 142">
                <a:extLst>
                  <a:ext uri="{FF2B5EF4-FFF2-40B4-BE49-F238E27FC236}">
                    <a16:creationId xmlns:a16="http://schemas.microsoft.com/office/drawing/2014/main" id="{63BE3352-1739-F74D-9D31-F4D7D0A85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30" name="Rectangle 143">
              <a:extLst>
                <a:ext uri="{FF2B5EF4-FFF2-40B4-BE49-F238E27FC236}">
                  <a16:creationId xmlns:a16="http://schemas.microsoft.com/office/drawing/2014/main" id="{DEE182E3-2C79-63B7-A194-D765555C2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Freeform 144">
              <a:extLst>
                <a:ext uri="{FF2B5EF4-FFF2-40B4-BE49-F238E27FC236}">
                  <a16:creationId xmlns:a16="http://schemas.microsoft.com/office/drawing/2014/main" id="{673E9944-1BD6-35A9-305C-DAE7667C1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Freeform 145">
              <a:extLst>
                <a:ext uri="{FF2B5EF4-FFF2-40B4-BE49-F238E27FC236}">
                  <a16:creationId xmlns:a16="http://schemas.microsoft.com/office/drawing/2014/main" id="{BD46CF62-5E83-3471-D5DC-D5C378231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146">
              <a:extLst>
                <a:ext uri="{FF2B5EF4-FFF2-40B4-BE49-F238E27FC236}">
                  <a16:creationId xmlns:a16="http://schemas.microsoft.com/office/drawing/2014/main" id="{8CDF865B-8184-4036-BF3F-7F1372123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Freeform 147">
              <a:extLst>
                <a:ext uri="{FF2B5EF4-FFF2-40B4-BE49-F238E27FC236}">
                  <a16:creationId xmlns:a16="http://schemas.microsoft.com/office/drawing/2014/main" id="{2615C2C3-D401-6D5A-EC5A-CE80E5F3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AutoShape 148">
              <a:extLst>
                <a:ext uri="{FF2B5EF4-FFF2-40B4-BE49-F238E27FC236}">
                  <a16:creationId xmlns:a16="http://schemas.microsoft.com/office/drawing/2014/main" id="{38463A3B-1681-DFE2-022F-97E0A8875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AutoShape 149">
              <a:extLst>
                <a:ext uri="{FF2B5EF4-FFF2-40B4-BE49-F238E27FC236}">
                  <a16:creationId xmlns:a16="http://schemas.microsoft.com/office/drawing/2014/main" id="{39D969D4-1008-645F-3D13-9E724B480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Oval 150">
              <a:extLst>
                <a:ext uri="{FF2B5EF4-FFF2-40B4-BE49-F238E27FC236}">
                  <a16:creationId xmlns:a16="http://schemas.microsoft.com/office/drawing/2014/main" id="{A9DEB6FA-076C-7A5D-A3B8-9C12289A5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Oval 151">
              <a:extLst>
                <a:ext uri="{FF2B5EF4-FFF2-40B4-BE49-F238E27FC236}">
                  <a16:creationId xmlns:a16="http://schemas.microsoft.com/office/drawing/2014/main" id="{7261D672-206E-01BC-4A75-3170937F5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9" name="Oval 152">
              <a:extLst>
                <a:ext uri="{FF2B5EF4-FFF2-40B4-BE49-F238E27FC236}">
                  <a16:creationId xmlns:a16="http://schemas.microsoft.com/office/drawing/2014/main" id="{6D776EFA-9A93-321D-5BD6-3C8A5488B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0" name="Rectangle 153">
              <a:extLst>
                <a:ext uri="{FF2B5EF4-FFF2-40B4-BE49-F238E27FC236}">
                  <a16:creationId xmlns:a16="http://schemas.microsoft.com/office/drawing/2014/main" id="{3430E397-2EB6-F197-7093-F4EE02837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49" name="Text Box 13">
            <a:extLst>
              <a:ext uri="{FF2B5EF4-FFF2-40B4-BE49-F238E27FC236}">
                <a16:creationId xmlns:a16="http://schemas.microsoft.com/office/drawing/2014/main" id="{FEF30EE1-D7B5-74DA-FD9D-231F46F17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7" y="2181018"/>
            <a:ext cx="4209864" cy="26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clientSocket = socket(AF_INET, SOCK_STREAM)</a:t>
            </a:r>
          </a:p>
        </p:txBody>
      </p:sp>
      <p:sp>
        <p:nvSpPr>
          <p:cNvPr id="150" name="Text Box 5">
            <a:extLst>
              <a:ext uri="{FF2B5EF4-FFF2-40B4-BE49-F238E27FC236}">
                <a16:creationId xmlns:a16="http://schemas.microsoft.com/office/drawing/2014/main" id="{D41F302F-8FAC-B511-75A9-AB6D805C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7802" y="1651172"/>
            <a:ext cx="4461478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serverSocket = socket(AF_INET,SOCK_STREAM)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serverSocket.bind((‘’,serverPort))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serverSocket.listen(1)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connectionSocket, addr = serverSocket.accept()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1" name="Text Box 13">
            <a:extLst>
              <a:ext uri="{FF2B5EF4-FFF2-40B4-BE49-F238E27FC236}">
                <a16:creationId xmlns:a16="http://schemas.microsoft.com/office/drawing/2014/main" id="{4F0378A4-4206-EB8F-32C2-4A69365F6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18" y="2694832"/>
            <a:ext cx="4433244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Std" panose="02070409020205020404" pitchFamily="49" charset="77"/>
                <a:ea typeface="ＭＳ Ｐゴシック" panose="020B0600070205080204" pitchFamily="34" charset="-128"/>
                <a:cs typeface="+mn-cs"/>
              </a:rPr>
              <a:t>clientSocket.connect((serverName,serverPort))</a:t>
            </a:r>
          </a:p>
        </p:txBody>
      </p:sp>
    </p:spTree>
    <p:extLst>
      <p:ext uri="{BB962C8B-B14F-4D97-AF65-F5344CB8AC3E}">
        <p14:creationId xmlns:p14="http://schemas.microsoft.com/office/powerpoint/2010/main" val="384161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7AE2C-900D-A3B7-D719-D7F005378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1D96D2-6685-A12A-856E-0523ABA1D20E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225E4A-5634-B0B8-2C25-3921F37F7ADF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3-way handshake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E5170-4145-62F8-CEC5-971D2084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F73EF6-E3D5-6209-CE9E-EF621CD51AEB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041912-ACF0-BCFA-FD80-8E3081FF295F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EFCC06-BA61-B77C-5C72-46334A3070D2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68EEE-1FEA-462A-76E6-C1FF3C90C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518" y="1329508"/>
            <a:ext cx="9502964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BF3E7-01E4-76BF-9C23-EBF2C3782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AD3158-2639-D606-9F1A-DF264A0BA67F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9BA865-BDB4-87F5-CFA1-BEF47F2BD2BC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3-way handshake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CE6D6-76AE-9D40-7049-1BD99489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0C745F-6EA2-8A18-B63F-0FA0E3898DC5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999E0-1CC6-F05D-ABB2-644B59BA376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403380-32A3-D1E0-A714-21B6EF2CC88F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9BB1A-E5AB-FF08-BCC7-3D1C04E03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346" y="1306646"/>
            <a:ext cx="9777307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128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C106-5072-76ED-F905-0789E65E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C6F491-4073-0C4B-FAF3-2D0FDCA61589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363D32-082E-3A36-30AC-CAC2A2CB0973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3-way handshake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B3A70-F839-6111-059C-6C8A3337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25718-8E9B-9187-EEBA-F6417E21969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CD03D-4024-D4AC-9B41-107309615692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75FC0D-FC34-A8AD-0F34-52520A6638B4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236B3-0091-74E9-2E22-9EF2A8327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11" y="1344749"/>
            <a:ext cx="9655377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885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83986-D844-3260-9F08-B8C7D2B05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707A55-1E4E-69F6-B14D-2E7EB029FDFF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7789DB-107D-A153-C115-85060A68AEDE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Closing a TCP connection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DA75F-DE20-CE4A-D96A-EC1A3BF8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9BEBF3-DE25-D5F0-7943-3D8DDD70F7E1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F6AC36-7D3E-0C61-8047-D693D90C99F3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7C3B9ED-3DEF-EB30-0645-3D7133F0B2DD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120379C0-429E-10EE-1F0A-31BFEEA392FB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441263"/>
            <a:ext cx="9698318" cy="418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client, server each close their side of connection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TCP segment with FIN bit = 1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respond to received FIN with ACK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receiving FIN, ACK can be combined with own FIN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simultaneous FIN exchanges can be handled</a:t>
            </a:r>
          </a:p>
        </p:txBody>
      </p:sp>
    </p:spTree>
    <p:extLst>
      <p:ext uri="{BB962C8B-B14F-4D97-AF65-F5344CB8AC3E}">
        <p14:creationId xmlns:p14="http://schemas.microsoft.com/office/powerpoint/2010/main" val="429453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4CE5B-DBBF-E6F1-E89A-50F663809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94E9E6-9704-FC9B-0357-8CC8B719476D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C6B320-4174-D584-E83A-9F41918BC0B8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Closing a TCP connection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77F07-0346-04AB-5DC8-1A57872EC4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F71F10-D622-94E2-3F8C-16C43D2AE577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75731E-DD9C-CD20-73E1-B4525D82115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3F48D3-F688-01E3-3C5F-4E4001517ACD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BA748-D233-1C76-0637-C412C3E9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761" y="1398738"/>
            <a:ext cx="8100762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8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024D9-D70D-EA8C-827E-977B82A6B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470ACB-4EE3-E4AC-AF35-D09FE3D534FB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5D0C06-9222-469A-AEFE-99F104DF4AC6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Transport vs. network layer services and protocols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ACC6A7-7EE4-C608-B9F1-B206585D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BE132E-B5B4-ED37-4EE6-78EB74B6D908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4EFCD9-BB77-7F55-D9B2-23AC596B1B32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3EE271-C331-CBF6-6952-6D82151D7D9A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D9B82A-3A46-A029-93E7-F39A1A0A5718}"/>
              </a:ext>
            </a:extLst>
          </p:cNvPr>
          <p:cNvGrpSpPr/>
          <p:nvPr/>
        </p:nvGrpSpPr>
        <p:grpSpPr>
          <a:xfrm>
            <a:off x="6165819" y="1377107"/>
            <a:ext cx="5468536" cy="5077175"/>
            <a:chOff x="6430780" y="1365914"/>
            <a:chExt cx="5468536" cy="50771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859D83-7860-3E94-431C-D88D471D374B}"/>
                </a:ext>
              </a:extLst>
            </p:cNvPr>
            <p:cNvSpPr/>
            <p:nvPr/>
          </p:nvSpPr>
          <p:spPr>
            <a:xfrm>
              <a:off x="6539916" y="1365914"/>
              <a:ext cx="5359400" cy="4954628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7">
              <a:extLst>
                <a:ext uri="{FF2B5EF4-FFF2-40B4-BE49-F238E27FC236}">
                  <a16:creationId xmlns:a16="http://schemas.microsoft.com/office/drawing/2014/main" id="{B3A91DCA-40E6-DCB0-943A-B6299A364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0780" y="1910777"/>
              <a:ext cx="5230917" cy="440976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11" name="Text Box 11">
              <a:extLst>
                <a:ext uri="{FF2B5EF4-FFF2-40B4-BE49-F238E27FC236}">
                  <a16:creationId xmlns:a16="http://schemas.microsoft.com/office/drawing/2014/main" id="{C25482F7-F959-CC1D-A97B-D4967E7773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4167" y="1686939"/>
              <a:ext cx="3025187" cy="445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45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household analogy: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12" name="Rectangle 4">
              <a:extLst>
                <a:ext uri="{FF2B5EF4-FFF2-40B4-BE49-F238E27FC236}">
                  <a16:creationId xmlns:a16="http://schemas.microsoft.com/office/drawing/2014/main" id="{BBE77696-29DE-4349-94B9-9B0FE712D82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539915" y="2193352"/>
              <a:ext cx="4916773" cy="4249737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xmlns="" w="19050" cmpd="sng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12 kids in Ann’</a:t>
              </a:r>
              <a:r>
                <a:rPr kumimoji="0" lang="en-US" altLang="ja-JP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 house sending letters to 12 kids in Bill’s house:</a:t>
              </a:r>
              <a:endParaRPr kumimoji="0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hosts = houses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processes = kids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app messages = letters in envelopes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transport protocol = Ann and Bill who demux to in-house siblings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network-layer protocol = postal service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7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14" name="Rectangle 513">
            <a:extLst>
              <a:ext uri="{FF2B5EF4-FFF2-40B4-BE49-F238E27FC236}">
                <a16:creationId xmlns:a16="http://schemas.microsoft.com/office/drawing/2014/main" id="{94B08E92-8077-2BC3-438B-AB6DA9A2C675}"/>
              </a:ext>
            </a:extLst>
          </p:cNvPr>
          <p:cNvSpPr/>
          <p:nvPr/>
        </p:nvSpPr>
        <p:spPr>
          <a:xfrm>
            <a:off x="6274954" y="4734304"/>
            <a:ext cx="5121782" cy="1364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A9966D-8BE8-FCC5-4ECB-B493F7549617}"/>
              </a:ext>
            </a:extLst>
          </p:cNvPr>
          <p:cNvSpPr txBox="1">
            <a:spLocks noChangeArrowheads="1"/>
          </p:cNvSpPr>
          <p:nvPr/>
        </p:nvSpPr>
        <p:spPr>
          <a:xfrm>
            <a:off x="772701" y="4182651"/>
            <a:ext cx="5230917" cy="141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between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AE8BFB4-2496-EB7C-118F-4DCFE0D42A47}"/>
              </a:ext>
            </a:extLst>
          </p:cNvPr>
          <p:cNvSpPr txBox="1">
            <a:spLocks noChangeArrowheads="1"/>
          </p:cNvSpPr>
          <p:nvPr/>
        </p:nvSpPr>
        <p:spPr>
          <a:xfrm>
            <a:off x="857400" y="1639329"/>
            <a:ext cx="5230917" cy="225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layer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communication between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relies on, enhances, network layer services</a:t>
            </a:r>
          </a:p>
        </p:txBody>
      </p:sp>
    </p:spTree>
    <p:extLst>
      <p:ext uri="{BB962C8B-B14F-4D97-AF65-F5344CB8AC3E}">
        <p14:creationId xmlns:p14="http://schemas.microsoft.com/office/powerpoint/2010/main" val="33784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95410-BDA2-215D-22EE-D4DD2896B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650637-45A8-A006-B996-F1CB9D8AF97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54F8CB-7B62-C88A-62EA-772E02232F5F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Closing a TCP connection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3EACA-9F1B-7234-3553-0E12A976A4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064F9A-6692-1704-F561-953A59CFF55C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254F3-261E-D290-43BC-61A50423CE7C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75B22-2526-F557-85BF-0FC41647DDC6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7532D-185C-B348-8C72-20A03B902F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02" r="1"/>
          <a:stretch/>
        </p:blipFill>
        <p:spPr>
          <a:xfrm>
            <a:off x="1932972" y="1433462"/>
            <a:ext cx="8227811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818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2831B-7C8A-9F58-7385-6C4F393CE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F5836-C4CE-C3B0-4849-6B1C9B213A47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AC4CE9-C7E1-A566-0376-78726D99ED94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Closing a TCP connection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0D88D-8A7E-940A-500E-B1E21CB7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328A42-7C12-1558-FD4B-7415C43FF2F3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31EB6A-2764-3824-56B3-E6868E6E0B5A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ED7774-6C0C-0409-85A9-9CD33186B7BE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B79D8-638E-3477-EC37-821D29DA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28"/>
          <a:stretch/>
        </p:blipFill>
        <p:spPr>
          <a:xfrm>
            <a:off x="1393987" y="1316997"/>
            <a:ext cx="9404026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35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C745-E3BF-41F5-3A63-4DD610DA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AADF4E-18BC-9703-F440-FF691A50AE0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052D37-D856-01F8-D218-810D7B32076F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Closing a TCP connection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CE4FB4-5C40-F66E-B422-187A670692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A42031-9F07-E666-EA7D-6B7B36B133A4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0EC28-25EB-961E-1B43-D2C6506B604B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431EBC-866A-35A4-F292-9DC81AC9FEE7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7F436-64C2-8CCF-7346-A207632181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9"/>
          <a:stretch/>
        </p:blipFill>
        <p:spPr>
          <a:xfrm>
            <a:off x="1386223" y="1340146"/>
            <a:ext cx="9419554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544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A6ECA-F0AF-C0CE-1B01-9999109A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41316B-A382-6D6B-E491-ADCF68CB7000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5902D6-AB70-8DF0-7424-00FB4DC2E503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flow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6F1E3B-52BD-0535-69E9-CA2C48EE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39E79F-2542-306D-483C-FA5AC8357D01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B49083-1ACA-5D30-E29A-651E346E1CBF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0B6788-C14C-F50D-DAF3-F2D6D44DAAE4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72">
            <a:extLst>
              <a:ext uri="{FF2B5EF4-FFF2-40B4-BE49-F238E27FC236}">
                <a16:creationId xmlns:a16="http://schemas.microsoft.com/office/drawing/2014/main" id="{5BA4F90F-24D7-BB2D-B437-69A5E09A6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422" y="1293267"/>
            <a:ext cx="2524125" cy="385445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" name="Freeform 32">
            <a:extLst>
              <a:ext uri="{FF2B5EF4-FFF2-40B4-BE49-F238E27FC236}">
                <a16:creationId xmlns:a16="http://schemas.microsoft.com/office/drawing/2014/main" id="{CEDB6F05-85A1-FA51-3A3D-33B8712C1ADF}"/>
              </a:ext>
            </a:extLst>
          </p:cNvPr>
          <p:cNvSpPr>
            <a:spLocks/>
          </p:cNvSpPr>
          <p:nvPr/>
        </p:nvSpPr>
        <p:spPr bwMode="auto">
          <a:xfrm>
            <a:off x="10289997" y="1286917"/>
            <a:ext cx="581025" cy="42068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40">
            <a:extLst>
              <a:ext uri="{FF2B5EF4-FFF2-40B4-BE49-F238E27FC236}">
                <a16:creationId xmlns:a16="http://schemas.microsoft.com/office/drawing/2014/main" id="{7B32733F-A373-36A5-972D-1D462EE19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697" y="1394867"/>
            <a:ext cx="2533650" cy="381476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Oval 31">
            <a:extLst>
              <a:ext uri="{FF2B5EF4-FFF2-40B4-BE49-F238E27FC236}">
                <a16:creationId xmlns:a16="http://schemas.microsoft.com/office/drawing/2014/main" id="{33B29F83-DE9C-42EB-22A0-18B390B23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447" y="1452017"/>
            <a:ext cx="137795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process</a:t>
            </a:r>
          </a:p>
        </p:txBody>
      </p:sp>
      <p:grpSp>
        <p:nvGrpSpPr>
          <p:cNvPr id="13" name="Group 47">
            <a:extLst>
              <a:ext uri="{FF2B5EF4-FFF2-40B4-BE49-F238E27FC236}">
                <a16:creationId xmlns:a16="http://schemas.microsoft.com/office/drawing/2014/main" id="{C42A5442-7721-E903-7BD2-F285EC949E51}"/>
              </a:ext>
            </a:extLst>
          </p:cNvPr>
          <p:cNvGrpSpPr>
            <a:grpSpLocks/>
          </p:cNvGrpSpPr>
          <p:nvPr/>
        </p:nvGrpSpPr>
        <p:grpSpPr bwMode="auto">
          <a:xfrm>
            <a:off x="8070672" y="2520404"/>
            <a:ext cx="1795463" cy="688975"/>
            <a:chOff x="1173" y="2345"/>
            <a:chExt cx="1131" cy="434"/>
          </a:xfrm>
        </p:grpSpPr>
        <p:sp>
          <p:nvSpPr>
            <p:cNvPr id="14" name="Rectangle 44">
              <a:extLst>
                <a:ext uri="{FF2B5EF4-FFF2-40B4-BE49-F238E27FC236}">
                  <a16:creationId xmlns:a16="http://schemas.microsoft.com/office/drawing/2014/main" id="{19854AE9-A015-6057-CF4B-F8FB89BFC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Text Box 46">
              <a:extLst>
                <a:ext uri="{FF2B5EF4-FFF2-40B4-BE49-F238E27FC236}">
                  <a16:creationId xmlns:a16="http://schemas.microsoft.com/office/drawing/2014/main" id="{A5FE78DE-50B8-EAD3-576B-389933FD1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5" y="2368"/>
              <a:ext cx="995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 socket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receiver buffers</a:t>
              </a:r>
            </a:p>
          </p:txBody>
        </p:sp>
      </p:grpSp>
      <p:sp>
        <p:nvSpPr>
          <p:cNvPr id="16" name="Oval 48">
            <a:extLst>
              <a:ext uri="{FF2B5EF4-FFF2-40B4-BE49-F238E27FC236}">
                <a16:creationId xmlns:a16="http://schemas.microsoft.com/office/drawing/2014/main" id="{66B8EE1E-180C-1641-0068-F5E58FF8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8947" y="3544342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" name="Text Box 64">
            <a:extLst>
              <a:ext uri="{FF2B5EF4-FFF2-40B4-BE49-F238E27FC236}">
                <a16:creationId xmlns:a16="http://schemas.microsoft.com/office/drawing/2014/main" id="{1C9D9E7F-337C-D30D-F9BE-E4168A830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5360" y="3573185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TCP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18" name="Oval 65">
            <a:extLst>
              <a:ext uri="{FF2B5EF4-FFF2-40B4-BE49-F238E27FC236}">
                <a16:creationId xmlns:a16="http://schemas.microsoft.com/office/drawing/2014/main" id="{EEEF9A0D-90BB-841D-3483-E97DC2316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885" y="4530179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9" name="Text Box 66">
            <a:extLst>
              <a:ext uri="{FF2B5EF4-FFF2-40B4-BE49-F238E27FC236}">
                <a16:creationId xmlns:a16="http://schemas.microsoft.com/office/drawing/2014/main" id="{1B6DF079-C8EF-FF6C-6764-F2F635F74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699" y="4563325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20" name="Line 68">
            <a:extLst>
              <a:ext uri="{FF2B5EF4-FFF2-40B4-BE49-F238E27FC236}">
                <a16:creationId xmlns:a16="http://schemas.microsoft.com/office/drawing/2014/main" id="{F2DCF418-CECE-2A51-AA02-7015EAA03F8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347" y="4279354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" name="Line 69">
            <a:extLst>
              <a:ext uri="{FF2B5EF4-FFF2-40B4-BE49-F238E27FC236}">
                <a16:creationId xmlns:a16="http://schemas.microsoft.com/office/drawing/2014/main" id="{1FC5004A-84D4-053F-E1C8-91F856D27E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9047" y="2428329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2" name="Group 56">
            <a:extLst>
              <a:ext uri="{FF2B5EF4-FFF2-40B4-BE49-F238E27FC236}">
                <a16:creationId xmlns:a16="http://schemas.microsoft.com/office/drawing/2014/main" id="{20087714-52A5-B75F-8C96-32F66F7663C1}"/>
              </a:ext>
            </a:extLst>
          </p:cNvPr>
          <p:cNvGrpSpPr>
            <a:grpSpLocks/>
          </p:cNvGrpSpPr>
          <p:nvPr/>
        </p:nvGrpSpPr>
        <p:grpSpPr bwMode="auto">
          <a:xfrm>
            <a:off x="8745360" y="2312442"/>
            <a:ext cx="533400" cy="206375"/>
            <a:chOff x="2003" y="1816"/>
            <a:chExt cx="336" cy="130"/>
          </a:xfrm>
        </p:grpSpPr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68D486CE-1E28-11FA-D12C-806C4D655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41CFBE67-7F0A-CE40-A805-B9B16ADCC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1C135A9A-2100-EDEB-5D05-9B667298F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C2959383-38B3-2E85-5889-4B95A9934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7" name="Text Box 103">
            <a:extLst>
              <a:ext uri="{FF2B5EF4-FFF2-40B4-BE49-F238E27FC236}">
                <a16:creationId xmlns:a16="http://schemas.microsoft.com/office/drawing/2014/main" id="{A56D8AB5-38C3-461D-238B-DE3B3EB42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9972" y="6031866"/>
            <a:ext cx="2714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 protocol stack</a:t>
            </a:r>
          </a:p>
        </p:txBody>
      </p:sp>
      <p:sp>
        <p:nvSpPr>
          <p:cNvPr id="28" name="Line 115">
            <a:extLst>
              <a:ext uri="{FF2B5EF4-FFF2-40B4-BE49-F238E27FC236}">
                <a16:creationId xmlns:a16="http://schemas.microsoft.com/office/drawing/2014/main" id="{9358C833-BE8B-DF74-53A2-62C496ACED6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0777" y="5628181"/>
            <a:ext cx="0" cy="34925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" name="Line 118">
            <a:extLst>
              <a:ext uri="{FF2B5EF4-FFF2-40B4-BE49-F238E27FC236}">
                <a16:creationId xmlns:a16="http://schemas.microsoft.com/office/drawing/2014/main" id="{CA728874-8E86-49CA-8F98-24ECE19A17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85235" y="5204867"/>
            <a:ext cx="0" cy="46355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30" name="Group 124">
            <a:extLst>
              <a:ext uri="{FF2B5EF4-FFF2-40B4-BE49-F238E27FC236}">
                <a16:creationId xmlns:a16="http://schemas.microsoft.com/office/drawing/2014/main" id="{51015AD5-B2B2-232F-11E2-235025F64EF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3360" y="4798467"/>
            <a:ext cx="869950" cy="906462"/>
            <a:chOff x="-44" y="1473"/>
            <a:chExt cx="981" cy="1105"/>
          </a:xfrm>
        </p:grpSpPr>
        <p:pic>
          <p:nvPicPr>
            <p:cNvPr id="31" name="Picture 125" descr="desktop_computer_stylized_medium">
              <a:extLst>
                <a:ext uri="{FF2B5EF4-FFF2-40B4-BE49-F238E27FC236}">
                  <a16:creationId xmlns:a16="http://schemas.microsoft.com/office/drawing/2014/main" id="{15433CFB-6887-262A-7C71-AA81EFD9A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126">
              <a:extLst>
                <a:ext uri="{FF2B5EF4-FFF2-40B4-BE49-F238E27FC236}">
                  <a16:creationId xmlns:a16="http://schemas.microsoft.com/office/drawing/2014/main" id="{2C5D1D01-83D7-44A7-AEB8-8B163831A4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AE356DC-B38D-53BB-3785-39D31E5CE089}"/>
              </a:ext>
            </a:extLst>
          </p:cNvPr>
          <p:cNvSpPr txBox="1"/>
          <p:nvPr/>
        </p:nvSpPr>
        <p:spPr>
          <a:xfrm>
            <a:off x="712555" y="1645367"/>
            <a:ext cx="3850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network layer delivers data faster than application layer removes data from socket buffers?</a:t>
            </a:r>
          </a:p>
        </p:txBody>
      </p:sp>
      <p:sp>
        <p:nvSpPr>
          <p:cNvPr id="34" name="Line 117">
            <a:extLst>
              <a:ext uri="{FF2B5EF4-FFF2-40B4-BE49-F238E27FC236}">
                <a16:creationId xmlns:a16="http://schemas.microsoft.com/office/drawing/2014/main" id="{4EC0739F-D424-3EA2-E6DD-C488B0686E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4475" y="5215042"/>
            <a:ext cx="0" cy="46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4FDC2D-B848-AF59-5A36-04C6497ECAAA}"/>
              </a:ext>
            </a:extLst>
          </p:cNvPr>
          <p:cNvGrpSpPr/>
          <p:nvPr/>
        </p:nvGrpSpPr>
        <p:grpSpPr>
          <a:xfrm>
            <a:off x="5189688" y="3014698"/>
            <a:ext cx="4533734" cy="2971623"/>
            <a:chOff x="5189688" y="2806352"/>
            <a:chExt cx="4533734" cy="297162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CF4551D-CA25-2E17-B128-EEC8B4356B8A}"/>
                </a:ext>
              </a:extLst>
            </p:cNvPr>
            <p:cNvGrpSpPr/>
            <p:nvPr/>
          </p:nvGrpSpPr>
          <p:grpSpPr>
            <a:xfrm>
              <a:off x="5189688" y="3080408"/>
              <a:ext cx="3750934" cy="2697567"/>
              <a:chOff x="4633274" y="3577949"/>
              <a:chExt cx="3750934" cy="2697567"/>
            </a:xfrm>
          </p:grpSpPr>
          <p:sp>
            <p:nvSpPr>
              <p:cNvPr id="38" name="Rectangle 91">
                <a:extLst>
                  <a:ext uri="{FF2B5EF4-FFF2-40B4-BE49-F238E27FC236}">
                    <a16:creationId xmlns:a16="http://schemas.microsoft.com/office/drawing/2014/main" id="{3E02B985-86E0-570A-7F15-7CDD2A755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5546" y="46193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0BAF569-EBB0-55B7-9DD4-1FFFAA1B1CEC}"/>
                  </a:ext>
                </a:extLst>
              </p:cNvPr>
              <p:cNvGrpSpPr/>
              <p:nvPr/>
            </p:nvGrpSpPr>
            <p:grpSpPr>
              <a:xfrm>
                <a:off x="7344839" y="5551212"/>
                <a:ext cx="1039369" cy="214398"/>
                <a:chOff x="7344839" y="5551212"/>
                <a:chExt cx="1039369" cy="214398"/>
              </a:xfrm>
            </p:grpSpPr>
            <p:sp>
              <p:nvSpPr>
                <p:cNvPr id="44" name="Rectangle 74">
                  <a:extLst>
                    <a:ext uri="{FF2B5EF4-FFF2-40B4-BE49-F238E27FC236}">
                      <a16:creationId xmlns:a16="http://schemas.microsoft.com/office/drawing/2014/main" id="{70964C08-882E-E520-3DD7-37F74BB683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839" y="5556060"/>
                  <a:ext cx="1006475" cy="209550"/>
                </a:xfrm>
                <a:prstGeom prst="rect">
                  <a:avLst/>
                </a:pr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" name="Rectangle 92">
                  <a:extLst>
                    <a:ext uri="{FF2B5EF4-FFF2-40B4-BE49-F238E27FC236}">
                      <a16:creationId xmlns:a16="http://schemas.microsoft.com/office/drawing/2014/main" id="{FDA53486-9515-54D0-985D-DD2B71CB26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50783" y="5551212"/>
                  <a:ext cx="733425" cy="212725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" name="Line 75">
                  <a:extLst>
                    <a:ext uri="{FF2B5EF4-FFF2-40B4-BE49-F238E27FC236}">
                      <a16:creationId xmlns:a16="http://schemas.microsoft.com/office/drawing/2014/main" id="{02B4D82B-D305-2B84-526C-DF72C033F6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888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7" name="Line 76">
                  <a:extLst>
                    <a:ext uri="{FF2B5EF4-FFF2-40B4-BE49-F238E27FC236}">
                      <a16:creationId xmlns:a16="http://schemas.microsoft.com/office/drawing/2014/main" id="{457B3232-298A-72EA-865C-E72AD5060A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412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0" name="Rectangle 86">
                <a:extLst>
                  <a:ext uri="{FF2B5EF4-FFF2-40B4-BE49-F238E27FC236}">
                    <a16:creationId xmlns:a16="http://schemas.microsoft.com/office/drawing/2014/main" id="{22C6D891-9A79-8033-9DBA-41F2D45DB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7608" y="35779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" name="Text Box 106">
                <a:extLst>
                  <a:ext uri="{FF2B5EF4-FFF2-40B4-BE49-F238E27FC236}">
                    <a16:creationId xmlns:a16="http://schemas.microsoft.com/office/drawing/2014/main" id="{F64BAABD-E9C8-3CEF-A585-2050A55123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3274" y="4192806"/>
                <a:ext cx="2332549" cy="10895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rPr>
                  <a:t>Network layer delivering IP datagram payload into TCP socket buffers</a:t>
                </a:r>
              </a:p>
            </p:txBody>
          </p:sp>
          <p:sp>
            <p:nvSpPr>
              <p:cNvPr id="42" name="Line 108">
                <a:extLst>
                  <a:ext uri="{FF2B5EF4-FFF2-40B4-BE49-F238E27FC236}">
                    <a16:creationId xmlns:a16="http://schemas.microsoft.com/office/drawing/2014/main" id="{485BC52E-F3C9-83C0-1274-36586DECA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6339" y="4724124"/>
                <a:ext cx="522908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" name="Text Box 116">
                <a:extLst>
                  <a:ext uri="{FF2B5EF4-FFF2-40B4-BE49-F238E27FC236}">
                    <a16:creationId xmlns:a16="http://schemas.microsoft.com/office/drawing/2014/main" id="{07B88467-6166-A963-3D86-E79DB914D8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4521" y="5970716"/>
                <a:ext cx="11334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from sender</a:t>
                </a:r>
              </a:p>
            </p:txBody>
          </p:sp>
        </p:grpSp>
        <p:sp>
          <p:nvSpPr>
            <p:cNvPr id="37" name="Curved Down Arrow 5">
              <a:extLst>
                <a:ext uri="{FF2B5EF4-FFF2-40B4-BE49-F238E27FC236}">
                  <a16:creationId xmlns:a16="http://schemas.microsoft.com/office/drawing/2014/main" id="{3DF5B686-460F-94AA-E7BE-EB4747768353}"/>
                </a:ext>
              </a:extLst>
            </p:cNvPr>
            <p:cNvSpPr/>
            <p:nvPr/>
          </p:nvSpPr>
          <p:spPr>
            <a:xfrm>
              <a:off x="8312727" y="2806352"/>
              <a:ext cx="1410695" cy="271814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6ABA23-EA9C-B742-FDCC-6D7B60F21B95}"/>
              </a:ext>
            </a:extLst>
          </p:cNvPr>
          <p:cNvGrpSpPr/>
          <p:nvPr/>
        </p:nvGrpSpPr>
        <p:grpSpPr>
          <a:xfrm>
            <a:off x="4989152" y="1815471"/>
            <a:ext cx="4984933" cy="885919"/>
            <a:chOff x="4989152" y="1607125"/>
            <a:chExt cx="4984933" cy="88591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7EC9DAF-0F76-224A-1BDF-C7DF2CF8A1AA}"/>
                </a:ext>
              </a:extLst>
            </p:cNvPr>
            <p:cNvGrpSpPr/>
            <p:nvPr/>
          </p:nvGrpSpPr>
          <p:grpSpPr>
            <a:xfrm>
              <a:off x="4989152" y="1652814"/>
              <a:ext cx="4984933" cy="840230"/>
              <a:chOff x="4432738" y="2150355"/>
              <a:chExt cx="4984933" cy="840230"/>
            </a:xfrm>
          </p:grpSpPr>
          <p:sp>
            <p:nvSpPr>
              <p:cNvPr id="51" name="Line 105">
                <a:extLst>
                  <a:ext uri="{FF2B5EF4-FFF2-40B4-BE49-F238E27FC236}">
                    <a16:creationId xmlns:a16="http://schemas.microsoft.com/office/drawing/2014/main" id="{3CC90C3B-9CF6-1196-E595-54C48CF1A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6294" y="2457174"/>
                <a:ext cx="1102102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" name="Text Box 104">
                <a:extLst>
                  <a:ext uri="{FF2B5EF4-FFF2-40B4-BE49-F238E27FC236}">
                    <a16:creationId xmlns:a16="http://schemas.microsoft.com/office/drawing/2014/main" id="{E06164F0-5F61-E556-21E4-99AE1B2EE5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2738" y="2150355"/>
                <a:ext cx="2533651" cy="840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 removing data from TCP socket buffers</a:t>
                </a:r>
              </a:p>
            </p:txBody>
          </p:sp>
          <p:sp>
            <p:nvSpPr>
              <p:cNvPr id="53" name="Rectangle 86">
                <a:extLst>
                  <a:ext uri="{FF2B5EF4-FFF2-40B4-BE49-F238E27FC236}">
                    <a16:creationId xmlns:a16="http://schemas.microsoft.com/office/drawing/2014/main" id="{C6549189-3E5D-B4CA-BA05-2A56B48D8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946" y="2344462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0" name="Curved Down Arrow 55">
              <a:extLst>
                <a:ext uri="{FF2B5EF4-FFF2-40B4-BE49-F238E27FC236}">
                  <a16:creationId xmlns:a16="http://schemas.microsoft.com/office/drawing/2014/main" id="{43C36F56-05D6-3A2E-B9E1-B14168BC233E}"/>
                </a:ext>
              </a:extLst>
            </p:cNvPr>
            <p:cNvSpPr/>
            <p:nvPr/>
          </p:nvSpPr>
          <p:spPr>
            <a:xfrm rot="10800000" flipH="1">
              <a:off x="8517082" y="1607125"/>
              <a:ext cx="1000991" cy="87283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90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87E53-967F-C8E2-2BA4-0E41E596E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607ECD-4009-E227-DB68-8AEBB6748D59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1FD5CB-4267-8828-FE94-8419E31792E9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flow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0FDDC-2B7C-11E3-0F1F-BCCC3813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BBADA8-C34D-A56F-91D7-BC176B2A69E3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B8438B-9D5B-928D-BC78-17CC8100D333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A3DDC9-C022-241C-1BAA-DD21AA122E08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72">
            <a:extLst>
              <a:ext uri="{FF2B5EF4-FFF2-40B4-BE49-F238E27FC236}">
                <a16:creationId xmlns:a16="http://schemas.microsoft.com/office/drawing/2014/main" id="{24D64463-C2AC-14AA-F3D9-C90667DCF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422" y="1397438"/>
            <a:ext cx="2524125" cy="385445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4" name="Freeform 32">
            <a:extLst>
              <a:ext uri="{FF2B5EF4-FFF2-40B4-BE49-F238E27FC236}">
                <a16:creationId xmlns:a16="http://schemas.microsoft.com/office/drawing/2014/main" id="{66E514E4-0457-5592-13D7-D92AB749C205}"/>
              </a:ext>
            </a:extLst>
          </p:cNvPr>
          <p:cNvSpPr>
            <a:spLocks/>
          </p:cNvSpPr>
          <p:nvPr/>
        </p:nvSpPr>
        <p:spPr bwMode="auto">
          <a:xfrm>
            <a:off x="10289997" y="1391088"/>
            <a:ext cx="581025" cy="42068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Rectangle 40">
            <a:extLst>
              <a:ext uri="{FF2B5EF4-FFF2-40B4-BE49-F238E27FC236}">
                <a16:creationId xmlns:a16="http://schemas.microsoft.com/office/drawing/2014/main" id="{6AB3D507-DD57-27E3-7D0E-ED6175EB5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697" y="1499038"/>
            <a:ext cx="2533650" cy="381476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6" name="Oval 31">
            <a:extLst>
              <a:ext uri="{FF2B5EF4-FFF2-40B4-BE49-F238E27FC236}">
                <a16:creationId xmlns:a16="http://schemas.microsoft.com/office/drawing/2014/main" id="{D8A70926-88FF-B4E0-6E93-08A415828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447" y="1556188"/>
            <a:ext cx="137795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process</a:t>
            </a:r>
          </a:p>
        </p:txBody>
      </p:sp>
      <p:grpSp>
        <p:nvGrpSpPr>
          <p:cNvPr id="57" name="Group 47">
            <a:extLst>
              <a:ext uri="{FF2B5EF4-FFF2-40B4-BE49-F238E27FC236}">
                <a16:creationId xmlns:a16="http://schemas.microsoft.com/office/drawing/2014/main" id="{8FBBDBCD-B0AD-2821-CDAE-55AB25A11C85}"/>
              </a:ext>
            </a:extLst>
          </p:cNvPr>
          <p:cNvGrpSpPr>
            <a:grpSpLocks/>
          </p:cNvGrpSpPr>
          <p:nvPr/>
        </p:nvGrpSpPr>
        <p:grpSpPr bwMode="auto">
          <a:xfrm>
            <a:off x="8070672" y="2624575"/>
            <a:ext cx="1795463" cy="688975"/>
            <a:chOff x="1173" y="2345"/>
            <a:chExt cx="1131" cy="434"/>
          </a:xfrm>
        </p:grpSpPr>
        <p:sp>
          <p:nvSpPr>
            <p:cNvPr id="58" name="Rectangle 44">
              <a:extLst>
                <a:ext uri="{FF2B5EF4-FFF2-40B4-BE49-F238E27FC236}">
                  <a16:creationId xmlns:a16="http://schemas.microsoft.com/office/drawing/2014/main" id="{8B8A7274-7731-0B51-214C-F7B385539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" name="Text Box 46">
              <a:extLst>
                <a:ext uri="{FF2B5EF4-FFF2-40B4-BE49-F238E27FC236}">
                  <a16:creationId xmlns:a16="http://schemas.microsoft.com/office/drawing/2014/main" id="{8EEE390C-BC9D-FE3F-8CC8-A4AAD32C3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5" y="2368"/>
              <a:ext cx="995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 socket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receiver buffers</a:t>
              </a:r>
            </a:p>
          </p:txBody>
        </p:sp>
      </p:grpSp>
      <p:sp>
        <p:nvSpPr>
          <p:cNvPr id="60" name="Oval 48">
            <a:extLst>
              <a:ext uri="{FF2B5EF4-FFF2-40B4-BE49-F238E27FC236}">
                <a16:creationId xmlns:a16="http://schemas.microsoft.com/office/drawing/2014/main" id="{F3A1DD3A-0105-8165-93C7-96DD0410A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8947" y="3648513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1" name="Text Box 64">
            <a:extLst>
              <a:ext uri="{FF2B5EF4-FFF2-40B4-BE49-F238E27FC236}">
                <a16:creationId xmlns:a16="http://schemas.microsoft.com/office/drawing/2014/main" id="{D031D66D-A232-2D73-24C9-646034203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5360" y="3677356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TCP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62" name="Oval 65">
            <a:extLst>
              <a:ext uri="{FF2B5EF4-FFF2-40B4-BE49-F238E27FC236}">
                <a16:creationId xmlns:a16="http://schemas.microsoft.com/office/drawing/2014/main" id="{7C870B7B-579B-6CF5-0F06-A12FD84E4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885" y="4634350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3" name="Text Box 66">
            <a:extLst>
              <a:ext uri="{FF2B5EF4-FFF2-40B4-BE49-F238E27FC236}">
                <a16:creationId xmlns:a16="http://schemas.microsoft.com/office/drawing/2014/main" id="{5BDE782C-D22E-57D8-5155-1BE6618E8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699" y="4667496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64" name="Line 68">
            <a:extLst>
              <a:ext uri="{FF2B5EF4-FFF2-40B4-BE49-F238E27FC236}">
                <a16:creationId xmlns:a16="http://schemas.microsoft.com/office/drawing/2014/main" id="{88621C99-6CF7-95FF-5B45-83B0D7A78D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347" y="4383525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5" name="Line 69">
            <a:extLst>
              <a:ext uri="{FF2B5EF4-FFF2-40B4-BE49-F238E27FC236}">
                <a16:creationId xmlns:a16="http://schemas.microsoft.com/office/drawing/2014/main" id="{9BA034FA-8E07-0AC8-F451-E9CC31742C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9047" y="2532500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66" name="Group 56">
            <a:extLst>
              <a:ext uri="{FF2B5EF4-FFF2-40B4-BE49-F238E27FC236}">
                <a16:creationId xmlns:a16="http://schemas.microsoft.com/office/drawing/2014/main" id="{2D145C70-B6AB-5B0E-BC67-5AB2301D01F1}"/>
              </a:ext>
            </a:extLst>
          </p:cNvPr>
          <p:cNvGrpSpPr>
            <a:grpSpLocks/>
          </p:cNvGrpSpPr>
          <p:nvPr/>
        </p:nvGrpSpPr>
        <p:grpSpPr bwMode="auto">
          <a:xfrm>
            <a:off x="8745360" y="2416613"/>
            <a:ext cx="533400" cy="206375"/>
            <a:chOff x="2003" y="1816"/>
            <a:chExt cx="336" cy="130"/>
          </a:xfrm>
        </p:grpSpPr>
        <p:sp>
          <p:nvSpPr>
            <p:cNvPr id="67" name="Rectangle 16">
              <a:extLst>
                <a:ext uri="{FF2B5EF4-FFF2-40B4-BE49-F238E27FC236}">
                  <a16:creationId xmlns:a16="http://schemas.microsoft.com/office/drawing/2014/main" id="{D5CE4C7A-C535-2F2D-963C-34EDD2B47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Rectangle 17">
              <a:extLst>
                <a:ext uri="{FF2B5EF4-FFF2-40B4-BE49-F238E27FC236}">
                  <a16:creationId xmlns:a16="http://schemas.microsoft.com/office/drawing/2014/main" id="{8B017822-D69F-528B-62E5-96E24C4CD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Rectangle 18">
              <a:extLst>
                <a:ext uri="{FF2B5EF4-FFF2-40B4-BE49-F238E27FC236}">
                  <a16:creationId xmlns:a16="http://schemas.microsoft.com/office/drawing/2014/main" id="{D06FCDEE-E2CC-2A8E-CC80-856C5F477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0" name="Rectangle 19">
              <a:extLst>
                <a:ext uri="{FF2B5EF4-FFF2-40B4-BE49-F238E27FC236}">
                  <a16:creationId xmlns:a16="http://schemas.microsoft.com/office/drawing/2014/main" id="{131888A7-9BB2-EAC3-8CC5-3AEB31CCF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1" name="Text Box 103">
            <a:extLst>
              <a:ext uri="{FF2B5EF4-FFF2-40B4-BE49-F238E27FC236}">
                <a16:creationId xmlns:a16="http://schemas.microsoft.com/office/drawing/2014/main" id="{B0A84100-7673-3740-A5FD-F2E9E2BCA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9972" y="6136037"/>
            <a:ext cx="2714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 protocol stack</a:t>
            </a:r>
          </a:p>
        </p:txBody>
      </p:sp>
      <p:sp>
        <p:nvSpPr>
          <p:cNvPr id="72" name="Line 115">
            <a:extLst>
              <a:ext uri="{FF2B5EF4-FFF2-40B4-BE49-F238E27FC236}">
                <a16:creationId xmlns:a16="http://schemas.microsoft.com/office/drawing/2014/main" id="{FA9922EE-A9FE-EB93-CEBF-CC6D4E57F64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0777" y="5732352"/>
            <a:ext cx="0" cy="34925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3" name="Line 118">
            <a:extLst>
              <a:ext uri="{FF2B5EF4-FFF2-40B4-BE49-F238E27FC236}">
                <a16:creationId xmlns:a16="http://schemas.microsoft.com/office/drawing/2014/main" id="{E7AF9499-6535-377A-BC02-6203596F6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85235" y="5309038"/>
            <a:ext cx="0" cy="46355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B2B6344-EBB7-7079-5BC4-2ECA90F1F523}"/>
              </a:ext>
            </a:extLst>
          </p:cNvPr>
          <p:cNvSpPr txBox="1"/>
          <p:nvPr/>
        </p:nvSpPr>
        <p:spPr>
          <a:xfrm>
            <a:off x="712555" y="1749538"/>
            <a:ext cx="3850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network layer delivers data faster than application layer removes data from socket buffers?</a:t>
            </a:r>
          </a:p>
        </p:txBody>
      </p:sp>
      <p:sp>
        <p:nvSpPr>
          <p:cNvPr id="75" name="Line 117">
            <a:extLst>
              <a:ext uri="{FF2B5EF4-FFF2-40B4-BE49-F238E27FC236}">
                <a16:creationId xmlns:a16="http://schemas.microsoft.com/office/drawing/2014/main" id="{FE9CBD90-7461-9257-3CB1-E928D66938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4475" y="5319213"/>
            <a:ext cx="0" cy="46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5CD407-2CC8-1799-A230-F5396878183C}"/>
              </a:ext>
            </a:extLst>
          </p:cNvPr>
          <p:cNvGrpSpPr/>
          <p:nvPr/>
        </p:nvGrpSpPr>
        <p:grpSpPr>
          <a:xfrm>
            <a:off x="5189688" y="3118869"/>
            <a:ext cx="4533734" cy="2971623"/>
            <a:chOff x="5189688" y="2806352"/>
            <a:chExt cx="4533734" cy="297162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F873DBB-5B08-7546-16D2-6DCC2280205A}"/>
                </a:ext>
              </a:extLst>
            </p:cNvPr>
            <p:cNvGrpSpPr/>
            <p:nvPr/>
          </p:nvGrpSpPr>
          <p:grpSpPr>
            <a:xfrm>
              <a:off x="5189688" y="3080408"/>
              <a:ext cx="3750934" cy="2697567"/>
              <a:chOff x="4633274" y="3577949"/>
              <a:chExt cx="3750934" cy="2697567"/>
            </a:xfrm>
          </p:grpSpPr>
          <p:sp>
            <p:nvSpPr>
              <p:cNvPr id="79" name="Rectangle 91">
                <a:extLst>
                  <a:ext uri="{FF2B5EF4-FFF2-40B4-BE49-F238E27FC236}">
                    <a16:creationId xmlns:a16="http://schemas.microsoft.com/office/drawing/2014/main" id="{C423EE56-AA52-CAF5-43F4-5578C5F6D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5546" y="46193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679E9B9-BECB-78E6-FC6F-45744EED2094}"/>
                  </a:ext>
                </a:extLst>
              </p:cNvPr>
              <p:cNvGrpSpPr/>
              <p:nvPr/>
            </p:nvGrpSpPr>
            <p:grpSpPr>
              <a:xfrm>
                <a:off x="7344839" y="5551212"/>
                <a:ext cx="1039369" cy="214398"/>
                <a:chOff x="7344839" y="5551212"/>
                <a:chExt cx="1039369" cy="214398"/>
              </a:xfrm>
            </p:grpSpPr>
            <p:sp>
              <p:nvSpPr>
                <p:cNvPr id="85" name="Rectangle 74">
                  <a:extLst>
                    <a:ext uri="{FF2B5EF4-FFF2-40B4-BE49-F238E27FC236}">
                      <a16:creationId xmlns:a16="http://schemas.microsoft.com/office/drawing/2014/main" id="{D0001689-C035-210A-0D0A-83DFB51DC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839" y="5556060"/>
                  <a:ext cx="1006475" cy="209550"/>
                </a:xfrm>
                <a:prstGeom prst="rect">
                  <a:avLst/>
                </a:pr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6" name="Rectangle 92">
                  <a:extLst>
                    <a:ext uri="{FF2B5EF4-FFF2-40B4-BE49-F238E27FC236}">
                      <a16:creationId xmlns:a16="http://schemas.microsoft.com/office/drawing/2014/main" id="{0DAB875D-AB70-E50E-E348-7AF2F4A3CE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50783" y="5551212"/>
                  <a:ext cx="733425" cy="212725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7" name="Line 75">
                  <a:extLst>
                    <a:ext uri="{FF2B5EF4-FFF2-40B4-BE49-F238E27FC236}">
                      <a16:creationId xmlns:a16="http://schemas.microsoft.com/office/drawing/2014/main" id="{92CEEB19-5999-B6C3-344F-F69E9A8F7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888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88" name="Line 76">
                  <a:extLst>
                    <a:ext uri="{FF2B5EF4-FFF2-40B4-BE49-F238E27FC236}">
                      <a16:creationId xmlns:a16="http://schemas.microsoft.com/office/drawing/2014/main" id="{940D7F4F-750B-594F-7376-52A543D2EC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412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81" name="Rectangle 86">
                <a:extLst>
                  <a:ext uri="{FF2B5EF4-FFF2-40B4-BE49-F238E27FC236}">
                    <a16:creationId xmlns:a16="http://schemas.microsoft.com/office/drawing/2014/main" id="{6C59A27F-943B-E321-EEAF-D195E7D76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7608" y="35779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" name="Text Box 106">
                <a:extLst>
                  <a:ext uri="{FF2B5EF4-FFF2-40B4-BE49-F238E27FC236}">
                    <a16:creationId xmlns:a16="http://schemas.microsoft.com/office/drawing/2014/main" id="{513E1D54-C649-5336-00D5-0921FD9188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3274" y="4192806"/>
                <a:ext cx="2332549" cy="10895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rPr>
                  <a:t>Network layer delivering IP datagram payload into TCP socket buffers</a:t>
                </a:r>
              </a:p>
            </p:txBody>
          </p:sp>
          <p:sp>
            <p:nvSpPr>
              <p:cNvPr id="83" name="Line 108">
                <a:extLst>
                  <a:ext uri="{FF2B5EF4-FFF2-40B4-BE49-F238E27FC236}">
                    <a16:creationId xmlns:a16="http://schemas.microsoft.com/office/drawing/2014/main" id="{E6A95374-98FC-0D0E-337C-6145A04C7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6339" y="4724124"/>
                <a:ext cx="522908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4" name="Text Box 116">
                <a:extLst>
                  <a:ext uri="{FF2B5EF4-FFF2-40B4-BE49-F238E27FC236}">
                    <a16:creationId xmlns:a16="http://schemas.microsoft.com/office/drawing/2014/main" id="{3B8C4648-E13C-247F-831A-BE7AE7AF00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4521" y="5970716"/>
                <a:ext cx="11334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from sender</a:t>
                </a:r>
              </a:p>
            </p:txBody>
          </p:sp>
        </p:grpSp>
        <p:sp>
          <p:nvSpPr>
            <p:cNvPr id="78" name="Curved Down Arrow 5">
              <a:extLst>
                <a:ext uri="{FF2B5EF4-FFF2-40B4-BE49-F238E27FC236}">
                  <a16:creationId xmlns:a16="http://schemas.microsoft.com/office/drawing/2014/main" id="{DAE87EBC-0094-7D42-3FA7-417DAF84D833}"/>
                </a:ext>
              </a:extLst>
            </p:cNvPr>
            <p:cNvSpPr/>
            <p:nvPr/>
          </p:nvSpPr>
          <p:spPr>
            <a:xfrm>
              <a:off x="8312727" y="2806352"/>
              <a:ext cx="1410695" cy="271814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516BB3-B0A7-D3B1-9089-DC44456FF6CB}"/>
              </a:ext>
            </a:extLst>
          </p:cNvPr>
          <p:cNvGrpSpPr/>
          <p:nvPr/>
        </p:nvGrpSpPr>
        <p:grpSpPr>
          <a:xfrm>
            <a:off x="4989152" y="1919642"/>
            <a:ext cx="4984933" cy="885919"/>
            <a:chOff x="4989152" y="1607125"/>
            <a:chExt cx="4984933" cy="88591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3510525-0B43-65F4-F147-0592AEF89315}"/>
                </a:ext>
              </a:extLst>
            </p:cNvPr>
            <p:cNvGrpSpPr/>
            <p:nvPr/>
          </p:nvGrpSpPr>
          <p:grpSpPr>
            <a:xfrm>
              <a:off x="4989152" y="1652814"/>
              <a:ext cx="4984933" cy="840230"/>
              <a:chOff x="4432738" y="2150355"/>
              <a:chExt cx="4984933" cy="840230"/>
            </a:xfrm>
          </p:grpSpPr>
          <p:sp>
            <p:nvSpPr>
              <p:cNvPr id="92" name="Line 105">
                <a:extLst>
                  <a:ext uri="{FF2B5EF4-FFF2-40B4-BE49-F238E27FC236}">
                    <a16:creationId xmlns:a16="http://schemas.microsoft.com/office/drawing/2014/main" id="{86D51627-0529-0A71-6F2C-1E1D84C05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6294" y="2457174"/>
                <a:ext cx="1102102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" name="Text Box 104">
                <a:extLst>
                  <a:ext uri="{FF2B5EF4-FFF2-40B4-BE49-F238E27FC236}">
                    <a16:creationId xmlns:a16="http://schemas.microsoft.com/office/drawing/2014/main" id="{038BF692-36D1-12E8-5C7E-37E4091BC7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2738" y="2150355"/>
                <a:ext cx="2533651" cy="840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 removing data from TCP socket buffers</a:t>
                </a:r>
              </a:p>
            </p:txBody>
          </p:sp>
          <p:sp>
            <p:nvSpPr>
              <p:cNvPr id="94" name="Rectangle 86">
                <a:extLst>
                  <a:ext uri="{FF2B5EF4-FFF2-40B4-BE49-F238E27FC236}">
                    <a16:creationId xmlns:a16="http://schemas.microsoft.com/office/drawing/2014/main" id="{D609A14C-A963-69EB-79FE-F1BF81C8E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946" y="2344462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" name="Curved Down Arrow 55">
              <a:extLst>
                <a:ext uri="{FF2B5EF4-FFF2-40B4-BE49-F238E27FC236}">
                  <a16:creationId xmlns:a16="http://schemas.microsoft.com/office/drawing/2014/main" id="{B97C67B0-4BD6-90F3-6904-AD3F9AD5FA2B}"/>
                </a:ext>
              </a:extLst>
            </p:cNvPr>
            <p:cNvSpPr/>
            <p:nvPr/>
          </p:nvSpPr>
          <p:spPr>
            <a:xfrm rot="10800000" flipH="1">
              <a:off x="8517082" y="1607125"/>
              <a:ext cx="1000991" cy="87283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5" name="Picture 2" descr="Drinking from the Firehose: How VividCortex Compresses its Metrics">
            <a:extLst>
              <a:ext uri="{FF2B5EF4-FFF2-40B4-BE49-F238E27FC236}">
                <a16:creationId xmlns:a16="http://schemas.microsoft.com/office/drawing/2014/main" id="{45A78663-1106-4B58-36C0-E539CBBF6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754" y="4796596"/>
            <a:ext cx="3018692" cy="181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Drinking From the Information Firehose">
            <a:extLst>
              <a:ext uri="{FF2B5EF4-FFF2-40B4-BE49-F238E27FC236}">
                <a16:creationId xmlns:a16="http://schemas.microsoft.com/office/drawing/2014/main" id="{30623B98-1E73-2372-B20E-0C02C611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3" y="3612739"/>
            <a:ext cx="2699594" cy="17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088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B606-6677-9054-EB16-CE55AC125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66FDDD-12B9-234E-FE0C-E8F6A986BE68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1EFEF6-B1EC-6908-F0BC-B53F23D9707D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flow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7C073-E729-F5AF-38E4-82A4FA9D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4C1A09-4B2F-028E-2B9B-503FB46AB62D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5CEB8B-C9F3-29B6-557E-02A792F0C58B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D2F932-CF97-8E7E-31AA-8348DF6A9AF9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72">
            <a:extLst>
              <a:ext uri="{FF2B5EF4-FFF2-40B4-BE49-F238E27FC236}">
                <a16:creationId xmlns:a16="http://schemas.microsoft.com/office/drawing/2014/main" id="{3D3C1CC1-4F5D-8C4A-C4D3-EA704BF3F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422" y="1316416"/>
            <a:ext cx="2524125" cy="385445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" name="Freeform 32">
            <a:extLst>
              <a:ext uri="{FF2B5EF4-FFF2-40B4-BE49-F238E27FC236}">
                <a16:creationId xmlns:a16="http://schemas.microsoft.com/office/drawing/2014/main" id="{4B7C8219-7FB0-F631-1823-A00D7DFBB7FD}"/>
              </a:ext>
            </a:extLst>
          </p:cNvPr>
          <p:cNvSpPr>
            <a:spLocks/>
          </p:cNvSpPr>
          <p:nvPr/>
        </p:nvSpPr>
        <p:spPr bwMode="auto">
          <a:xfrm>
            <a:off x="10289997" y="1310066"/>
            <a:ext cx="581025" cy="42068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40">
            <a:extLst>
              <a:ext uri="{FF2B5EF4-FFF2-40B4-BE49-F238E27FC236}">
                <a16:creationId xmlns:a16="http://schemas.microsoft.com/office/drawing/2014/main" id="{772B12BC-08B2-4795-46F2-2258789DD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697" y="1418016"/>
            <a:ext cx="2533650" cy="381476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Oval 31">
            <a:extLst>
              <a:ext uri="{FF2B5EF4-FFF2-40B4-BE49-F238E27FC236}">
                <a16:creationId xmlns:a16="http://schemas.microsoft.com/office/drawing/2014/main" id="{93534A5D-EFBC-8186-EB49-89AC0F4F3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447" y="1475166"/>
            <a:ext cx="137795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process</a:t>
            </a:r>
          </a:p>
        </p:txBody>
      </p:sp>
      <p:grpSp>
        <p:nvGrpSpPr>
          <p:cNvPr id="13" name="Group 47">
            <a:extLst>
              <a:ext uri="{FF2B5EF4-FFF2-40B4-BE49-F238E27FC236}">
                <a16:creationId xmlns:a16="http://schemas.microsoft.com/office/drawing/2014/main" id="{4DEC106F-629D-6653-F49B-D99B37628BAD}"/>
              </a:ext>
            </a:extLst>
          </p:cNvPr>
          <p:cNvGrpSpPr>
            <a:grpSpLocks/>
          </p:cNvGrpSpPr>
          <p:nvPr/>
        </p:nvGrpSpPr>
        <p:grpSpPr bwMode="auto">
          <a:xfrm>
            <a:off x="8070672" y="2543553"/>
            <a:ext cx="1795463" cy="688975"/>
            <a:chOff x="1173" y="2345"/>
            <a:chExt cx="1131" cy="434"/>
          </a:xfrm>
        </p:grpSpPr>
        <p:sp>
          <p:nvSpPr>
            <p:cNvPr id="14" name="Rectangle 44">
              <a:extLst>
                <a:ext uri="{FF2B5EF4-FFF2-40B4-BE49-F238E27FC236}">
                  <a16:creationId xmlns:a16="http://schemas.microsoft.com/office/drawing/2014/main" id="{971A3862-C0B9-FABC-F027-A32FEFDC7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Text Box 46">
              <a:extLst>
                <a:ext uri="{FF2B5EF4-FFF2-40B4-BE49-F238E27FC236}">
                  <a16:creationId xmlns:a16="http://schemas.microsoft.com/office/drawing/2014/main" id="{B4E06868-4B86-A89A-BF2F-AF3C898DF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5" y="2368"/>
              <a:ext cx="995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 socket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receiver buffers</a:t>
              </a:r>
            </a:p>
          </p:txBody>
        </p:sp>
      </p:grpSp>
      <p:sp>
        <p:nvSpPr>
          <p:cNvPr id="16" name="Oval 48">
            <a:extLst>
              <a:ext uri="{FF2B5EF4-FFF2-40B4-BE49-F238E27FC236}">
                <a16:creationId xmlns:a16="http://schemas.microsoft.com/office/drawing/2014/main" id="{6E86F01E-EE0E-2FA5-C766-00844BFBC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8947" y="3567491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" name="Text Box 64">
            <a:extLst>
              <a:ext uri="{FF2B5EF4-FFF2-40B4-BE49-F238E27FC236}">
                <a16:creationId xmlns:a16="http://schemas.microsoft.com/office/drawing/2014/main" id="{4A3131BB-276D-67F5-E90F-0AB9CE6AC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5360" y="3596334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TCP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18" name="Oval 65">
            <a:extLst>
              <a:ext uri="{FF2B5EF4-FFF2-40B4-BE49-F238E27FC236}">
                <a16:creationId xmlns:a16="http://schemas.microsoft.com/office/drawing/2014/main" id="{E5BF369C-CAE3-2EEA-52A8-97E61C84D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885" y="4553328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9" name="Text Box 66">
            <a:extLst>
              <a:ext uri="{FF2B5EF4-FFF2-40B4-BE49-F238E27FC236}">
                <a16:creationId xmlns:a16="http://schemas.microsoft.com/office/drawing/2014/main" id="{B7C1FDE9-3A55-F63F-1E3C-5C82F6DF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699" y="4586474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20" name="Line 68">
            <a:extLst>
              <a:ext uri="{FF2B5EF4-FFF2-40B4-BE49-F238E27FC236}">
                <a16:creationId xmlns:a16="http://schemas.microsoft.com/office/drawing/2014/main" id="{431CDDBE-B924-6A79-7D2E-12941604F4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347" y="4302503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" name="Line 69">
            <a:extLst>
              <a:ext uri="{FF2B5EF4-FFF2-40B4-BE49-F238E27FC236}">
                <a16:creationId xmlns:a16="http://schemas.microsoft.com/office/drawing/2014/main" id="{4215EFB5-59FA-E086-9D47-47D14E9D16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9047" y="2451478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2" name="Group 56">
            <a:extLst>
              <a:ext uri="{FF2B5EF4-FFF2-40B4-BE49-F238E27FC236}">
                <a16:creationId xmlns:a16="http://schemas.microsoft.com/office/drawing/2014/main" id="{54495F56-BC0F-B53D-7976-DF065D154EF6}"/>
              </a:ext>
            </a:extLst>
          </p:cNvPr>
          <p:cNvGrpSpPr>
            <a:grpSpLocks/>
          </p:cNvGrpSpPr>
          <p:nvPr/>
        </p:nvGrpSpPr>
        <p:grpSpPr bwMode="auto">
          <a:xfrm>
            <a:off x="8745360" y="2335591"/>
            <a:ext cx="533400" cy="206375"/>
            <a:chOff x="2003" y="1816"/>
            <a:chExt cx="336" cy="130"/>
          </a:xfrm>
        </p:grpSpPr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57769888-0AC4-61C5-A4F1-646B4E519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3AC2D596-6FED-DB56-A13A-E2E455649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28F684B5-2791-71A1-0DD4-1E5506AFF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B43E86AF-F5FE-FC0E-41AA-A125B2095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7" name="Text Box 103">
            <a:extLst>
              <a:ext uri="{FF2B5EF4-FFF2-40B4-BE49-F238E27FC236}">
                <a16:creationId xmlns:a16="http://schemas.microsoft.com/office/drawing/2014/main" id="{E66D7BD3-5D4C-FF03-FD30-1C20625B7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9972" y="6055015"/>
            <a:ext cx="2714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 protocol stack</a:t>
            </a:r>
          </a:p>
        </p:txBody>
      </p:sp>
      <p:sp>
        <p:nvSpPr>
          <p:cNvPr id="28" name="Line 115">
            <a:extLst>
              <a:ext uri="{FF2B5EF4-FFF2-40B4-BE49-F238E27FC236}">
                <a16:creationId xmlns:a16="http://schemas.microsoft.com/office/drawing/2014/main" id="{3315DF77-4E99-3E3C-DDC1-337CD16799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0777" y="5651330"/>
            <a:ext cx="0" cy="34925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" name="Line 118">
            <a:extLst>
              <a:ext uri="{FF2B5EF4-FFF2-40B4-BE49-F238E27FC236}">
                <a16:creationId xmlns:a16="http://schemas.microsoft.com/office/drawing/2014/main" id="{3A504A64-70F4-EEBE-D5A5-E61B939A8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85235" y="5228016"/>
            <a:ext cx="0" cy="46355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30" name="Group 124">
            <a:extLst>
              <a:ext uri="{FF2B5EF4-FFF2-40B4-BE49-F238E27FC236}">
                <a16:creationId xmlns:a16="http://schemas.microsoft.com/office/drawing/2014/main" id="{7A6CF8E5-17CF-0D60-D1F5-E88C55BFAF4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3360" y="4821616"/>
            <a:ext cx="869950" cy="906462"/>
            <a:chOff x="-44" y="1473"/>
            <a:chExt cx="981" cy="1105"/>
          </a:xfrm>
        </p:grpSpPr>
        <p:pic>
          <p:nvPicPr>
            <p:cNvPr id="31" name="Picture 125" descr="desktop_computer_stylized_medium">
              <a:extLst>
                <a:ext uri="{FF2B5EF4-FFF2-40B4-BE49-F238E27FC236}">
                  <a16:creationId xmlns:a16="http://schemas.microsoft.com/office/drawing/2014/main" id="{864BB319-B2E7-E411-D360-BB2B14A2C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126">
              <a:extLst>
                <a:ext uri="{FF2B5EF4-FFF2-40B4-BE49-F238E27FC236}">
                  <a16:creationId xmlns:a16="http://schemas.microsoft.com/office/drawing/2014/main" id="{452DA2C3-883E-24C2-245C-4346125B46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A09892-E5A9-E0DE-7182-4F500D3D24FF}"/>
              </a:ext>
            </a:extLst>
          </p:cNvPr>
          <p:cNvSpPr txBox="1"/>
          <p:nvPr/>
        </p:nvSpPr>
        <p:spPr>
          <a:xfrm>
            <a:off x="712555" y="1668516"/>
            <a:ext cx="3850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network layer delivers data faster than application layer removes data from socket buffers?</a:t>
            </a:r>
          </a:p>
        </p:txBody>
      </p:sp>
      <p:sp>
        <p:nvSpPr>
          <p:cNvPr id="34" name="Line 117">
            <a:extLst>
              <a:ext uri="{FF2B5EF4-FFF2-40B4-BE49-F238E27FC236}">
                <a16:creationId xmlns:a16="http://schemas.microsoft.com/office/drawing/2014/main" id="{0605A248-9E2D-AC86-5520-9D402738A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4475" y="5238191"/>
            <a:ext cx="0" cy="46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5" name="Rectangle 91">
            <a:extLst>
              <a:ext uri="{FF2B5EF4-FFF2-40B4-BE49-F238E27FC236}">
                <a16:creationId xmlns:a16="http://schemas.microsoft.com/office/drawing/2014/main" id="{8AB8EC5A-C2E6-687E-A2F7-D332E8BD7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1960" y="4353303"/>
            <a:ext cx="720725" cy="209550"/>
          </a:xfrm>
          <a:prstGeom prst="rect">
            <a:avLst/>
          </a:prstGeom>
          <a:solidFill>
            <a:srgbClr val="0000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0548F2E-B6A2-5E8A-EEDF-E8BDF6427EC7}"/>
              </a:ext>
            </a:extLst>
          </p:cNvPr>
          <p:cNvGrpSpPr/>
          <p:nvPr/>
        </p:nvGrpSpPr>
        <p:grpSpPr>
          <a:xfrm>
            <a:off x="7901253" y="5285166"/>
            <a:ext cx="1039369" cy="214398"/>
            <a:chOff x="7344839" y="5551212"/>
            <a:chExt cx="1039369" cy="214398"/>
          </a:xfrm>
        </p:grpSpPr>
        <p:sp>
          <p:nvSpPr>
            <p:cNvPr id="37" name="Rectangle 74">
              <a:extLst>
                <a:ext uri="{FF2B5EF4-FFF2-40B4-BE49-F238E27FC236}">
                  <a16:creationId xmlns:a16="http://schemas.microsoft.com/office/drawing/2014/main" id="{A30B1266-DAC6-FECC-B1BA-B14A7A754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4839" y="5556060"/>
              <a:ext cx="1006475" cy="209550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" name="Rectangle 92">
              <a:extLst>
                <a:ext uri="{FF2B5EF4-FFF2-40B4-BE49-F238E27FC236}">
                  <a16:creationId xmlns:a16="http://schemas.microsoft.com/office/drawing/2014/main" id="{A8A012B4-E7BA-422D-19B6-8A2C8C0FE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0783" y="5551212"/>
              <a:ext cx="733425" cy="212725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Line 75">
              <a:extLst>
                <a:ext uri="{FF2B5EF4-FFF2-40B4-BE49-F238E27FC236}">
                  <a16:creationId xmlns:a16="http://schemas.microsoft.com/office/drawing/2014/main" id="{BD7169FA-9781-F057-939A-0D4738F435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8859" y="5555058"/>
              <a:ext cx="0" cy="206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Line 76">
              <a:extLst>
                <a:ext uri="{FF2B5EF4-FFF2-40B4-BE49-F238E27FC236}">
                  <a16:creationId xmlns:a16="http://schemas.microsoft.com/office/drawing/2014/main" id="{6DBA1DB4-A0FF-AD49-32DF-20FB81B8D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1259" y="5555058"/>
              <a:ext cx="0" cy="20637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1" name="Rectangle 86">
            <a:extLst>
              <a:ext uri="{FF2B5EF4-FFF2-40B4-BE49-F238E27FC236}">
                <a16:creationId xmlns:a16="http://schemas.microsoft.com/office/drawing/2014/main" id="{39C380FE-88F7-82FD-7296-877B9AA8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022" y="3311903"/>
            <a:ext cx="720725" cy="209550"/>
          </a:xfrm>
          <a:prstGeom prst="rect">
            <a:avLst/>
          </a:prstGeom>
          <a:solidFill>
            <a:srgbClr val="0000A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2" name="Text Box 116">
            <a:extLst>
              <a:ext uri="{FF2B5EF4-FFF2-40B4-BE49-F238E27FC236}">
                <a16:creationId xmlns:a16="http://schemas.microsoft.com/office/drawing/2014/main" id="{9995A5C0-639F-EAAD-D10F-84064AF76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0935" y="5704670"/>
            <a:ext cx="1133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from sender</a:t>
            </a:r>
          </a:p>
        </p:txBody>
      </p:sp>
      <p:sp>
        <p:nvSpPr>
          <p:cNvPr id="43" name="Curved Down Arrow 5">
            <a:extLst>
              <a:ext uri="{FF2B5EF4-FFF2-40B4-BE49-F238E27FC236}">
                <a16:creationId xmlns:a16="http://schemas.microsoft.com/office/drawing/2014/main" id="{47411B13-6DF7-06B8-BFE4-CB7CBA72BFF3}"/>
              </a:ext>
            </a:extLst>
          </p:cNvPr>
          <p:cNvSpPr/>
          <p:nvPr/>
        </p:nvSpPr>
        <p:spPr>
          <a:xfrm>
            <a:off x="8312727" y="3037847"/>
            <a:ext cx="1410695" cy="2718148"/>
          </a:xfrm>
          <a:prstGeom prst="curvedDownArrow">
            <a:avLst>
              <a:gd name="adj1" fmla="val 13767"/>
              <a:gd name="adj2" fmla="val 28170"/>
              <a:gd name="adj3" fmla="val 25000"/>
            </a:avLst>
          </a:prstGeom>
          <a:solidFill>
            <a:srgbClr val="C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0066CDE-E157-728E-76D2-F7E1C6AFD0C9}"/>
              </a:ext>
            </a:extLst>
          </p:cNvPr>
          <p:cNvGrpSpPr/>
          <p:nvPr/>
        </p:nvGrpSpPr>
        <p:grpSpPr>
          <a:xfrm>
            <a:off x="4989152" y="1838620"/>
            <a:ext cx="4984933" cy="885919"/>
            <a:chOff x="4989152" y="1607125"/>
            <a:chExt cx="4984933" cy="8859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FE600A1-28E5-1DBB-4E9C-876ECDEAD8F3}"/>
                </a:ext>
              </a:extLst>
            </p:cNvPr>
            <p:cNvGrpSpPr/>
            <p:nvPr/>
          </p:nvGrpSpPr>
          <p:grpSpPr>
            <a:xfrm>
              <a:off x="4989152" y="1652814"/>
              <a:ext cx="4984933" cy="840230"/>
              <a:chOff x="4432738" y="2150355"/>
              <a:chExt cx="4984933" cy="840230"/>
            </a:xfrm>
          </p:grpSpPr>
          <p:sp>
            <p:nvSpPr>
              <p:cNvPr id="47" name="Line 105">
                <a:extLst>
                  <a:ext uri="{FF2B5EF4-FFF2-40B4-BE49-F238E27FC236}">
                    <a16:creationId xmlns:a16="http://schemas.microsoft.com/office/drawing/2014/main" id="{CECC9FEC-014A-45CD-2378-F6F271A61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6294" y="2457174"/>
                <a:ext cx="1102102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" name="Text Box 104">
                <a:extLst>
                  <a:ext uri="{FF2B5EF4-FFF2-40B4-BE49-F238E27FC236}">
                    <a16:creationId xmlns:a16="http://schemas.microsoft.com/office/drawing/2014/main" id="{62620F40-E0DF-0AD0-FF9A-165F1831F2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2738" y="2150355"/>
                <a:ext cx="2533651" cy="840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 removing data from TCP socket buffers</a:t>
                </a:r>
              </a:p>
            </p:txBody>
          </p:sp>
          <p:sp>
            <p:nvSpPr>
              <p:cNvPr id="49" name="Rectangle 86">
                <a:extLst>
                  <a:ext uri="{FF2B5EF4-FFF2-40B4-BE49-F238E27FC236}">
                    <a16:creationId xmlns:a16="http://schemas.microsoft.com/office/drawing/2014/main" id="{5134F36B-AAD7-552B-4338-C8453BCA0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946" y="2344462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6" name="Curved Down Arrow 55">
              <a:extLst>
                <a:ext uri="{FF2B5EF4-FFF2-40B4-BE49-F238E27FC236}">
                  <a16:creationId xmlns:a16="http://schemas.microsoft.com/office/drawing/2014/main" id="{44FE9873-F7C4-445C-7F4E-7CBF68AE55ED}"/>
                </a:ext>
              </a:extLst>
            </p:cNvPr>
            <p:cNvSpPr/>
            <p:nvPr/>
          </p:nvSpPr>
          <p:spPr>
            <a:xfrm rot="10800000" flipH="1">
              <a:off x="8517082" y="1607125"/>
              <a:ext cx="1000991" cy="87283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3CAC5E1-98DA-8AFE-C809-5B8142C6B66C}"/>
              </a:ext>
            </a:extLst>
          </p:cNvPr>
          <p:cNvGrpSpPr/>
          <p:nvPr/>
        </p:nvGrpSpPr>
        <p:grpSpPr>
          <a:xfrm>
            <a:off x="1111171" y="3657602"/>
            <a:ext cx="5034986" cy="2800562"/>
            <a:chOff x="4343173" y="1560062"/>
            <a:chExt cx="9034622" cy="4921250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9983AEDF-2E77-552F-02BC-CF9A8E3B1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073" y="1560062"/>
              <a:ext cx="3951287" cy="4824412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817B7E8F-D990-5140-4EA1-A1585D742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6348" y="1675949"/>
              <a:ext cx="3951287" cy="480536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8B5C09CA-A080-0BA6-D00E-9A620030F9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9523" y="2050599"/>
              <a:ext cx="3946525" cy="47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7" name="Line 9">
              <a:extLst>
                <a:ext uri="{FF2B5EF4-FFF2-40B4-BE49-F238E27FC236}">
                  <a16:creationId xmlns:a16="http://schemas.microsoft.com/office/drawing/2014/main" id="{3404E2F7-F08F-4BFE-27FF-DB03A4234D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3173" y="2430012"/>
              <a:ext cx="39512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" name="Line 16">
              <a:extLst>
                <a:ext uri="{FF2B5EF4-FFF2-40B4-BE49-F238E27FC236}">
                  <a16:creationId xmlns:a16="http://schemas.microsoft.com/office/drawing/2014/main" id="{5EE742FA-3CFC-A94B-BC94-53A07BB61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2698" y="2811012"/>
              <a:ext cx="39512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" name="Line 18">
              <a:extLst>
                <a:ext uri="{FF2B5EF4-FFF2-40B4-BE49-F238E27FC236}">
                  <a16:creationId xmlns:a16="http://schemas.microsoft.com/office/drawing/2014/main" id="{75D7AAD0-8AB2-17EA-A517-EE591AC26D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7935" y="3206299"/>
              <a:ext cx="3951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0" name="Line 19">
              <a:extLst>
                <a:ext uri="{FF2B5EF4-FFF2-40B4-BE49-F238E27FC236}">
                  <a16:creationId xmlns:a16="http://schemas.microsoft.com/office/drawing/2014/main" id="{92CE9C10-2BD4-1535-A689-D67FE4D6C3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3173" y="3596824"/>
              <a:ext cx="39512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1" name="Line 20">
              <a:extLst>
                <a:ext uri="{FF2B5EF4-FFF2-40B4-BE49-F238E27FC236}">
                  <a16:creationId xmlns:a16="http://schemas.microsoft.com/office/drawing/2014/main" id="{B4081952-A06D-4C2F-22CF-71021DBFDF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3173" y="4158799"/>
              <a:ext cx="395128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2" name="Line 21">
              <a:extLst>
                <a:ext uri="{FF2B5EF4-FFF2-40B4-BE49-F238E27FC236}">
                  <a16:creationId xmlns:a16="http://schemas.microsoft.com/office/drawing/2014/main" id="{B33B3EBF-A580-42CC-CFBB-E68D4E154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03735" y="2814187"/>
              <a:ext cx="4763" cy="7778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803CAA1-530B-F245-C70B-133D95D8ABEB}"/>
                </a:ext>
              </a:extLst>
            </p:cNvPr>
            <p:cNvGrpSpPr/>
            <p:nvPr/>
          </p:nvGrpSpPr>
          <p:grpSpPr>
            <a:xfrm>
              <a:off x="6113100" y="2788385"/>
              <a:ext cx="7264695" cy="1048460"/>
              <a:chOff x="6113100" y="2788385"/>
              <a:chExt cx="7264695" cy="1048460"/>
            </a:xfrm>
          </p:grpSpPr>
          <p:sp>
            <p:nvSpPr>
              <p:cNvPr id="105" name="Text Box 22">
                <a:extLst>
                  <a:ext uri="{FF2B5EF4-FFF2-40B4-BE49-F238E27FC236}">
                    <a16:creationId xmlns:a16="http://schemas.microsoft.com/office/drawing/2014/main" id="{5167CEC1-24D2-456E-20E6-DDAEDF688F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3100" y="2788385"/>
                <a:ext cx="2293763" cy="5247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receive window</a:t>
                </a:r>
              </a:p>
            </p:txBody>
          </p:sp>
          <p:sp>
            <p:nvSpPr>
              <p:cNvPr id="106" name="Text Box 49">
                <a:extLst>
                  <a:ext uri="{FF2B5EF4-FFF2-40B4-BE49-F238E27FC236}">
                    <a16:creationId xmlns:a16="http://schemas.microsoft.com/office/drawing/2014/main" id="{078E6B71-9D86-075D-2CFE-6283202C4D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4899" y="2847114"/>
                <a:ext cx="4652896" cy="9897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flow control: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# bytes receiver willing to accept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7" name="Line 53">
                <a:extLst>
                  <a:ext uri="{FF2B5EF4-FFF2-40B4-BE49-F238E27FC236}">
                    <a16:creationId xmlns:a16="http://schemas.microsoft.com/office/drawing/2014/main" id="{4D21C37E-6361-8516-1384-B61E5E9E9D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142852" y="3044701"/>
                <a:ext cx="582048" cy="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04" name="Line 10">
              <a:extLst>
                <a:ext uri="{FF2B5EF4-FFF2-40B4-BE49-F238E27FC236}">
                  <a16:creationId xmlns:a16="http://schemas.microsoft.com/office/drawing/2014/main" id="{395218B4-304E-CFE4-E5D9-389166AAF9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89447" y="1679374"/>
              <a:ext cx="1761" cy="3651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4128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ED97C-B150-C636-1682-92B9488A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526686-BFDF-9C1E-7DF6-B53A432896EA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F03301-864F-598C-0101-34EABC0AB4B0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flow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E0E3A6-B142-F228-5DCA-28CAEC617F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B3AAFA-31BA-EC77-D397-2029D7686EA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C6462B-9DE7-1ABF-1097-6D6A970B4C3E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B7BC34-4D6F-EE7B-E314-13439C8F34EB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72">
            <a:extLst>
              <a:ext uri="{FF2B5EF4-FFF2-40B4-BE49-F238E27FC236}">
                <a16:creationId xmlns:a16="http://schemas.microsoft.com/office/drawing/2014/main" id="{F8DE7BC9-D3EC-0002-86BC-739B6A6AA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422" y="1351140"/>
            <a:ext cx="2524125" cy="385445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1" name="Freeform 32">
            <a:extLst>
              <a:ext uri="{FF2B5EF4-FFF2-40B4-BE49-F238E27FC236}">
                <a16:creationId xmlns:a16="http://schemas.microsoft.com/office/drawing/2014/main" id="{848835A0-5BCA-1CAF-7D01-C0246D7E34C7}"/>
              </a:ext>
            </a:extLst>
          </p:cNvPr>
          <p:cNvSpPr>
            <a:spLocks/>
          </p:cNvSpPr>
          <p:nvPr/>
        </p:nvSpPr>
        <p:spPr bwMode="auto">
          <a:xfrm>
            <a:off x="10289997" y="1344790"/>
            <a:ext cx="581025" cy="42068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" name="Rectangle 40">
            <a:extLst>
              <a:ext uri="{FF2B5EF4-FFF2-40B4-BE49-F238E27FC236}">
                <a16:creationId xmlns:a16="http://schemas.microsoft.com/office/drawing/2014/main" id="{B2D553B0-D3D3-FA52-C2FA-850419A09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697" y="1452740"/>
            <a:ext cx="2533650" cy="381476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3" name="Oval 31">
            <a:extLst>
              <a:ext uri="{FF2B5EF4-FFF2-40B4-BE49-F238E27FC236}">
                <a16:creationId xmlns:a16="http://schemas.microsoft.com/office/drawing/2014/main" id="{7A697528-AFB7-7B7B-024B-60318D58D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447" y="1509890"/>
            <a:ext cx="137795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process</a:t>
            </a:r>
          </a:p>
        </p:txBody>
      </p:sp>
      <p:grpSp>
        <p:nvGrpSpPr>
          <p:cNvPr id="114" name="Group 47">
            <a:extLst>
              <a:ext uri="{FF2B5EF4-FFF2-40B4-BE49-F238E27FC236}">
                <a16:creationId xmlns:a16="http://schemas.microsoft.com/office/drawing/2014/main" id="{F3F11E9C-59E2-12EE-6E08-F02C6860693A}"/>
              </a:ext>
            </a:extLst>
          </p:cNvPr>
          <p:cNvGrpSpPr>
            <a:grpSpLocks/>
          </p:cNvGrpSpPr>
          <p:nvPr/>
        </p:nvGrpSpPr>
        <p:grpSpPr bwMode="auto">
          <a:xfrm>
            <a:off x="8070672" y="2578277"/>
            <a:ext cx="1795463" cy="688975"/>
            <a:chOff x="1173" y="2345"/>
            <a:chExt cx="1131" cy="434"/>
          </a:xfrm>
        </p:grpSpPr>
        <p:sp>
          <p:nvSpPr>
            <p:cNvPr id="115" name="Rectangle 44">
              <a:extLst>
                <a:ext uri="{FF2B5EF4-FFF2-40B4-BE49-F238E27FC236}">
                  <a16:creationId xmlns:a16="http://schemas.microsoft.com/office/drawing/2014/main" id="{A1144931-DD75-E167-FC4B-C19419273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0000A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6" name="Text Box 46">
              <a:extLst>
                <a:ext uri="{FF2B5EF4-FFF2-40B4-BE49-F238E27FC236}">
                  <a16:creationId xmlns:a16="http://schemas.microsoft.com/office/drawing/2014/main" id="{4E7AA45C-D048-F5E7-E1CB-2773A4A30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5" y="2368"/>
              <a:ext cx="995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 socket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receiver buffers</a:t>
              </a:r>
            </a:p>
          </p:txBody>
        </p:sp>
      </p:grpSp>
      <p:sp>
        <p:nvSpPr>
          <p:cNvPr id="117" name="Oval 48">
            <a:extLst>
              <a:ext uri="{FF2B5EF4-FFF2-40B4-BE49-F238E27FC236}">
                <a16:creationId xmlns:a16="http://schemas.microsoft.com/office/drawing/2014/main" id="{23F4F6B7-1C1E-4B0A-AA2A-72F79D0BE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8947" y="3602215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8" name="Text Box 64">
            <a:extLst>
              <a:ext uri="{FF2B5EF4-FFF2-40B4-BE49-F238E27FC236}">
                <a16:creationId xmlns:a16="http://schemas.microsoft.com/office/drawing/2014/main" id="{02478944-5D84-003B-42DC-5BCEA554F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5360" y="3631058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TCP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119" name="Oval 65">
            <a:extLst>
              <a:ext uri="{FF2B5EF4-FFF2-40B4-BE49-F238E27FC236}">
                <a16:creationId xmlns:a16="http://schemas.microsoft.com/office/drawing/2014/main" id="{31E8B0DD-048B-882A-C9C0-3D16F8F7E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885" y="4588052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0" name="Text Box 66">
            <a:extLst>
              <a:ext uri="{FF2B5EF4-FFF2-40B4-BE49-F238E27FC236}">
                <a16:creationId xmlns:a16="http://schemas.microsoft.com/office/drawing/2014/main" id="{8A2C2D18-12CA-BDF7-48CC-087ED6101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699" y="4621198"/>
            <a:ext cx="5597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code</a:t>
            </a:r>
          </a:p>
        </p:txBody>
      </p:sp>
      <p:sp>
        <p:nvSpPr>
          <p:cNvPr id="121" name="Line 68">
            <a:extLst>
              <a:ext uri="{FF2B5EF4-FFF2-40B4-BE49-F238E27FC236}">
                <a16:creationId xmlns:a16="http://schemas.microsoft.com/office/drawing/2014/main" id="{F18EA785-45B7-D5A9-1DAF-B147D6E841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347" y="4337227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2" name="Line 69">
            <a:extLst>
              <a:ext uri="{FF2B5EF4-FFF2-40B4-BE49-F238E27FC236}">
                <a16:creationId xmlns:a16="http://schemas.microsoft.com/office/drawing/2014/main" id="{7CADFCD1-8073-5FDA-44D0-78E53D0FA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9047" y="2486202"/>
            <a:ext cx="2546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23" name="Group 56">
            <a:extLst>
              <a:ext uri="{FF2B5EF4-FFF2-40B4-BE49-F238E27FC236}">
                <a16:creationId xmlns:a16="http://schemas.microsoft.com/office/drawing/2014/main" id="{54316DE8-8482-D8B0-F57D-C25C1B2BE4E1}"/>
              </a:ext>
            </a:extLst>
          </p:cNvPr>
          <p:cNvGrpSpPr>
            <a:grpSpLocks/>
          </p:cNvGrpSpPr>
          <p:nvPr/>
        </p:nvGrpSpPr>
        <p:grpSpPr bwMode="auto">
          <a:xfrm>
            <a:off x="8745360" y="2370315"/>
            <a:ext cx="533400" cy="206375"/>
            <a:chOff x="2003" y="1816"/>
            <a:chExt cx="336" cy="130"/>
          </a:xfrm>
        </p:grpSpPr>
        <p:sp>
          <p:nvSpPr>
            <p:cNvPr id="124" name="Rectangle 16">
              <a:extLst>
                <a:ext uri="{FF2B5EF4-FFF2-40B4-BE49-F238E27FC236}">
                  <a16:creationId xmlns:a16="http://schemas.microsoft.com/office/drawing/2014/main" id="{4FC7216C-57A7-5EB7-3D9D-38278F895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Rectangle 17">
              <a:extLst>
                <a:ext uri="{FF2B5EF4-FFF2-40B4-BE49-F238E27FC236}">
                  <a16:creationId xmlns:a16="http://schemas.microsoft.com/office/drawing/2014/main" id="{2E1EE784-58B9-C5D0-E8DD-D02891412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18">
              <a:extLst>
                <a:ext uri="{FF2B5EF4-FFF2-40B4-BE49-F238E27FC236}">
                  <a16:creationId xmlns:a16="http://schemas.microsoft.com/office/drawing/2014/main" id="{4123998B-E047-6FA5-19B8-892286AC7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Rectangle 19">
              <a:extLst>
                <a:ext uri="{FF2B5EF4-FFF2-40B4-BE49-F238E27FC236}">
                  <a16:creationId xmlns:a16="http://schemas.microsoft.com/office/drawing/2014/main" id="{5D95BCDC-A48A-EDAB-62F7-BF9D69DA7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28" name="Text Box 103">
            <a:extLst>
              <a:ext uri="{FF2B5EF4-FFF2-40B4-BE49-F238E27FC236}">
                <a16:creationId xmlns:a16="http://schemas.microsoft.com/office/drawing/2014/main" id="{CAFE1450-3633-E82F-D27A-52BFBC757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9972" y="6089739"/>
            <a:ext cx="2714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receiver protocol stack</a:t>
            </a:r>
          </a:p>
        </p:txBody>
      </p:sp>
      <p:sp>
        <p:nvSpPr>
          <p:cNvPr id="129" name="Line 115">
            <a:extLst>
              <a:ext uri="{FF2B5EF4-FFF2-40B4-BE49-F238E27FC236}">
                <a16:creationId xmlns:a16="http://schemas.microsoft.com/office/drawing/2014/main" id="{38F2E480-F25D-985B-A740-485F653EC2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0777" y="5686054"/>
            <a:ext cx="0" cy="34925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30" name="Line 118">
            <a:extLst>
              <a:ext uri="{FF2B5EF4-FFF2-40B4-BE49-F238E27FC236}">
                <a16:creationId xmlns:a16="http://schemas.microsoft.com/office/drawing/2014/main" id="{E55B02BC-6CC3-4A49-F140-9F8DB04BB1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85235" y="5262740"/>
            <a:ext cx="0" cy="46355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31" name="Group 124">
            <a:extLst>
              <a:ext uri="{FF2B5EF4-FFF2-40B4-BE49-F238E27FC236}">
                <a16:creationId xmlns:a16="http://schemas.microsoft.com/office/drawing/2014/main" id="{F8965926-08AF-D53C-E905-BED5CE3C54C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3360" y="4856340"/>
            <a:ext cx="869950" cy="906462"/>
            <a:chOff x="-44" y="1473"/>
            <a:chExt cx="981" cy="1105"/>
          </a:xfrm>
        </p:grpSpPr>
        <p:pic>
          <p:nvPicPr>
            <p:cNvPr id="132" name="Picture 125" descr="desktop_computer_stylized_medium">
              <a:extLst>
                <a:ext uri="{FF2B5EF4-FFF2-40B4-BE49-F238E27FC236}">
                  <a16:creationId xmlns:a16="http://schemas.microsoft.com/office/drawing/2014/main" id="{31D8E3F3-750B-980D-B322-57F9E5BDF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Freeform 126">
              <a:extLst>
                <a:ext uri="{FF2B5EF4-FFF2-40B4-BE49-F238E27FC236}">
                  <a16:creationId xmlns:a16="http://schemas.microsoft.com/office/drawing/2014/main" id="{0299B615-8EE2-46DB-C39A-930FF53B7D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F9352807-78A5-BA85-5A99-77E65F9F55FF}"/>
              </a:ext>
            </a:extLst>
          </p:cNvPr>
          <p:cNvSpPr txBox="1"/>
          <p:nvPr/>
        </p:nvSpPr>
        <p:spPr>
          <a:xfrm>
            <a:off x="712555" y="1703240"/>
            <a:ext cx="3850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network layer delivers data faster than application layer removes data from socket buffers?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6E542EB-029E-596F-0963-FC57D3FFCBDE}"/>
              </a:ext>
            </a:extLst>
          </p:cNvPr>
          <p:cNvGrpSpPr/>
          <p:nvPr/>
        </p:nvGrpSpPr>
        <p:grpSpPr>
          <a:xfrm>
            <a:off x="756989" y="3802047"/>
            <a:ext cx="4164772" cy="1950572"/>
            <a:chOff x="363537" y="4127499"/>
            <a:chExt cx="4164772" cy="1950572"/>
          </a:xfrm>
        </p:grpSpPr>
        <p:sp>
          <p:nvSpPr>
            <p:cNvPr id="136" name="Rectangle 110">
              <a:extLst>
                <a:ext uri="{FF2B5EF4-FFF2-40B4-BE49-F238E27FC236}">
                  <a16:creationId xmlns:a16="http://schemas.microsoft.com/office/drawing/2014/main" id="{B5E99B6A-9BC2-37CE-7EC6-51B0F7EF1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" y="4397375"/>
              <a:ext cx="4134671" cy="16806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37" name="Text Box 111">
              <a:extLst>
                <a:ext uri="{FF2B5EF4-FFF2-40B4-BE49-F238E27FC236}">
                  <a16:creationId xmlns:a16="http://schemas.microsoft.com/office/drawing/2014/main" id="{F16BBF43-9C99-44D1-DBEC-94357DC39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613" y="4549775"/>
              <a:ext cx="4072696" cy="1421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receiver controls sender, so sender won’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 overflow receiver’s buffer by transmitting too much, too fast</a:t>
              </a:r>
              <a:endParaRPr kumimoji="0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8" name="Group 112">
              <a:extLst>
                <a:ext uri="{FF2B5EF4-FFF2-40B4-BE49-F238E27FC236}">
                  <a16:creationId xmlns:a16="http://schemas.microsoft.com/office/drawing/2014/main" id="{B0BCA036-5B92-E63E-404A-FD3721F9B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438" y="4127499"/>
              <a:ext cx="2003542" cy="523875"/>
              <a:chOff x="3327" y="230"/>
              <a:chExt cx="1176" cy="330"/>
            </a:xfrm>
          </p:grpSpPr>
          <p:sp>
            <p:nvSpPr>
              <p:cNvPr id="139" name="Rectangle 113">
                <a:extLst>
                  <a:ext uri="{FF2B5EF4-FFF2-40B4-BE49-F238E27FC236}">
                    <a16:creationId xmlns:a16="http://schemas.microsoft.com/office/drawing/2014/main" id="{3682A252-DB20-86CE-A745-75AA2591A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9" y="323"/>
                <a:ext cx="1134" cy="2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0" name="Text Box 114">
                <a:extLst>
                  <a:ext uri="{FF2B5EF4-FFF2-40B4-BE49-F238E27FC236}">
                    <a16:creationId xmlns:a16="http://schemas.microsoft.com/office/drawing/2014/main" id="{DF0780E3-496D-07F5-68BC-361ADEE8C7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7" y="230"/>
                <a:ext cx="113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flow control</a:t>
                </a:r>
              </a:p>
            </p:txBody>
          </p:sp>
        </p:grpSp>
      </p:grpSp>
      <p:sp>
        <p:nvSpPr>
          <p:cNvPr id="141" name="Line 117">
            <a:extLst>
              <a:ext uri="{FF2B5EF4-FFF2-40B4-BE49-F238E27FC236}">
                <a16:creationId xmlns:a16="http://schemas.microsoft.com/office/drawing/2014/main" id="{62195394-8BFC-3033-10D9-CF8AE2876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4475" y="5272915"/>
            <a:ext cx="0" cy="46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2CB9201-1076-805F-6AF8-FC3512FC78B6}"/>
              </a:ext>
            </a:extLst>
          </p:cNvPr>
          <p:cNvGrpSpPr/>
          <p:nvPr/>
        </p:nvGrpSpPr>
        <p:grpSpPr>
          <a:xfrm>
            <a:off x="7630935" y="3072571"/>
            <a:ext cx="2092487" cy="2971623"/>
            <a:chOff x="7630935" y="2806352"/>
            <a:chExt cx="2092487" cy="2971623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9D8F8A4-756A-C20E-7CB2-C6CB6107CB27}"/>
                </a:ext>
              </a:extLst>
            </p:cNvPr>
            <p:cNvGrpSpPr/>
            <p:nvPr/>
          </p:nvGrpSpPr>
          <p:grpSpPr>
            <a:xfrm>
              <a:off x="7630935" y="3080408"/>
              <a:ext cx="1309687" cy="2697567"/>
              <a:chOff x="7074521" y="3577949"/>
              <a:chExt cx="1309687" cy="2697567"/>
            </a:xfrm>
          </p:grpSpPr>
          <p:sp>
            <p:nvSpPr>
              <p:cNvPr id="145" name="Rectangle 91">
                <a:extLst>
                  <a:ext uri="{FF2B5EF4-FFF2-40B4-BE49-F238E27FC236}">
                    <a16:creationId xmlns:a16="http://schemas.microsoft.com/office/drawing/2014/main" id="{F0E89398-36A8-1098-3BEE-21077A64D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5546" y="46193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D7A3169-3F70-46A9-22BA-8BDB38B408E8}"/>
                  </a:ext>
                </a:extLst>
              </p:cNvPr>
              <p:cNvGrpSpPr/>
              <p:nvPr/>
            </p:nvGrpSpPr>
            <p:grpSpPr>
              <a:xfrm>
                <a:off x="7344839" y="5551212"/>
                <a:ext cx="1039369" cy="214398"/>
                <a:chOff x="7344839" y="5551212"/>
                <a:chExt cx="1039369" cy="214398"/>
              </a:xfrm>
            </p:grpSpPr>
            <p:sp>
              <p:nvSpPr>
                <p:cNvPr id="149" name="Rectangle 74">
                  <a:extLst>
                    <a:ext uri="{FF2B5EF4-FFF2-40B4-BE49-F238E27FC236}">
                      <a16:creationId xmlns:a16="http://schemas.microsoft.com/office/drawing/2014/main" id="{03414F71-8CBB-C860-5564-A4BE40BE6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839" y="5556060"/>
                  <a:ext cx="1006475" cy="209550"/>
                </a:xfrm>
                <a:prstGeom prst="rect">
                  <a:avLst/>
                </a:prstGeom>
                <a:solidFill>
                  <a:srgbClr val="00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0" name="Rectangle 92">
                  <a:extLst>
                    <a:ext uri="{FF2B5EF4-FFF2-40B4-BE49-F238E27FC236}">
                      <a16:creationId xmlns:a16="http://schemas.microsoft.com/office/drawing/2014/main" id="{1B107473-1C7D-8AD8-9DAB-9607C97C3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50783" y="5551212"/>
                  <a:ext cx="733425" cy="212725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1" name="Line 75">
                  <a:extLst>
                    <a:ext uri="{FF2B5EF4-FFF2-40B4-BE49-F238E27FC236}">
                      <a16:creationId xmlns:a16="http://schemas.microsoft.com/office/drawing/2014/main" id="{20B857E6-5593-85E2-3D8F-1026568FF1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888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2" name="Line 76">
                  <a:extLst>
                    <a:ext uri="{FF2B5EF4-FFF2-40B4-BE49-F238E27FC236}">
                      <a16:creationId xmlns:a16="http://schemas.microsoft.com/office/drawing/2014/main" id="{116C562F-B4F7-26DB-5EC0-37406DD358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41259" y="5555058"/>
                  <a:ext cx="0" cy="20637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47" name="Rectangle 86">
                <a:extLst>
                  <a:ext uri="{FF2B5EF4-FFF2-40B4-BE49-F238E27FC236}">
                    <a16:creationId xmlns:a16="http://schemas.microsoft.com/office/drawing/2014/main" id="{873865B8-D5EE-AD38-7B42-CF10EF1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7608" y="3577949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8" name="Text Box 116">
                <a:extLst>
                  <a:ext uri="{FF2B5EF4-FFF2-40B4-BE49-F238E27FC236}">
                    <a16:creationId xmlns:a16="http://schemas.microsoft.com/office/drawing/2014/main" id="{7C851263-F286-559C-4F63-E9D8D9891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4521" y="5970716"/>
                <a:ext cx="11334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from sender</a:t>
                </a:r>
              </a:p>
            </p:txBody>
          </p:sp>
        </p:grpSp>
        <p:sp>
          <p:nvSpPr>
            <p:cNvPr id="144" name="Curved Down Arrow 5">
              <a:extLst>
                <a:ext uri="{FF2B5EF4-FFF2-40B4-BE49-F238E27FC236}">
                  <a16:creationId xmlns:a16="http://schemas.microsoft.com/office/drawing/2014/main" id="{C14CB9F7-A067-B691-4DCD-09AC14E9EDEE}"/>
                </a:ext>
              </a:extLst>
            </p:cNvPr>
            <p:cNvSpPr/>
            <p:nvPr/>
          </p:nvSpPr>
          <p:spPr>
            <a:xfrm>
              <a:off x="8312727" y="2806352"/>
              <a:ext cx="1410695" cy="271814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DA0A641-0C3F-1373-0CD8-EC9C808F41D8}"/>
              </a:ext>
            </a:extLst>
          </p:cNvPr>
          <p:cNvGrpSpPr/>
          <p:nvPr/>
        </p:nvGrpSpPr>
        <p:grpSpPr>
          <a:xfrm>
            <a:off x="4989152" y="1873344"/>
            <a:ext cx="4984933" cy="885919"/>
            <a:chOff x="4989152" y="1607125"/>
            <a:chExt cx="4984933" cy="885919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8D41C5AD-9E64-5A70-E7F8-3DB065178198}"/>
                </a:ext>
              </a:extLst>
            </p:cNvPr>
            <p:cNvGrpSpPr/>
            <p:nvPr/>
          </p:nvGrpSpPr>
          <p:grpSpPr>
            <a:xfrm>
              <a:off x="4989152" y="1652814"/>
              <a:ext cx="4984933" cy="840230"/>
              <a:chOff x="4432738" y="2150355"/>
              <a:chExt cx="4984933" cy="840230"/>
            </a:xfrm>
          </p:grpSpPr>
          <p:sp>
            <p:nvSpPr>
              <p:cNvPr id="156" name="Line 105">
                <a:extLst>
                  <a:ext uri="{FF2B5EF4-FFF2-40B4-BE49-F238E27FC236}">
                    <a16:creationId xmlns:a16="http://schemas.microsoft.com/office/drawing/2014/main" id="{F2E71B1A-481C-6F99-BCF0-4E08EBE1B7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76294" y="2457174"/>
                <a:ext cx="1102102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7" name="Text Box 104">
                <a:extLst>
                  <a:ext uri="{FF2B5EF4-FFF2-40B4-BE49-F238E27FC236}">
                    <a16:creationId xmlns:a16="http://schemas.microsoft.com/office/drawing/2014/main" id="{CF1E8A07-48EF-7830-F13E-1604391FDB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2738" y="2150355"/>
                <a:ext cx="2533651" cy="840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 removing data from TCP socket buffers</a:t>
                </a:r>
              </a:p>
            </p:txBody>
          </p:sp>
          <p:sp>
            <p:nvSpPr>
              <p:cNvPr id="158" name="Rectangle 86">
                <a:extLst>
                  <a:ext uri="{FF2B5EF4-FFF2-40B4-BE49-F238E27FC236}">
                    <a16:creationId xmlns:a16="http://schemas.microsoft.com/office/drawing/2014/main" id="{7D3F5DB1-0EE1-1434-486D-58DB0CA72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946" y="2344462"/>
                <a:ext cx="720725" cy="209550"/>
              </a:xfrm>
              <a:prstGeom prst="rect">
                <a:avLst/>
              </a:prstGeom>
              <a:solidFill>
                <a:srgbClr val="0000A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55" name="Curved Down Arrow 55">
              <a:extLst>
                <a:ext uri="{FF2B5EF4-FFF2-40B4-BE49-F238E27FC236}">
                  <a16:creationId xmlns:a16="http://schemas.microsoft.com/office/drawing/2014/main" id="{74479721-E259-C4D4-8D2C-ABED907BC5D8}"/>
                </a:ext>
              </a:extLst>
            </p:cNvPr>
            <p:cNvSpPr/>
            <p:nvPr/>
          </p:nvSpPr>
          <p:spPr>
            <a:xfrm rot="10800000" flipH="1">
              <a:off x="8517082" y="1607125"/>
              <a:ext cx="1000991" cy="872838"/>
            </a:xfrm>
            <a:prstGeom prst="curvedDownArrow">
              <a:avLst>
                <a:gd name="adj1" fmla="val 13767"/>
                <a:gd name="adj2" fmla="val 28170"/>
                <a:gd name="adj3" fmla="val 25000"/>
              </a:avLst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6923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3667F-43B3-CABA-3066-5CE40B367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E1CF9E-643E-9722-1211-A4B7D955F3AE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152DE1-D7B9-C9DC-8B3D-FF1D50BFCAD9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flow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3D5018-52A7-8BFE-54B7-9CF3D9B6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D8083F-4D83-A362-223C-6955012F46A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4830BA-9B4B-905B-AE16-574D0F986CC2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EF7B8C-41DB-7D93-E70B-DBE71D8BE4B2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75">
            <a:extLst>
              <a:ext uri="{FF2B5EF4-FFF2-40B4-BE49-F238E27FC236}">
                <a16:creationId xmlns:a16="http://schemas.microsoft.com/office/drawing/2014/main" id="{4474A9FD-EA71-50BA-96CE-34C0CE4854FC}"/>
              </a:ext>
            </a:extLst>
          </p:cNvPr>
          <p:cNvSpPr txBox="1">
            <a:spLocks noChangeArrowheads="1"/>
          </p:cNvSpPr>
          <p:nvPr/>
        </p:nvSpPr>
        <p:spPr>
          <a:xfrm>
            <a:off x="668940" y="1428031"/>
            <a:ext cx="5826405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receiver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advertises” free buffer space in </a:t>
            </a:r>
            <a:r>
              <a:rPr kumimoji="0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rwnd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field in TCP header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RcvBuffer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size set via socket options (typical default is 4096 bytes)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 operating systems auto-adjust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RcvBuffer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limits amount of unACKed (“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in-flight”) data to received </a:t>
            </a:r>
            <a:r>
              <a:rPr kumimoji="0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rwnd</a:t>
            </a: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guarantees receive buffer will not overflow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22A315-4B87-2451-2606-A1BCC72FC99D}"/>
              </a:ext>
            </a:extLst>
          </p:cNvPr>
          <p:cNvGrpSpPr/>
          <p:nvPr/>
        </p:nvGrpSpPr>
        <p:grpSpPr>
          <a:xfrm>
            <a:off x="7363745" y="1230664"/>
            <a:ext cx="4349284" cy="5165818"/>
            <a:chOff x="7334716" y="821871"/>
            <a:chExt cx="4349284" cy="5165818"/>
          </a:xfrm>
        </p:grpSpPr>
        <p:sp>
          <p:nvSpPr>
            <p:cNvPr id="37" name="Text Box 49">
              <a:extLst>
                <a:ext uri="{FF2B5EF4-FFF2-40B4-BE49-F238E27FC236}">
                  <a16:creationId xmlns:a16="http://schemas.microsoft.com/office/drawing/2014/main" id="{80DB2021-CE19-CA35-96CF-E426119E5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4716" y="821871"/>
              <a:ext cx="4349284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flow control: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# bytes receiver willing to accept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338F20-81DC-2496-76A6-CC9ACF4CC4BC}"/>
                </a:ext>
              </a:extLst>
            </p:cNvPr>
            <p:cNvGrpSpPr/>
            <p:nvPr/>
          </p:nvGrpSpPr>
          <p:grpSpPr>
            <a:xfrm>
              <a:off x="7490842" y="1445945"/>
              <a:ext cx="3173211" cy="4078555"/>
              <a:chOff x="7157014" y="1873079"/>
              <a:chExt cx="2251592" cy="2800562"/>
            </a:xfrm>
          </p:grpSpPr>
          <p:sp>
            <p:nvSpPr>
              <p:cNvPr id="41" name="Rectangle 4">
                <a:extLst>
                  <a:ext uri="{FF2B5EF4-FFF2-40B4-BE49-F238E27FC236}">
                    <a16:creationId xmlns:a16="http://schemas.microsoft.com/office/drawing/2014/main" id="{E535D7ED-11E9-673E-287E-9646DBB89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6558" y="1873079"/>
                <a:ext cx="2202048" cy="2745454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" name="Rectangle 5">
                <a:extLst>
                  <a:ext uri="{FF2B5EF4-FFF2-40B4-BE49-F238E27FC236}">
                    <a16:creationId xmlns:a16="http://schemas.microsoft.com/office/drawing/2014/main" id="{245F4C36-B3ED-ED7C-D834-69ACC0FE2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783" y="1939027"/>
                <a:ext cx="2202048" cy="273461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1BD75B69-A255-980F-9058-263FDA7138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0553" y="2152232"/>
                <a:ext cx="2199395" cy="271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2873DF9B-F552-1C14-1D6E-2C7010A39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7014" y="2368146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" name="Line 16">
                <a:extLst>
                  <a:ext uri="{FF2B5EF4-FFF2-40B4-BE49-F238E27FC236}">
                    <a16:creationId xmlns:a16="http://schemas.microsoft.com/office/drawing/2014/main" id="{ACC118BF-4DD2-6AAC-543C-20CA530A3F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62322" y="2584964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6" name="Line 18">
                <a:extLst>
                  <a:ext uri="{FF2B5EF4-FFF2-40B4-BE49-F238E27FC236}">
                    <a16:creationId xmlns:a16="http://schemas.microsoft.com/office/drawing/2014/main" id="{F18FBDD5-CF31-CCF5-CE86-DADB0C0D34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9668" y="2809912"/>
                <a:ext cx="2202049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7" name="Line 19">
                <a:extLst>
                  <a:ext uri="{FF2B5EF4-FFF2-40B4-BE49-F238E27FC236}">
                    <a16:creationId xmlns:a16="http://schemas.microsoft.com/office/drawing/2014/main" id="{A9D88C11-58B3-5383-5C90-DB8FD8EBE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7014" y="3032150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8" name="Line 20">
                <a:extLst>
                  <a:ext uri="{FF2B5EF4-FFF2-40B4-BE49-F238E27FC236}">
                    <a16:creationId xmlns:a16="http://schemas.microsoft.com/office/drawing/2014/main" id="{8FA7B3A6-10D0-B95C-5947-4F322C46DD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57014" y="3351956"/>
                <a:ext cx="220204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9" name="Line 21">
                <a:extLst>
                  <a:ext uri="{FF2B5EF4-FFF2-40B4-BE49-F238E27FC236}">
                    <a16:creationId xmlns:a16="http://schemas.microsoft.com/office/drawing/2014/main" id="{70B429FC-B410-9383-1FE7-78FDFC6FB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249633" y="2586771"/>
                <a:ext cx="2654" cy="442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0" name="Text Box 22">
                <a:extLst>
                  <a:ext uri="{FF2B5EF4-FFF2-40B4-BE49-F238E27FC236}">
                    <a16:creationId xmlns:a16="http://schemas.microsoft.com/office/drawing/2014/main" id="{776BB58D-6383-67DE-C66D-E5FDA8BE5F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20544" y="2572087"/>
                <a:ext cx="1124010" cy="2324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receive window</a:t>
                </a:r>
              </a:p>
            </p:txBody>
          </p:sp>
          <p:sp>
            <p:nvSpPr>
              <p:cNvPr id="51" name="Line 10">
                <a:extLst>
                  <a:ext uri="{FF2B5EF4-FFF2-40B4-BE49-F238E27FC236}">
                    <a16:creationId xmlns:a16="http://schemas.microsoft.com/office/drawing/2014/main" id="{85520666-F269-E98A-0164-81355A4C6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241671" y="1940977"/>
                <a:ext cx="981" cy="20781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" name="Line 53">
              <a:extLst>
                <a:ext uri="{FF2B5EF4-FFF2-40B4-BE49-F238E27FC236}">
                  <a16:creationId xmlns:a16="http://schemas.microsoft.com/office/drawing/2014/main" id="{EF79C9BF-179B-7EEC-C6C7-0A02A0BF49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968285" y="1150408"/>
              <a:ext cx="1233771" cy="1404106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Text Box 49">
              <a:extLst>
                <a:ext uri="{FF2B5EF4-FFF2-40B4-BE49-F238E27FC236}">
                  <a16:creationId xmlns:a16="http://schemas.microsoft.com/office/drawing/2014/main" id="{E8101334-7716-C189-1D8C-EA4670A33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5744" y="5646057"/>
              <a:ext cx="2310027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TCP segment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4406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5F48B-9644-C0A1-5567-E7F1DA0BC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692EBE-971F-FD2B-8826-9C751C080F61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D709FB-C021-C259-EFF2-EC7A7E8ECBF8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Principles of congestion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D183D-1CD8-A2D8-DC8A-69335204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092387-2C90-C016-7F58-299735F0DA59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76BA13-658B-F8EC-CFA9-1C6447F373F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AA9F01-4260-E09B-4C42-A4B72FDCD11A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28A8B8-07F8-4CE1-31D6-F66A4EAA6D2B}"/>
              </a:ext>
            </a:extLst>
          </p:cNvPr>
          <p:cNvSpPr txBox="1">
            <a:spLocks noChangeArrowheads="1"/>
          </p:cNvSpPr>
          <p:nvPr/>
        </p:nvSpPr>
        <p:spPr>
          <a:xfrm>
            <a:off x="617485" y="1365641"/>
            <a:ext cx="1097728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informally: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too many sources sending too much data too fast for </a:t>
            </a:r>
            <a:r>
              <a:rPr kumimoji="0" lang="en-US" altLang="ja-JP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to handle”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manifestations: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long delays (queueing in router buffers)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packet loss (buffer overflow at routers)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055460-57AB-E5EB-B25B-F94D47F246F9}"/>
              </a:ext>
            </a:extLst>
          </p:cNvPr>
          <p:cNvSpPr txBox="1">
            <a:spLocks noChangeArrowheads="1"/>
          </p:cNvSpPr>
          <p:nvPr/>
        </p:nvSpPr>
        <p:spPr>
          <a:xfrm>
            <a:off x="722672" y="3776599"/>
            <a:ext cx="10977282" cy="101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different from flow control!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390B3C-7B87-086F-5EDD-308473F39448}"/>
              </a:ext>
            </a:extLst>
          </p:cNvPr>
          <p:cNvGrpSpPr/>
          <p:nvPr/>
        </p:nvGrpSpPr>
        <p:grpSpPr>
          <a:xfrm>
            <a:off x="8582630" y="2691163"/>
            <a:ext cx="2772697" cy="2732213"/>
            <a:chOff x="8878529" y="2737463"/>
            <a:chExt cx="2772697" cy="2732213"/>
          </a:xfrm>
        </p:grpSpPr>
        <p:pic>
          <p:nvPicPr>
            <p:cNvPr id="9" name="Picture 4" descr="Why traffic apps make congestion worse | Berkeley News">
              <a:extLst>
                <a:ext uri="{FF2B5EF4-FFF2-40B4-BE49-F238E27FC236}">
                  <a16:creationId xmlns:a16="http://schemas.microsoft.com/office/drawing/2014/main" id="{B0B1B401-A708-A228-F906-BD757E65C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8529" y="2737463"/>
              <a:ext cx="2595716" cy="1730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6C3932-B5A1-6435-814F-47F0AF0F9FDE}"/>
                </a:ext>
              </a:extLst>
            </p:cNvPr>
            <p:cNvSpPr txBox="1"/>
            <p:nvPr/>
          </p:nvSpPr>
          <p:spPr>
            <a:xfrm>
              <a:off x="9085007" y="4454013"/>
              <a:ext cx="25662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congestion control: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too many senders, sending too fast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12975E-420B-B967-E9D2-906836270804}"/>
              </a:ext>
            </a:extLst>
          </p:cNvPr>
          <p:cNvGrpSpPr/>
          <p:nvPr/>
        </p:nvGrpSpPr>
        <p:grpSpPr>
          <a:xfrm>
            <a:off x="5632951" y="4378220"/>
            <a:ext cx="5860024" cy="1952948"/>
            <a:chOff x="5869858" y="4586748"/>
            <a:chExt cx="5860024" cy="195294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A8B947-C87F-0CB4-888B-06AC967497C0}"/>
                </a:ext>
              </a:extLst>
            </p:cNvPr>
            <p:cNvGrpSpPr/>
            <p:nvPr/>
          </p:nvGrpSpPr>
          <p:grpSpPr>
            <a:xfrm>
              <a:off x="5869858" y="4586748"/>
              <a:ext cx="2882176" cy="1915023"/>
              <a:chOff x="6998772" y="3064248"/>
              <a:chExt cx="4393223" cy="2995072"/>
            </a:xfrm>
          </p:grpSpPr>
          <p:pic>
            <p:nvPicPr>
              <p:cNvPr id="16" name="Picture 2" descr="Drinking from the Firehose: How VividCortex Compresses its Metrics">
                <a:extLst>
                  <a:ext uri="{FF2B5EF4-FFF2-40B4-BE49-F238E27FC236}">
                    <a16:creationId xmlns:a16="http://schemas.microsoft.com/office/drawing/2014/main" id="{09087DED-63B6-C8A4-925F-EE560C123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3303" y="4248105"/>
                <a:ext cx="3018692" cy="18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Drinking From the Information Firehose">
                <a:extLst>
                  <a:ext uri="{FF2B5EF4-FFF2-40B4-BE49-F238E27FC236}">
                    <a16:creationId xmlns:a16="http://schemas.microsoft.com/office/drawing/2014/main" id="{FA1D0F40-5499-4544-00D8-B576CB9620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8772" y="3064248"/>
                <a:ext cx="2699594" cy="1781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F48000-2941-C47E-B72E-FAC70ED4996F}"/>
                </a:ext>
              </a:extLst>
            </p:cNvPr>
            <p:cNvSpPr txBox="1"/>
            <p:nvPr/>
          </p:nvSpPr>
          <p:spPr>
            <a:xfrm>
              <a:off x="8794953" y="5801032"/>
              <a:ext cx="29349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flow control: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one sender too fast for one receiver</a:t>
              </a:r>
            </a:p>
          </p:txBody>
        </p: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ED4425C0-36F7-7F12-4515-2F2BBE41EFDE}"/>
              </a:ext>
            </a:extLst>
          </p:cNvPr>
          <p:cNvSpPr txBox="1">
            <a:spLocks noChangeArrowheads="1"/>
          </p:cNvSpPr>
          <p:nvPr/>
        </p:nvSpPr>
        <p:spPr>
          <a:xfrm>
            <a:off x="623413" y="4805919"/>
            <a:ext cx="4758812" cy="58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 top-10 problem!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37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2CCD1-E66C-C387-717B-DEED7ED3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FB9F4-4623-DC00-ED3B-5098F21773CF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212EE9-5F58-0EB2-43B5-33ED8DE76A5A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Approaches towards congestion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4C02A-F584-3E68-D55A-FFDAC8D1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B0DD99-7E74-A6F5-3EC1-CA42F029DEE4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0003F9-E6D5-D3EB-079E-D9607F3BAC61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53995A-1370-F150-FA65-1E7A5FE8E5F8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A5D5B1-A20C-C7BF-76D6-3683385CDBD4}"/>
              </a:ext>
            </a:extLst>
          </p:cNvPr>
          <p:cNvGrpSpPr/>
          <p:nvPr/>
        </p:nvGrpSpPr>
        <p:grpSpPr>
          <a:xfrm>
            <a:off x="10476914" y="2368655"/>
            <a:ext cx="717868" cy="1154474"/>
            <a:chOff x="7664720" y="2795550"/>
            <a:chExt cx="717868" cy="115447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769C18-4E47-D24B-BFE9-7CB01B97CE2D}"/>
                </a:ext>
              </a:extLst>
            </p:cNvPr>
            <p:cNvSpPr/>
            <p:nvPr/>
          </p:nvSpPr>
          <p:spPr>
            <a:xfrm>
              <a:off x="7671781" y="2795550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9D781F-4DF8-E245-63CB-877CBAE27ACD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4BBCB5-7B77-7423-1CF7-52E30870C5D7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B609DC-EC9B-7079-D384-DDE59F49782D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9E691C-3BE1-F704-129D-1ED0BCE64AAF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270">
            <a:extLst>
              <a:ext uri="{FF2B5EF4-FFF2-40B4-BE49-F238E27FC236}">
                <a16:creationId xmlns:a16="http://schemas.microsoft.com/office/drawing/2014/main" id="{8C80991A-B57E-0646-C1E5-EFFA06C1C7B9}"/>
              </a:ext>
            </a:extLst>
          </p:cNvPr>
          <p:cNvSpPr>
            <a:spLocks/>
          </p:cNvSpPr>
          <p:nvPr/>
        </p:nvSpPr>
        <p:spPr bwMode="auto">
          <a:xfrm flipH="1">
            <a:off x="6810066" y="2305050"/>
            <a:ext cx="250825" cy="120173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6" name="Group 354">
            <a:extLst>
              <a:ext uri="{FF2B5EF4-FFF2-40B4-BE49-F238E27FC236}">
                <a16:creationId xmlns:a16="http://schemas.microsoft.com/office/drawing/2014/main" id="{5195EB1F-134F-8F18-11E9-CD892F3E6BB0}"/>
              </a:ext>
            </a:extLst>
          </p:cNvPr>
          <p:cNvGrpSpPr>
            <a:grpSpLocks/>
          </p:cNvGrpSpPr>
          <p:nvPr/>
        </p:nvGrpSpPr>
        <p:grpSpPr bwMode="auto">
          <a:xfrm>
            <a:off x="6405254" y="3243263"/>
            <a:ext cx="525462" cy="434975"/>
            <a:chOff x="-44" y="1473"/>
            <a:chExt cx="981" cy="1105"/>
          </a:xfrm>
        </p:grpSpPr>
        <p:pic>
          <p:nvPicPr>
            <p:cNvPr id="27" name="Picture 355" descr="desktop_computer_stylized_medium">
              <a:extLst>
                <a:ext uri="{FF2B5EF4-FFF2-40B4-BE49-F238E27FC236}">
                  <a16:creationId xmlns:a16="http://schemas.microsoft.com/office/drawing/2014/main" id="{E4D2D706-1A85-393A-D046-3822028F1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Freeform 356">
              <a:extLst>
                <a:ext uri="{FF2B5EF4-FFF2-40B4-BE49-F238E27FC236}">
                  <a16:creationId xmlns:a16="http://schemas.microsoft.com/office/drawing/2014/main" id="{2AC916EC-E4B4-9631-E028-056A22892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E898C5-29F2-36C2-78B4-C44102EF3BD1}"/>
              </a:ext>
            </a:extLst>
          </p:cNvPr>
          <p:cNvGrpSpPr/>
          <p:nvPr/>
        </p:nvGrpSpPr>
        <p:grpSpPr>
          <a:xfrm>
            <a:off x="7045286" y="2362077"/>
            <a:ext cx="717868" cy="1154474"/>
            <a:chOff x="7664720" y="2799688"/>
            <a:chExt cx="717868" cy="115447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3E3CDA-AA51-B470-B153-E0EAB1495EB6}"/>
                </a:ext>
              </a:extLst>
            </p:cNvPr>
            <p:cNvSpPr/>
            <p:nvPr/>
          </p:nvSpPr>
          <p:spPr>
            <a:xfrm>
              <a:off x="7671781" y="2799688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E74044-BEEE-F941-D266-973EC6B44248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C7D81C-EE72-C8CA-742D-95FE5F0952ED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5C078D-736C-DD40-B3F9-BD76C843289C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80C09E9-C711-C7E6-FA7C-C9A1AE0CDD6C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">
            <a:extLst>
              <a:ext uri="{FF2B5EF4-FFF2-40B4-BE49-F238E27FC236}">
                <a16:creationId xmlns:a16="http://schemas.microsoft.com/office/drawing/2014/main" id="{7661703E-06CF-BDF5-AAF8-840AF32D8CB2}"/>
              </a:ext>
            </a:extLst>
          </p:cNvPr>
          <p:cNvSpPr txBox="1">
            <a:spLocks noChangeArrowheads="1"/>
          </p:cNvSpPr>
          <p:nvPr/>
        </p:nvSpPr>
        <p:spPr>
          <a:xfrm>
            <a:off x="884903" y="1939313"/>
            <a:ext cx="5562600" cy="253643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3200">
                <a:solidFill>
                  <a:srgbClr val="C00000"/>
                </a:solidFill>
              </a:rPr>
              <a:t>End-end congestion control:</a:t>
            </a:r>
          </a:p>
          <a:p>
            <a:pPr marL="466725" indent="-336550">
              <a:defRPr/>
            </a:pPr>
            <a:r>
              <a:rPr lang="en-US" sz="3200"/>
              <a:t>no explicit feedback from network</a:t>
            </a:r>
          </a:p>
          <a:p>
            <a:pPr marL="466725" indent="-336550">
              <a:defRPr/>
            </a:pPr>
            <a:r>
              <a:rPr lang="en-US" sz="3200"/>
              <a:t>congestion </a:t>
            </a:r>
            <a:r>
              <a:rPr lang="en-US" sz="3200" i="1">
                <a:solidFill>
                  <a:srgbClr val="C00000"/>
                </a:solidFill>
              </a:rPr>
              <a:t>inferred</a:t>
            </a:r>
            <a:r>
              <a:rPr lang="en-US" sz="3200"/>
              <a:t> from observed loss, delay</a:t>
            </a:r>
            <a:endParaRPr lang="en-US" sz="3200" dirty="0"/>
          </a:p>
        </p:txBody>
      </p:sp>
      <p:sp>
        <p:nvSpPr>
          <p:cNvPr id="36" name="Freeform 2">
            <a:extLst>
              <a:ext uri="{FF2B5EF4-FFF2-40B4-BE49-F238E27FC236}">
                <a16:creationId xmlns:a16="http://schemas.microsoft.com/office/drawing/2014/main" id="{7C3B44F0-9E54-C4CD-B48F-8294FBD78BBF}"/>
              </a:ext>
            </a:extLst>
          </p:cNvPr>
          <p:cNvSpPr>
            <a:spLocks/>
          </p:cNvSpPr>
          <p:nvPr/>
        </p:nvSpPr>
        <p:spPr bwMode="auto">
          <a:xfrm>
            <a:off x="7675918" y="3459066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D33F019A-5AC3-3B84-7985-11A10D30554E}"/>
              </a:ext>
            </a:extLst>
          </p:cNvPr>
          <p:cNvSpPr>
            <a:spLocks/>
          </p:cNvSpPr>
          <p:nvPr/>
        </p:nvSpPr>
        <p:spPr bwMode="auto">
          <a:xfrm>
            <a:off x="8314293" y="3762231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" name="Freeform 91">
            <a:extLst>
              <a:ext uri="{FF2B5EF4-FFF2-40B4-BE49-F238E27FC236}">
                <a16:creationId xmlns:a16="http://schemas.microsoft.com/office/drawing/2014/main" id="{8238CF4C-C322-A9E5-B9A1-3FDC8305263D}"/>
              </a:ext>
            </a:extLst>
          </p:cNvPr>
          <p:cNvSpPr>
            <a:spLocks/>
          </p:cNvSpPr>
          <p:nvPr/>
        </p:nvSpPr>
        <p:spPr bwMode="auto">
          <a:xfrm>
            <a:off x="9356021" y="3755882"/>
            <a:ext cx="504984" cy="307927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9" name="Freeform 92">
            <a:extLst>
              <a:ext uri="{FF2B5EF4-FFF2-40B4-BE49-F238E27FC236}">
                <a16:creationId xmlns:a16="http://schemas.microsoft.com/office/drawing/2014/main" id="{94D51905-8E24-8717-5827-6122C4097E30}"/>
              </a:ext>
            </a:extLst>
          </p:cNvPr>
          <p:cNvSpPr>
            <a:spLocks/>
          </p:cNvSpPr>
          <p:nvPr/>
        </p:nvSpPr>
        <p:spPr bwMode="auto">
          <a:xfrm>
            <a:off x="8290473" y="4147933"/>
            <a:ext cx="481164" cy="2380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40" name="Freeform 93">
            <a:extLst>
              <a:ext uri="{FF2B5EF4-FFF2-40B4-BE49-F238E27FC236}">
                <a16:creationId xmlns:a16="http://schemas.microsoft.com/office/drawing/2014/main" id="{F51C2772-463B-13A4-A606-4373239F7E0B}"/>
              </a:ext>
            </a:extLst>
          </p:cNvPr>
          <p:cNvSpPr>
            <a:spLocks/>
          </p:cNvSpPr>
          <p:nvPr/>
        </p:nvSpPr>
        <p:spPr bwMode="auto">
          <a:xfrm>
            <a:off x="9238509" y="4124124"/>
            <a:ext cx="628848" cy="247611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41" name="Freeform 94">
            <a:extLst>
              <a:ext uri="{FF2B5EF4-FFF2-40B4-BE49-F238E27FC236}">
                <a16:creationId xmlns:a16="http://schemas.microsoft.com/office/drawing/2014/main" id="{B78961C3-BA66-1980-2F92-1292A1E705A4}"/>
              </a:ext>
            </a:extLst>
          </p:cNvPr>
          <p:cNvSpPr>
            <a:spLocks/>
          </p:cNvSpPr>
          <p:nvPr/>
        </p:nvSpPr>
        <p:spPr bwMode="auto">
          <a:xfrm>
            <a:off x="9905469" y="4178091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42" name="Freeform 95">
            <a:extLst>
              <a:ext uri="{FF2B5EF4-FFF2-40B4-BE49-F238E27FC236}">
                <a16:creationId xmlns:a16="http://schemas.microsoft.com/office/drawing/2014/main" id="{1B369B94-34EA-B9CC-C9B8-54626145E498}"/>
              </a:ext>
            </a:extLst>
          </p:cNvPr>
          <p:cNvSpPr>
            <a:spLocks/>
          </p:cNvSpPr>
          <p:nvPr/>
        </p:nvSpPr>
        <p:spPr bwMode="auto">
          <a:xfrm>
            <a:off x="8670005" y="4711407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43" name="Freeform 96">
            <a:extLst>
              <a:ext uri="{FF2B5EF4-FFF2-40B4-BE49-F238E27FC236}">
                <a16:creationId xmlns:a16="http://schemas.microsoft.com/office/drawing/2014/main" id="{598CB683-CC45-660D-BD73-FEA7E6D2DC51}"/>
              </a:ext>
            </a:extLst>
          </p:cNvPr>
          <p:cNvSpPr>
            <a:spLocks/>
          </p:cNvSpPr>
          <p:nvPr/>
        </p:nvSpPr>
        <p:spPr bwMode="auto">
          <a:xfrm>
            <a:off x="8133261" y="4171742"/>
            <a:ext cx="193736" cy="425383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9E74CF-F900-AEBE-7DD5-D66A6D96A192}"/>
              </a:ext>
            </a:extLst>
          </p:cNvPr>
          <p:cNvGrpSpPr/>
          <p:nvPr/>
        </p:nvGrpSpPr>
        <p:grpSpPr>
          <a:xfrm>
            <a:off x="9719734" y="3946352"/>
            <a:ext cx="578032" cy="285706"/>
            <a:chOff x="7493876" y="2774731"/>
            <a:chExt cx="1481958" cy="894622"/>
          </a:xfrm>
        </p:grpSpPr>
        <p:sp>
          <p:nvSpPr>
            <p:cNvPr id="45" name="Freeform 71">
              <a:extLst>
                <a:ext uri="{FF2B5EF4-FFF2-40B4-BE49-F238E27FC236}">
                  <a16:creationId xmlns:a16="http://schemas.microsoft.com/office/drawing/2014/main" id="{A9FB9B0B-C4AB-1CE8-C95F-49E0EE738C1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FAF294F-B387-7BFE-350F-AF7BA3C89C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86A7CBC-7999-80A9-B369-44A029209D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" name="Freeform 74">
                <a:extLst>
                  <a:ext uri="{FF2B5EF4-FFF2-40B4-BE49-F238E27FC236}">
                    <a16:creationId xmlns:a16="http://schemas.microsoft.com/office/drawing/2014/main" id="{EFEE041B-B2CE-3E75-F6F0-4599FB518AD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Freeform 75">
                <a:extLst>
                  <a:ext uri="{FF2B5EF4-FFF2-40B4-BE49-F238E27FC236}">
                    <a16:creationId xmlns:a16="http://schemas.microsoft.com/office/drawing/2014/main" id="{6061712E-EBA4-E110-04B4-2F24FF3570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Freeform 76">
                <a:extLst>
                  <a:ext uri="{FF2B5EF4-FFF2-40B4-BE49-F238E27FC236}">
                    <a16:creationId xmlns:a16="http://schemas.microsoft.com/office/drawing/2014/main" id="{ACB51C7C-E643-D84E-584D-43D51CC88AE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Freeform 77">
                <a:extLst>
                  <a:ext uri="{FF2B5EF4-FFF2-40B4-BE49-F238E27FC236}">
                    <a16:creationId xmlns:a16="http://schemas.microsoft.com/office/drawing/2014/main" id="{923B668E-E904-BFF0-148F-B5008D8058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DF60C5-F88E-FEEC-3385-3B05AC7718B8}"/>
              </a:ext>
            </a:extLst>
          </p:cNvPr>
          <p:cNvGrpSpPr/>
          <p:nvPr/>
        </p:nvGrpSpPr>
        <p:grpSpPr>
          <a:xfrm>
            <a:off x="9351606" y="4600112"/>
            <a:ext cx="578032" cy="285706"/>
            <a:chOff x="7493876" y="2774731"/>
            <a:chExt cx="1481958" cy="894622"/>
          </a:xfrm>
        </p:grpSpPr>
        <p:sp>
          <p:nvSpPr>
            <p:cNvPr id="53" name="Freeform 79">
              <a:extLst>
                <a:ext uri="{FF2B5EF4-FFF2-40B4-BE49-F238E27FC236}">
                  <a16:creationId xmlns:a16="http://schemas.microsoft.com/office/drawing/2014/main" id="{1F0A1049-31EF-CCE4-3CA3-7D056DE7981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E88DA2A-8B0F-976A-4687-E56B8BD39EC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17FC91D-1755-1613-20ED-76C014F15C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6" name="Freeform 82">
                <a:extLst>
                  <a:ext uri="{FF2B5EF4-FFF2-40B4-BE49-F238E27FC236}">
                    <a16:creationId xmlns:a16="http://schemas.microsoft.com/office/drawing/2014/main" id="{17FC8974-3FDE-5798-FA56-0BAFE4CCBDE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Freeform 83">
                <a:extLst>
                  <a:ext uri="{FF2B5EF4-FFF2-40B4-BE49-F238E27FC236}">
                    <a16:creationId xmlns:a16="http://schemas.microsoft.com/office/drawing/2014/main" id="{FE647A6A-D12E-24FD-464B-3D187B912B9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Freeform 84">
                <a:extLst>
                  <a:ext uri="{FF2B5EF4-FFF2-40B4-BE49-F238E27FC236}">
                    <a16:creationId xmlns:a16="http://schemas.microsoft.com/office/drawing/2014/main" id="{06D9ABCC-7079-7D83-92B4-07D1D07BDC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Freeform 85">
                <a:extLst>
                  <a:ext uri="{FF2B5EF4-FFF2-40B4-BE49-F238E27FC236}">
                    <a16:creationId xmlns:a16="http://schemas.microsoft.com/office/drawing/2014/main" id="{05A19322-44CE-DF25-8C70-191ABE434AE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4CFCC7-61FF-05C8-0A8B-F500B6BDCD17}"/>
              </a:ext>
            </a:extLst>
          </p:cNvPr>
          <p:cNvGrpSpPr/>
          <p:nvPr/>
        </p:nvGrpSpPr>
        <p:grpSpPr>
          <a:xfrm>
            <a:off x="8195132" y="4551443"/>
            <a:ext cx="578032" cy="285706"/>
            <a:chOff x="7493876" y="2774731"/>
            <a:chExt cx="1481958" cy="894622"/>
          </a:xfrm>
        </p:grpSpPr>
        <p:sp>
          <p:nvSpPr>
            <p:cNvPr id="61" name="Freeform 87">
              <a:extLst>
                <a:ext uri="{FF2B5EF4-FFF2-40B4-BE49-F238E27FC236}">
                  <a16:creationId xmlns:a16="http://schemas.microsoft.com/office/drawing/2014/main" id="{D3FE860F-E6B2-E121-12A9-E9D227F6C9C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CC1BAC-C042-CA80-8293-9EA163D59C5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BCEB58C-9E27-1F6A-502D-21AEB8FB353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" name="Freeform 90">
                <a:extLst>
                  <a:ext uri="{FF2B5EF4-FFF2-40B4-BE49-F238E27FC236}">
                    <a16:creationId xmlns:a16="http://schemas.microsoft.com/office/drawing/2014/main" id="{38351C1B-75B2-33D2-7D82-7D3458450AC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 91">
                <a:extLst>
                  <a:ext uri="{FF2B5EF4-FFF2-40B4-BE49-F238E27FC236}">
                    <a16:creationId xmlns:a16="http://schemas.microsoft.com/office/drawing/2014/main" id="{DD8E978E-D181-CED1-57C3-52929552749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Freeform 92">
                <a:extLst>
                  <a:ext uri="{FF2B5EF4-FFF2-40B4-BE49-F238E27FC236}">
                    <a16:creationId xmlns:a16="http://schemas.microsoft.com/office/drawing/2014/main" id="{B29DF7FB-E704-3A62-B626-03902696400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Freeform 93">
                <a:extLst>
                  <a:ext uri="{FF2B5EF4-FFF2-40B4-BE49-F238E27FC236}">
                    <a16:creationId xmlns:a16="http://schemas.microsoft.com/office/drawing/2014/main" id="{5F71D043-3FDD-DCC9-0454-67D7A2DBF57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8CFDC65-9C0A-CBEC-A015-A417EA1FAE46}"/>
              </a:ext>
            </a:extLst>
          </p:cNvPr>
          <p:cNvGrpSpPr/>
          <p:nvPr/>
        </p:nvGrpSpPr>
        <p:grpSpPr>
          <a:xfrm>
            <a:off x="8800632" y="3636044"/>
            <a:ext cx="578032" cy="285706"/>
            <a:chOff x="7493876" y="2774731"/>
            <a:chExt cx="1481958" cy="894622"/>
          </a:xfrm>
        </p:grpSpPr>
        <p:sp>
          <p:nvSpPr>
            <p:cNvPr id="69" name="Freeform 95">
              <a:extLst>
                <a:ext uri="{FF2B5EF4-FFF2-40B4-BE49-F238E27FC236}">
                  <a16:creationId xmlns:a16="http://schemas.microsoft.com/office/drawing/2014/main" id="{F0CCEF98-1393-36A7-4E62-6E43E19ED24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2D88CC6-7737-58D7-3F94-77E459AA44A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6EC8404-DCAC-A933-9D9E-5C267996A3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" name="Freeform 98">
                <a:extLst>
                  <a:ext uri="{FF2B5EF4-FFF2-40B4-BE49-F238E27FC236}">
                    <a16:creationId xmlns:a16="http://schemas.microsoft.com/office/drawing/2014/main" id="{36719781-07B2-3AA0-A4D1-4C31C4C9D5E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Freeform 99">
                <a:extLst>
                  <a:ext uri="{FF2B5EF4-FFF2-40B4-BE49-F238E27FC236}">
                    <a16:creationId xmlns:a16="http://schemas.microsoft.com/office/drawing/2014/main" id="{A72F7EE5-3063-8D49-664E-3162B23B81D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Freeform 100">
                <a:extLst>
                  <a:ext uri="{FF2B5EF4-FFF2-40B4-BE49-F238E27FC236}">
                    <a16:creationId xmlns:a16="http://schemas.microsoft.com/office/drawing/2014/main" id="{6002BA5C-1790-6189-06E8-B436A0D8725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Freeform 101">
                <a:extLst>
                  <a:ext uri="{FF2B5EF4-FFF2-40B4-BE49-F238E27FC236}">
                    <a16:creationId xmlns:a16="http://schemas.microsoft.com/office/drawing/2014/main" id="{B63D90C8-0C76-9B73-47AE-39A9CE017FD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403648-D01C-43CD-42A8-786901E9BEFF}"/>
              </a:ext>
            </a:extLst>
          </p:cNvPr>
          <p:cNvGrpSpPr/>
          <p:nvPr/>
        </p:nvGrpSpPr>
        <p:grpSpPr>
          <a:xfrm>
            <a:off x="8711293" y="4233883"/>
            <a:ext cx="578032" cy="285706"/>
            <a:chOff x="7493876" y="2774731"/>
            <a:chExt cx="1481958" cy="894622"/>
          </a:xfrm>
        </p:grpSpPr>
        <p:sp>
          <p:nvSpPr>
            <p:cNvPr id="77" name="Freeform 103">
              <a:extLst>
                <a:ext uri="{FF2B5EF4-FFF2-40B4-BE49-F238E27FC236}">
                  <a16:creationId xmlns:a16="http://schemas.microsoft.com/office/drawing/2014/main" id="{F0F91A20-9908-A88D-A3A5-6AED69013B0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B6F710D-DACD-A1E0-B774-88589C59F6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94607DD-324A-962D-F357-10B1BB69C3D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" name="Freeform 106">
                <a:extLst>
                  <a:ext uri="{FF2B5EF4-FFF2-40B4-BE49-F238E27FC236}">
                    <a16:creationId xmlns:a16="http://schemas.microsoft.com/office/drawing/2014/main" id="{2C537710-E261-5BC5-882F-609D4095809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107">
                <a:extLst>
                  <a:ext uri="{FF2B5EF4-FFF2-40B4-BE49-F238E27FC236}">
                    <a16:creationId xmlns:a16="http://schemas.microsoft.com/office/drawing/2014/main" id="{C7C633B2-0431-E2F2-3CDC-2344550DA8D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209088A6-B52C-795C-6F0F-E09CDA076FC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Freeform 109">
                <a:extLst>
                  <a:ext uri="{FF2B5EF4-FFF2-40B4-BE49-F238E27FC236}">
                    <a16:creationId xmlns:a16="http://schemas.microsoft.com/office/drawing/2014/main" id="{D339B903-30F2-038F-95B1-8944A7C1723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E2FC503-A190-8DE0-9979-F55669BDFD46}"/>
              </a:ext>
            </a:extLst>
          </p:cNvPr>
          <p:cNvGrpSpPr/>
          <p:nvPr/>
        </p:nvGrpSpPr>
        <p:grpSpPr>
          <a:xfrm>
            <a:off x="7764614" y="3944180"/>
            <a:ext cx="578032" cy="285706"/>
            <a:chOff x="7493876" y="2774731"/>
            <a:chExt cx="1481958" cy="894622"/>
          </a:xfrm>
        </p:grpSpPr>
        <p:sp>
          <p:nvSpPr>
            <p:cNvPr id="85" name="Freeform 111">
              <a:extLst>
                <a:ext uri="{FF2B5EF4-FFF2-40B4-BE49-F238E27FC236}">
                  <a16:creationId xmlns:a16="http://schemas.microsoft.com/office/drawing/2014/main" id="{2CF780FD-85A0-6C80-05C2-8C167A54A9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D2BBF2C-A7D1-6236-6B17-2424FE1FDFE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8629A39-0770-C674-6D07-DBBE6479B78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" name="Freeform 114">
                <a:extLst>
                  <a:ext uri="{FF2B5EF4-FFF2-40B4-BE49-F238E27FC236}">
                    <a16:creationId xmlns:a16="http://schemas.microsoft.com/office/drawing/2014/main" id="{A8E181CB-64FC-A6CD-C1C1-6DA1AB2B396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Freeform 115">
                <a:extLst>
                  <a:ext uri="{FF2B5EF4-FFF2-40B4-BE49-F238E27FC236}">
                    <a16:creationId xmlns:a16="http://schemas.microsoft.com/office/drawing/2014/main" id="{BF73D253-7A48-0A36-B35D-7B5D586CC0C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Freeform 116">
                <a:extLst>
                  <a:ext uri="{FF2B5EF4-FFF2-40B4-BE49-F238E27FC236}">
                    <a16:creationId xmlns:a16="http://schemas.microsoft.com/office/drawing/2014/main" id="{3B6F5423-C4A2-4704-5447-B5C68291C85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Freeform 117">
                <a:extLst>
                  <a:ext uri="{FF2B5EF4-FFF2-40B4-BE49-F238E27FC236}">
                    <a16:creationId xmlns:a16="http://schemas.microsoft.com/office/drawing/2014/main" id="{C5908CD9-7D22-A2E5-7420-A840FB5FFE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623615F-5C04-686B-EF3D-02AEB0AC9907}"/>
              </a:ext>
            </a:extLst>
          </p:cNvPr>
          <p:cNvGrpSpPr/>
          <p:nvPr/>
        </p:nvGrpSpPr>
        <p:grpSpPr>
          <a:xfrm>
            <a:off x="8867832" y="4245561"/>
            <a:ext cx="456701" cy="226548"/>
            <a:chOff x="6859123" y="5156933"/>
            <a:chExt cx="456701" cy="22654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DF8EFAC-8C51-0141-3698-AA91103E0045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BB25700-2598-1321-57B5-E252CCD24022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AC07F66-1D77-40A5-4903-F3947ACC72DE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B08C407-38C2-7E7D-22AC-ABA69FCD1194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CB2F72E-C3E6-8D28-9C5E-D5B7EB42BFCF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45A0FFE-91DA-2105-D40C-46621D26EACD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8789116-81CD-B583-9A6E-792BA7A497B2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3D25F3C-C111-2283-F88C-0C6C5C3B892C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33F1C57-1D20-8136-4567-A198F0593CEA}"/>
              </a:ext>
            </a:extLst>
          </p:cNvPr>
          <p:cNvGrpSpPr/>
          <p:nvPr/>
        </p:nvGrpSpPr>
        <p:grpSpPr>
          <a:xfrm>
            <a:off x="7428575" y="2677315"/>
            <a:ext cx="3355719" cy="1705017"/>
            <a:chOff x="7428575" y="2677315"/>
            <a:chExt cx="3355719" cy="1705017"/>
          </a:xfrm>
        </p:grpSpPr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09C7E64C-55E4-A2B7-647A-54A27487F6DA}"/>
                </a:ext>
              </a:extLst>
            </p:cNvPr>
            <p:cNvSpPr/>
            <p:nvPr/>
          </p:nvSpPr>
          <p:spPr>
            <a:xfrm>
              <a:off x="9335149" y="2701273"/>
              <a:ext cx="1406838" cy="168105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303" h="1681059">
                  <a:moveTo>
                    <a:pt x="0" y="1681059"/>
                  </a:moveTo>
                  <a:lnTo>
                    <a:pt x="539056" y="1465436"/>
                  </a:lnTo>
                  <a:lnTo>
                    <a:pt x="1541303" y="1445471"/>
                  </a:lnTo>
                  <a:lnTo>
                    <a:pt x="1525331" y="0"/>
                  </a:lnTo>
                </a:path>
              </a:pathLst>
            </a:custGeom>
            <a:noFill/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114688">
              <a:extLst>
                <a:ext uri="{FF2B5EF4-FFF2-40B4-BE49-F238E27FC236}">
                  <a16:creationId xmlns:a16="http://schemas.microsoft.com/office/drawing/2014/main" id="{A15AE62A-17C7-DAC4-14C0-1F2CDB869307}"/>
                </a:ext>
              </a:extLst>
            </p:cNvPr>
            <p:cNvSpPr/>
            <p:nvPr/>
          </p:nvSpPr>
          <p:spPr>
            <a:xfrm>
              <a:off x="7473006" y="2677315"/>
              <a:ext cx="1446868" cy="1701024"/>
            </a:xfrm>
            <a:custGeom>
              <a:avLst/>
              <a:gdLst>
                <a:gd name="connsiteX0" fmla="*/ 0 w 1549289"/>
                <a:gd name="connsiteY0" fmla="*/ 0 h 1701024"/>
                <a:gd name="connsiteX1" fmla="*/ 0 w 1549289"/>
                <a:gd name="connsiteY1" fmla="*/ 1485401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85401 h 1701024"/>
                <a:gd name="connsiteX3" fmla="*/ 1549289 w 1549289"/>
                <a:gd name="connsiteY3" fmla="*/ 1701024 h 170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289" h="1701024">
                  <a:moveTo>
                    <a:pt x="0" y="0"/>
                  </a:moveTo>
                  <a:lnTo>
                    <a:pt x="7986" y="1481408"/>
                  </a:lnTo>
                  <a:lnTo>
                    <a:pt x="1030198" y="1485401"/>
                  </a:lnTo>
                  <a:lnTo>
                    <a:pt x="1549289" y="1701024"/>
                  </a:lnTo>
                </a:path>
              </a:pathLst>
            </a:cu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8AC1AD-AA14-F8EB-6408-37C4F3889D26}"/>
                </a:ext>
              </a:extLst>
            </p:cNvPr>
            <p:cNvSpPr txBox="1"/>
            <p:nvPr/>
          </p:nvSpPr>
          <p:spPr>
            <a:xfrm>
              <a:off x="10184578" y="355661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275595-8869-4D77-2CC1-C3FDECDFF02F}"/>
                </a:ext>
              </a:extLst>
            </p:cNvPr>
            <p:cNvSpPr txBox="1"/>
            <p:nvPr/>
          </p:nvSpPr>
          <p:spPr>
            <a:xfrm>
              <a:off x="7428575" y="351769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40E4036-BDD6-EC7E-06FF-1210BD840512}"/>
              </a:ext>
            </a:extLst>
          </p:cNvPr>
          <p:cNvGrpSpPr/>
          <p:nvPr/>
        </p:nvGrpSpPr>
        <p:grpSpPr>
          <a:xfrm>
            <a:off x="6799618" y="2691243"/>
            <a:ext cx="4657206" cy="1827509"/>
            <a:chOff x="6799618" y="2691243"/>
            <a:chExt cx="4657206" cy="1827509"/>
          </a:xfrm>
        </p:grpSpPr>
        <p:sp>
          <p:nvSpPr>
            <p:cNvPr id="107" name="Freeform 123">
              <a:extLst>
                <a:ext uri="{FF2B5EF4-FFF2-40B4-BE49-F238E27FC236}">
                  <a16:creationId xmlns:a16="http://schemas.microsoft.com/office/drawing/2014/main" id="{BB2DF869-2B7C-A40A-1392-A19A852E358D}"/>
                </a:ext>
              </a:extLst>
            </p:cNvPr>
            <p:cNvSpPr/>
            <p:nvPr/>
          </p:nvSpPr>
          <p:spPr>
            <a:xfrm>
              <a:off x="7353946" y="2691243"/>
              <a:ext cx="3498244" cy="182750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920408 w 1541303"/>
                <a:gd name="connsiteY2" fmla="*/ 1455758 h 1681059"/>
                <a:gd name="connsiteX3" fmla="*/ 1541303 w 1541303"/>
                <a:gd name="connsiteY3" fmla="*/ 1445471 h 1681059"/>
                <a:gd name="connsiteX4" fmla="*/ 1525331 w 1541303"/>
                <a:gd name="connsiteY4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539056 w 1541303"/>
                <a:gd name="connsiteY2" fmla="*/ 1465436 h 1681059"/>
                <a:gd name="connsiteX3" fmla="*/ 920408 w 1541303"/>
                <a:gd name="connsiteY3" fmla="*/ 1455758 h 1681059"/>
                <a:gd name="connsiteX4" fmla="*/ 1541303 w 1541303"/>
                <a:gd name="connsiteY4" fmla="*/ 1445471 h 1681059"/>
                <a:gd name="connsiteX5" fmla="*/ 1525331 w 1541303"/>
                <a:gd name="connsiteY5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232427 w 1541303"/>
                <a:gd name="connsiteY2" fmla="*/ 1591633 h 1681059"/>
                <a:gd name="connsiteX3" fmla="*/ 539056 w 1541303"/>
                <a:gd name="connsiteY3" fmla="*/ 1465436 h 1681059"/>
                <a:gd name="connsiteX4" fmla="*/ 920408 w 1541303"/>
                <a:gd name="connsiteY4" fmla="*/ 1455758 h 1681059"/>
                <a:gd name="connsiteX5" fmla="*/ 1541303 w 1541303"/>
                <a:gd name="connsiteY5" fmla="*/ 1445471 h 1681059"/>
                <a:gd name="connsiteX6" fmla="*/ 1525331 w 1541303"/>
                <a:gd name="connsiteY6" fmla="*/ 0 h 1681059"/>
                <a:gd name="connsiteX0" fmla="*/ 0 w 3882856"/>
                <a:gd name="connsiteY0" fmla="*/ 142370 h 1591633"/>
                <a:gd name="connsiteX1" fmla="*/ 2714795 w 3882856"/>
                <a:gd name="connsiteY1" fmla="*/ 1536549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0 w 3882856"/>
                <a:gd name="connsiteY0" fmla="*/ 142370 h 1591633"/>
                <a:gd name="connsiteX1" fmla="*/ 2163604 w 3882856"/>
                <a:gd name="connsiteY1" fmla="*/ 1510843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33110 w 3915966"/>
                <a:gd name="connsiteY0" fmla="*/ 142370 h 1591633"/>
                <a:gd name="connsiteX1" fmla="*/ 0 w 3915966"/>
                <a:gd name="connsiteY1" fmla="*/ 1510843 h 1591633"/>
                <a:gd name="connsiteX2" fmla="*/ 2607090 w 3915966"/>
                <a:gd name="connsiteY2" fmla="*/ 1591633 h 1591633"/>
                <a:gd name="connsiteX3" fmla="*/ 2913719 w 3915966"/>
                <a:gd name="connsiteY3" fmla="*/ 1465436 h 1591633"/>
                <a:gd name="connsiteX4" fmla="*/ 3295071 w 3915966"/>
                <a:gd name="connsiteY4" fmla="*/ 1455758 h 1591633"/>
                <a:gd name="connsiteX5" fmla="*/ 3915966 w 3915966"/>
                <a:gd name="connsiteY5" fmla="*/ 1445471 h 1591633"/>
                <a:gd name="connsiteX6" fmla="*/ 3899994 w 3915966"/>
                <a:gd name="connsiteY6" fmla="*/ 0 h 159163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913719 w 3915966"/>
                <a:gd name="connsiteY3" fmla="*/ 1465436 h 1510843"/>
                <a:gd name="connsiteX4" fmla="*/ 3295071 w 3915966"/>
                <a:gd name="connsiteY4" fmla="*/ 1455758 h 1510843"/>
                <a:gd name="connsiteX5" fmla="*/ 3915966 w 3915966"/>
                <a:gd name="connsiteY5" fmla="*/ 1445471 h 1510843"/>
                <a:gd name="connsiteX6" fmla="*/ 3899994 w 3915966"/>
                <a:gd name="connsiteY6" fmla="*/ 0 h 151084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373740 w 3915966"/>
                <a:gd name="connsiteY3" fmla="*/ 1470447 h 1510843"/>
                <a:gd name="connsiteX4" fmla="*/ 2913719 w 3915966"/>
                <a:gd name="connsiteY4" fmla="*/ 1465436 h 1510843"/>
                <a:gd name="connsiteX5" fmla="*/ 3295071 w 3915966"/>
                <a:gd name="connsiteY5" fmla="*/ 1455758 h 1510843"/>
                <a:gd name="connsiteX6" fmla="*/ 3915966 w 3915966"/>
                <a:gd name="connsiteY6" fmla="*/ 1445471 h 1510843"/>
                <a:gd name="connsiteX7" fmla="*/ 3899994 w 3915966"/>
                <a:gd name="connsiteY7" fmla="*/ 0 h 1510843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2192692 w 3915966"/>
                <a:gd name="connsiteY3" fmla="*/ 1676095 h 1676095"/>
                <a:gd name="connsiteX4" fmla="*/ 2913719 w 3915966"/>
                <a:gd name="connsiteY4" fmla="*/ 1465436 h 1676095"/>
                <a:gd name="connsiteX5" fmla="*/ 3295071 w 3915966"/>
                <a:gd name="connsiteY5" fmla="*/ 1455758 h 1676095"/>
                <a:gd name="connsiteX6" fmla="*/ 3915966 w 3915966"/>
                <a:gd name="connsiteY6" fmla="*/ 1445471 h 1676095"/>
                <a:gd name="connsiteX7" fmla="*/ 3899994 w 3915966"/>
                <a:gd name="connsiteY7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609316 w 3915966"/>
                <a:gd name="connsiteY3" fmla="*/ 1551238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589200 w 3915966"/>
                <a:gd name="connsiteY3" fmla="*/ 1661407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17017 w 3915966"/>
                <a:gd name="connsiteY0" fmla="*/ 0 h 1838525"/>
                <a:gd name="connsiteX1" fmla="*/ 0 w 3915966"/>
                <a:gd name="connsiteY1" fmla="*/ 1673273 h 1838525"/>
                <a:gd name="connsiteX2" fmla="*/ 1263312 w 3915966"/>
                <a:gd name="connsiteY2" fmla="*/ 1640222 h 1838525"/>
                <a:gd name="connsiteX3" fmla="*/ 1589200 w 3915966"/>
                <a:gd name="connsiteY3" fmla="*/ 1823837 h 1838525"/>
                <a:gd name="connsiteX4" fmla="*/ 2192692 w 3915966"/>
                <a:gd name="connsiteY4" fmla="*/ 1838525 h 1838525"/>
                <a:gd name="connsiteX5" fmla="*/ 2913719 w 3915966"/>
                <a:gd name="connsiteY5" fmla="*/ 1627866 h 1838525"/>
                <a:gd name="connsiteX6" fmla="*/ 3295071 w 3915966"/>
                <a:gd name="connsiteY6" fmla="*/ 1618188 h 1838525"/>
                <a:gd name="connsiteX7" fmla="*/ 3915966 w 3915966"/>
                <a:gd name="connsiteY7" fmla="*/ 1607901 h 1838525"/>
                <a:gd name="connsiteX8" fmla="*/ 3899994 w 3915966"/>
                <a:gd name="connsiteY8" fmla="*/ 162430 h 1838525"/>
                <a:gd name="connsiteX0" fmla="*/ 0 w 3898949"/>
                <a:gd name="connsiteY0" fmla="*/ 0 h 1838525"/>
                <a:gd name="connsiteX1" fmla="*/ 19193 w 3898949"/>
                <a:gd name="connsiteY1" fmla="*/ 1581465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5137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9969 w 3898949"/>
                <a:gd name="connsiteY2" fmla="*/ 1566776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81465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9248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896702 w 3898949"/>
                <a:gd name="connsiteY5" fmla="*/ 1627866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69708 w 3898949"/>
                <a:gd name="connsiteY8" fmla="*/ 113985 h 1827509"/>
                <a:gd name="connsiteX0" fmla="*/ 0 w 3869708"/>
                <a:gd name="connsiteY0" fmla="*/ 0 h 1827509"/>
                <a:gd name="connsiteX1" fmla="*/ 15169 w 3869708"/>
                <a:gd name="connsiteY1" fmla="*/ 1588809 h 1827509"/>
                <a:gd name="connsiteX2" fmla="*/ 1185946 w 3869708"/>
                <a:gd name="connsiteY2" fmla="*/ 1592482 h 1827509"/>
                <a:gd name="connsiteX3" fmla="*/ 1572183 w 3869708"/>
                <a:gd name="connsiteY3" fmla="*/ 1823837 h 1827509"/>
                <a:gd name="connsiteX4" fmla="*/ 2147513 w 3869708"/>
                <a:gd name="connsiteY4" fmla="*/ 1827509 h 1827509"/>
                <a:gd name="connsiteX5" fmla="*/ 2727724 w 3869708"/>
                <a:gd name="connsiteY5" fmla="*/ 1591143 h 1827509"/>
                <a:gd name="connsiteX6" fmla="*/ 3278054 w 3869708"/>
                <a:gd name="connsiteY6" fmla="*/ 1618188 h 1827509"/>
                <a:gd name="connsiteX7" fmla="*/ 3839239 w 3869708"/>
                <a:gd name="connsiteY7" fmla="*/ 1565511 h 1827509"/>
                <a:gd name="connsiteX8" fmla="*/ 3869708 w 3869708"/>
                <a:gd name="connsiteY8" fmla="*/ 113985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278054 w 3839239"/>
                <a:gd name="connsiteY6" fmla="*/ 1618188 h 1827509"/>
                <a:gd name="connsiteX7" fmla="*/ 3839239 w 3839239"/>
                <a:gd name="connsiteY7" fmla="*/ 1565511 h 1827509"/>
                <a:gd name="connsiteX8" fmla="*/ 3829902 w 3839239"/>
                <a:gd name="connsiteY8" fmla="*/ 126097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839239 w 3839239"/>
                <a:gd name="connsiteY6" fmla="*/ 1565511 h 1827509"/>
                <a:gd name="connsiteX7" fmla="*/ 3829902 w 3839239"/>
                <a:gd name="connsiteY7" fmla="*/ 126097 h 1827509"/>
                <a:gd name="connsiteX0" fmla="*/ 0 w 3832605"/>
                <a:gd name="connsiteY0" fmla="*/ 0 h 1827509"/>
                <a:gd name="connsiteX1" fmla="*/ 15169 w 3832605"/>
                <a:gd name="connsiteY1" fmla="*/ 1588809 h 1827509"/>
                <a:gd name="connsiteX2" fmla="*/ 1185946 w 3832605"/>
                <a:gd name="connsiteY2" fmla="*/ 1592482 h 1827509"/>
                <a:gd name="connsiteX3" fmla="*/ 1572183 w 3832605"/>
                <a:gd name="connsiteY3" fmla="*/ 1823837 h 1827509"/>
                <a:gd name="connsiteX4" fmla="*/ 2147513 w 3832605"/>
                <a:gd name="connsiteY4" fmla="*/ 1827509 h 1827509"/>
                <a:gd name="connsiteX5" fmla="*/ 2727724 w 3832605"/>
                <a:gd name="connsiteY5" fmla="*/ 1591143 h 1827509"/>
                <a:gd name="connsiteX6" fmla="*/ 3832605 w 3832605"/>
                <a:gd name="connsiteY6" fmla="*/ 1589734 h 1827509"/>
                <a:gd name="connsiteX7" fmla="*/ 3829902 w 3832605"/>
                <a:gd name="connsiteY7" fmla="*/ 126097 h 182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2605" h="1827509">
                  <a:moveTo>
                    <a:pt x="0" y="0"/>
                  </a:moveTo>
                  <a:lnTo>
                    <a:pt x="15169" y="1588809"/>
                  </a:lnTo>
                  <a:lnTo>
                    <a:pt x="1185946" y="1592482"/>
                  </a:lnTo>
                  <a:lnTo>
                    <a:pt x="1572183" y="1823837"/>
                  </a:lnTo>
                  <a:lnTo>
                    <a:pt x="2147513" y="1827509"/>
                  </a:lnTo>
                  <a:lnTo>
                    <a:pt x="2727724" y="1591143"/>
                  </a:lnTo>
                  <a:lnTo>
                    <a:pt x="3832605" y="1589734"/>
                  </a:lnTo>
                  <a:cubicBezTo>
                    <a:pt x="3829493" y="1109929"/>
                    <a:pt x="3833014" y="605902"/>
                    <a:pt x="3829902" y="126097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4501051-FCEE-1B6C-1F05-9AAD661F93C6}"/>
                </a:ext>
              </a:extLst>
            </p:cNvPr>
            <p:cNvSpPr txBox="1"/>
            <p:nvPr/>
          </p:nvSpPr>
          <p:spPr>
            <a:xfrm>
              <a:off x="6799618" y="3650736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ACKs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6F01283-B3B5-BCBC-370C-8E03C13905FD}"/>
                </a:ext>
              </a:extLst>
            </p:cNvPr>
            <p:cNvSpPr txBox="1"/>
            <p:nvPr/>
          </p:nvSpPr>
          <p:spPr>
            <a:xfrm>
              <a:off x="10809403" y="3772400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ACKs</a:t>
              </a:r>
            </a:p>
          </p:txBody>
        </p:sp>
      </p:grpSp>
      <p:sp>
        <p:nvSpPr>
          <p:cNvPr id="110" name="Freeform 254">
            <a:extLst>
              <a:ext uri="{FF2B5EF4-FFF2-40B4-BE49-F238E27FC236}">
                <a16:creationId xmlns:a16="http://schemas.microsoft.com/office/drawing/2014/main" id="{BC826C3E-552D-8670-18FC-C5A0E5E95DD7}"/>
              </a:ext>
            </a:extLst>
          </p:cNvPr>
          <p:cNvSpPr>
            <a:spLocks/>
          </p:cNvSpPr>
          <p:nvPr/>
        </p:nvSpPr>
        <p:spPr bwMode="auto">
          <a:xfrm>
            <a:off x="11178866" y="2363683"/>
            <a:ext cx="250825" cy="121285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1" name="Group 289">
            <a:extLst>
              <a:ext uri="{FF2B5EF4-FFF2-40B4-BE49-F238E27FC236}">
                <a16:creationId xmlns:a16="http://schemas.microsoft.com/office/drawing/2014/main" id="{6F9A3533-55C0-94AD-7517-CBDB68B9C21B}"/>
              </a:ext>
            </a:extLst>
          </p:cNvPr>
          <p:cNvGrpSpPr>
            <a:grpSpLocks/>
          </p:cNvGrpSpPr>
          <p:nvPr/>
        </p:nvGrpSpPr>
        <p:grpSpPr bwMode="auto">
          <a:xfrm>
            <a:off x="11355079" y="3260620"/>
            <a:ext cx="231775" cy="441325"/>
            <a:chOff x="4140" y="429"/>
            <a:chExt cx="1425" cy="2396"/>
          </a:xfrm>
        </p:grpSpPr>
        <p:sp>
          <p:nvSpPr>
            <p:cNvPr id="112" name="Freeform 290">
              <a:extLst>
                <a:ext uri="{FF2B5EF4-FFF2-40B4-BE49-F238E27FC236}">
                  <a16:creationId xmlns:a16="http://schemas.microsoft.com/office/drawing/2014/main" id="{3E4EB433-C138-31E3-F67C-7CB187CFB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Rectangle 291">
              <a:extLst>
                <a:ext uri="{FF2B5EF4-FFF2-40B4-BE49-F238E27FC236}">
                  <a16:creationId xmlns:a16="http://schemas.microsoft.com/office/drawing/2014/main" id="{1D3ABA57-AFE0-8FDA-9914-3FE37A757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Freeform 292">
              <a:extLst>
                <a:ext uri="{FF2B5EF4-FFF2-40B4-BE49-F238E27FC236}">
                  <a16:creationId xmlns:a16="http://schemas.microsoft.com/office/drawing/2014/main" id="{63535617-1D76-F76F-42AB-C39F841B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Freeform 293">
              <a:extLst>
                <a:ext uri="{FF2B5EF4-FFF2-40B4-BE49-F238E27FC236}">
                  <a16:creationId xmlns:a16="http://schemas.microsoft.com/office/drawing/2014/main" id="{2BB546FE-49B0-CFE5-3903-7224DD6A1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Rectangle 294">
              <a:extLst>
                <a:ext uri="{FF2B5EF4-FFF2-40B4-BE49-F238E27FC236}">
                  <a16:creationId xmlns:a16="http://schemas.microsoft.com/office/drawing/2014/main" id="{8893ADFD-22D0-324F-0262-4C9E4D711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7" name="Group 295">
              <a:extLst>
                <a:ext uri="{FF2B5EF4-FFF2-40B4-BE49-F238E27FC236}">
                  <a16:creationId xmlns:a16="http://schemas.microsoft.com/office/drawing/2014/main" id="{3A05C020-700D-537F-5D13-332CF400E3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42" name="AutoShape 296">
                <a:extLst>
                  <a:ext uri="{FF2B5EF4-FFF2-40B4-BE49-F238E27FC236}">
                    <a16:creationId xmlns:a16="http://schemas.microsoft.com/office/drawing/2014/main" id="{07B5195A-9C21-C1B9-E09D-63FA5F500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3" name="AutoShape 297">
                <a:extLst>
                  <a:ext uri="{FF2B5EF4-FFF2-40B4-BE49-F238E27FC236}">
                    <a16:creationId xmlns:a16="http://schemas.microsoft.com/office/drawing/2014/main" id="{4FD0EE91-2B6F-B93C-BE31-E6D6AE8BD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18" name="Rectangle 298">
              <a:extLst>
                <a:ext uri="{FF2B5EF4-FFF2-40B4-BE49-F238E27FC236}">
                  <a16:creationId xmlns:a16="http://schemas.microsoft.com/office/drawing/2014/main" id="{79FA8B1C-BEE4-D9F1-0CA9-9B0A1C4F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19" name="Group 299">
              <a:extLst>
                <a:ext uri="{FF2B5EF4-FFF2-40B4-BE49-F238E27FC236}">
                  <a16:creationId xmlns:a16="http://schemas.microsoft.com/office/drawing/2014/main" id="{F73B1DEB-23DC-48B2-7290-C3560AFAC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40" name="AutoShape 300">
                <a:extLst>
                  <a:ext uri="{FF2B5EF4-FFF2-40B4-BE49-F238E27FC236}">
                    <a16:creationId xmlns:a16="http://schemas.microsoft.com/office/drawing/2014/main" id="{DA878F6C-A010-E933-6C5F-2F79C19DE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1" name="AutoShape 301">
                <a:extLst>
                  <a:ext uri="{FF2B5EF4-FFF2-40B4-BE49-F238E27FC236}">
                    <a16:creationId xmlns:a16="http://schemas.microsoft.com/office/drawing/2014/main" id="{BFC8E006-0B5F-66D1-DBC1-8B2BF9AE7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0" name="Rectangle 302">
              <a:extLst>
                <a:ext uri="{FF2B5EF4-FFF2-40B4-BE49-F238E27FC236}">
                  <a16:creationId xmlns:a16="http://schemas.microsoft.com/office/drawing/2014/main" id="{33339EBD-0DA3-1392-75E1-BDBDB8B1F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1" name="Rectangle 303">
              <a:extLst>
                <a:ext uri="{FF2B5EF4-FFF2-40B4-BE49-F238E27FC236}">
                  <a16:creationId xmlns:a16="http://schemas.microsoft.com/office/drawing/2014/main" id="{07A364FD-2EA3-29F0-0B70-BA8DC6113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2" name="Group 304">
              <a:extLst>
                <a:ext uri="{FF2B5EF4-FFF2-40B4-BE49-F238E27FC236}">
                  <a16:creationId xmlns:a16="http://schemas.microsoft.com/office/drawing/2014/main" id="{7EB6551F-09A4-6851-88A2-15EDBECBD2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" name="AutoShape 305">
                <a:extLst>
                  <a:ext uri="{FF2B5EF4-FFF2-40B4-BE49-F238E27FC236}">
                    <a16:creationId xmlns:a16="http://schemas.microsoft.com/office/drawing/2014/main" id="{9A8D487C-562D-9E2B-F442-61EE657F0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9" name="AutoShape 306">
                <a:extLst>
                  <a:ext uri="{FF2B5EF4-FFF2-40B4-BE49-F238E27FC236}">
                    <a16:creationId xmlns:a16="http://schemas.microsoft.com/office/drawing/2014/main" id="{ADAE5B1F-0A69-5061-0B9D-712CD7222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3" name="Freeform 307">
              <a:extLst>
                <a:ext uri="{FF2B5EF4-FFF2-40B4-BE49-F238E27FC236}">
                  <a16:creationId xmlns:a16="http://schemas.microsoft.com/office/drawing/2014/main" id="{8F0FD445-41A1-2B0C-BAEE-BE8801264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4" name="Group 308">
              <a:extLst>
                <a:ext uri="{FF2B5EF4-FFF2-40B4-BE49-F238E27FC236}">
                  <a16:creationId xmlns:a16="http://schemas.microsoft.com/office/drawing/2014/main" id="{31BE9A93-7A47-E7DC-933A-3E9847394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6" name="AutoShape 309">
                <a:extLst>
                  <a:ext uri="{FF2B5EF4-FFF2-40B4-BE49-F238E27FC236}">
                    <a16:creationId xmlns:a16="http://schemas.microsoft.com/office/drawing/2014/main" id="{028260DF-E53E-0ED2-11FA-CF255B41C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7" name="AutoShape 310">
                <a:extLst>
                  <a:ext uri="{FF2B5EF4-FFF2-40B4-BE49-F238E27FC236}">
                    <a16:creationId xmlns:a16="http://schemas.microsoft.com/office/drawing/2014/main" id="{C2E8AF09-0B6F-5EC3-C728-FFA0CAD72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5" name="Rectangle 311">
              <a:extLst>
                <a:ext uri="{FF2B5EF4-FFF2-40B4-BE49-F238E27FC236}">
                  <a16:creationId xmlns:a16="http://schemas.microsoft.com/office/drawing/2014/main" id="{7BD64C43-3A1B-EAE6-690F-CA3107103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Freeform 312">
              <a:extLst>
                <a:ext uri="{FF2B5EF4-FFF2-40B4-BE49-F238E27FC236}">
                  <a16:creationId xmlns:a16="http://schemas.microsoft.com/office/drawing/2014/main" id="{46FA8E89-C86A-311F-0272-BB68546E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Freeform 313">
              <a:extLst>
                <a:ext uri="{FF2B5EF4-FFF2-40B4-BE49-F238E27FC236}">
                  <a16:creationId xmlns:a16="http://schemas.microsoft.com/office/drawing/2014/main" id="{A5C4CF68-5BA6-4FDC-2038-31043A991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314">
              <a:extLst>
                <a:ext uri="{FF2B5EF4-FFF2-40B4-BE49-F238E27FC236}">
                  <a16:creationId xmlns:a16="http://schemas.microsoft.com/office/drawing/2014/main" id="{31F0017D-917B-53DA-E7AB-F3D53E78D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Freeform 315">
              <a:extLst>
                <a:ext uri="{FF2B5EF4-FFF2-40B4-BE49-F238E27FC236}">
                  <a16:creationId xmlns:a16="http://schemas.microsoft.com/office/drawing/2014/main" id="{2B5956C1-BDC6-ACB0-77D3-854FD12C2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AutoShape 316">
              <a:extLst>
                <a:ext uri="{FF2B5EF4-FFF2-40B4-BE49-F238E27FC236}">
                  <a16:creationId xmlns:a16="http://schemas.microsoft.com/office/drawing/2014/main" id="{63787663-B060-30CF-71C6-B106882C4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AutoShape 317">
              <a:extLst>
                <a:ext uri="{FF2B5EF4-FFF2-40B4-BE49-F238E27FC236}">
                  <a16:creationId xmlns:a16="http://schemas.microsoft.com/office/drawing/2014/main" id="{4A5E012A-F17E-40A1-BC3D-E68ED08D1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Oval 318">
              <a:extLst>
                <a:ext uri="{FF2B5EF4-FFF2-40B4-BE49-F238E27FC236}">
                  <a16:creationId xmlns:a16="http://schemas.microsoft.com/office/drawing/2014/main" id="{70B765FD-A505-3CDC-DE8B-E332E3DFB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Oval 319">
              <a:extLst>
                <a:ext uri="{FF2B5EF4-FFF2-40B4-BE49-F238E27FC236}">
                  <a16:creationId xmlns:a16="http://schemas.microsoft.com/office/drawing/2014/main" id="{4D9D1427-A61A-3859-A272-61248FA78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4" name="Oval 320">
              <a:extLst>
                <a:ext uri="{FF2B5EF4-FFF2-40B4-BE49-F238E27FC236}">
                  <a16:creationId xmlns:a16="http://schemas.microsoft.com/office/drawing/2014/main" id="{3C11576D-94C3-0AF4-7E5C-2F3E532EC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Rectangle 321">
              <a:extLst>
                <a:ext uri="{FF2B5EF4-FFF2-40B4-BE49-F238E27FC236}">
                  <a16:creationId xmlns:a16="http://schemas.microsoft.com/office/drawing/2014/main" id="{F000D629-0210-5D86-D2FA-A48FE091B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44" name="Rectangle 3">
            <a:extLst>
              <a:ext uri="{FF2B5EF4-FFF2-40B4-BE49-F238E27FC236}">
                <a16:creationId xmlns:a16="http://schemas.microsoft.com/office/drawing/2014/main" id="{5785A967-3D1B-5997-C291-FC0F0CD0710C}"/>
              </a:ext>
            </a:extLst>
          </p:cNvPr>
          <p:cNvSpPr txBox="1">
            <a:spLocks noChangeArrowheads="1"/>
          </p:cNvSpPr>
          <p:nvPr/>
        </p:nvSpPr>
        <p:spPr>
          <a:xfrm>
            <a:off x="921800" y="4257397"/>
            <a:ext cx="5562600" cy="1405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marR="0" lvl="0" indent="-3365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approach taken by TCP</a:t>
            </a:r>
          </a:p>
          <a:p>
            <a:pPr marL="466725" lvl="0" indent="-336550">
              <a:defRPr/>
            </a:pPr>
            <a:r>
              <a:rPr lang="en-US" sz="3000" dirty="0">
                <a:solidFill>
                  <a:prstClr val="black"/>
                </a:solidFill>
              </a:rPr>
              <a:t>No help from inside the network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4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6AB9-55B4-0316-3D37-78CD7E5F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E98DC7-85EC-7A3D-C6C1-7821F556498F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30BEEB-95A0-CFC8-7FFB-4825BD8D26A5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solidFill>
                  <a:srgbClr val="193435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Transport vs. network layer services and protocols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3B374-BB0D-21EB-5807-1B5D6ED7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5AB565-E447-621A-98B1-313ED8B6AC03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5A319-2D7C-A049-DBDC-1AAF92D1020B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796565-0B23-38A4-BD3A-1EB9A5EB2849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0D8A83-9252-4652-1E3A-19034702A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8"/>
          <a:stretch/>
        </p:blipFill>
        <p:spPr>
          <a:xfrm>
            <a:off x="717365" y="1615976"/>
            <a:ext cx="10757269" cy="466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54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924B7-A1C2-C336-A0CD-8D8A74422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153195-C6C1-96F3-5D8C-CA5B2D5C5594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B5939B-B7C2-9217-1370-2B18E7CA83B8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congestion control: AIMD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(Additive Increase, Multiplicative Decrease)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93435"/>
              </a:solidFill>
              <a:effectLst/>
              <a:uLnTx/>
              <a:uFillTx/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0B4CCA-7F1C-0CCC-7BE1-6D04A49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D153CB-B53F-5FF1-B416-6CDE540CB345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DE7CAE-9CC2-9B2C-77DE-EDE09CFB860C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9FB43A-B687-4F77-D58D-16B733487CBE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8">
            <a:extLst>
              <a:ext uri="{FF2B5EF4-FFF2-40B4-BE49-F238E27FC236}">
                <a16:creationId xmlns:a16="http://schemas.microsoft.com/office/drawing/2014/main" id="{7D02225B-3391-CFF2-FAC5-F4961C2AB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54" y="1168400"/>
            <a:ext cx="102743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approach: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senders can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increase sending rate until packet loss (congestion) occurs, then decrease sending rate on loss event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146" name="Text Box 13">
            <a:extLst>
              <a:ext uri="{FF2B5EF4-FFF2-40B4-BE49-F238E27FC236}">
                <a16:creationId xmlns:a16="http://schemas.microsoft.com/office/drawing/2014/main" id="{33B96E57-414F-42A0-E1DA-73E724AC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662" y="4288205"/>
            <a:ext cx="2769156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AIMD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sawtooth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behavior: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probing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for bandwidth</a:t>
            </a:r>
          </a:p>
        </p:txBody>
      </p:sp>
      <p:sp>
        <p:nvSpPr>
          <p:cNvPr id="147" name="Rectangle 11">
            <a:extLst>
              <a:ext uri="{FF2B5EF4-FFF2-40B4-BE49-F238E27FC236}">
                <a16:creationId xmlns:a16="http://schemas.microsoft.com/office/drawing/2014/main" id="{BE4FD633-137A-FA28-8F34-963281E36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5293" y="3681854"/>
            <a:ext cx="68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8" name="Line 19">
            <a:extLst>
              <a:ext uri="{FF2B5EF4-FFF2-40B4-BE49-F238E27FC236}">
                <a16:creationId xmlns:a16="http://schemas.microsoft.com/office/drawing/2014/main" id="{557F93E2-C783-C1C5-4AB3-083CF761EC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6143" y="5104254"/>
            <a:ext cx="169863" cy="169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9" name="Line 20">
            <a:extLst>
              <a:ext uri="{FF2B5EF4-FFF2-40B4-BE49-F238E27FC236}">
                <a16:creationId xmlns:a16="http://schemas.microsoft.com/office/drawing/2014/main" id="{3AE9680C-199B-3B76-2614-EDF21C59F9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18" y="5093141"/>
            <a:ext cx="0" cy="642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0" name="Line 21">
            <a:extLst>
              <a:ext uri="{FF2B5EF4-FFF2-40B4-BE49-F238E27FC236}">
                <a16:creationId xmlns:a16="http://schemas.microsoft.com/office/drawing/2014/main" id="{9D6D4005-F2FD-9B8D-488A-16EE9EF8DB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06006" y="4777229"/>
            <a:ext cx="982662" cy="981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1" name="Line 22">
            <a:extLst>
              <a:ext uri="{FF2B5EF4-FFF2-40B4-BE49-F238E27FC236}">
                <a16:creationId xmlns:a16="http://schemas.microsoft.com/office/drawing/2014/main" id="{3C1F5E62-AF15-A337-EE67-35F231F0AA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7556" y="4778816"/>
            <a:ext cx="0" cy="8016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2" name="Line 23">
            <a:extLst>
              <a:ext uri="{FF2B5EF4-FFF2-40B4-BE49-F238E27FC236}">
                <a16:creationId xmlns:a16="http://schemas.microsoft.com/office/drawing/2014/main" id="{D2DBBF8E-F629-4329-1490-4FACBD8041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69618" y="5075679"/>
            <a:ext cx="525463" cy="523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3" name="Line 24">
            <a:extLst>
              <a:ext uri="{FF2B5EF4-FFF2-40B4-BE49-F238E27FC236}">
                <a16:creationId xmlns:a16="http://schemas.microsoft.com/office/drawing/2014/main" id="{9B5D4CFF-0DFB-3D57-9712-AD8F840840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5081" y="5070916"/>
            <a:ext cx="0" cy="6889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4" name="Line 25">
            <a:extLst>
              <a:ext uri="{FF2B5EF4-FFF2-40B4-BE49-F238E27FC236}">
                <a16:creationId xmlns:a16="http://schemas.microsoft.com/office/drawing/2014/main" id="{F3D91C4D-82AE-C49B-B366-BA08307C69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6194" y="4756591"/>
            <a:ext cx="969963" cy="981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5" name="Line 26">
            <a:extLst>
              <a:ext uri="{FF2B5EF4-FFF2-40B4-BE49-F238E27FC236}">
                <a16:creationId xmlns:a16="http://schemas.microsoft.com/office/drawing/2014/main" id="{D65E51D1-242B-FB2D-BFA6-57E3B7121B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1394" y="4756591"/>
            <a:ext cx="11113" cy="835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6" name="Line 29">
            <a:extLst>
              <a:ext uri="{FF2B5EF4-FFF2-40B4-BE49-F238E27FC236}">
                <a16:creationId xmlns:a16="http://schemas.microsoft.com/office/drawing/2014/main" id="{CF6A2F4A-3E2B-675E-CEA8-D44233CB53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6156" y="4920104"/>
            <a:ext cx="666750" cy="666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7" name="Line 30">
            <a:extLst>
              <a:ext uri="{FF2B5EF4-FFF2-40B4-BE49-F238E27FC236}">
                <a16:creationId xmlns:a16="http://schemas.microsoft.com/office/drawing/2014/main" id="{439FF6F2-6E2D-488E-1A45-B80B403F2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2906" y="4905816"/>
            <a:ext cx="0" cy="7477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8" name="Line 31">
            <a:extLst>
              <a:ext uri="{FF2B5EF4-FFF2-40B4-BE49-F238E27FC236}">
                <a16:creationId xmlns:a16="http://schemas.microsoft.com/office/drawing/2014/main" id="{DA40B973-D6B8-8B4B-5AEF-2903B1731A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3381" y="4653404"/>
            <a:ext cx="876300" cy="1014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03CACDC-BEA4-1BC8-A484-C6BF7113CB9E}"/>
              </a:ext>
            </a:extLst>
          </p:cNvPr>
          <p:cNvGrpSpPr/>
          <p:nvPr/>
        </p:nvGrpSpPr>
        <p:grpSpPr>
          <a:xfrm>
            <a:off x="3277457" y="4161900"/>
            <a:ext cx="4602061" cy="2566366"/>
            <a:chOff x="4099903" y="3937000"/>
            <a:chExt cx="4602061" cy="2566366"/>
          </a:xfrm>
        </p:grpSpPr>
        <p:sp>
          <p:nvSpPr>
            <p:cNvPr id="160" name="Text Box 12">
              <a:extLst>
                <a:ext uri="{FF2B5EF4-FFF2-40B4-BE49-F238E27FC236}">
                  <a16:creationId xmlns:a16="http://schemas.microsoft.com/office/drawing/2014/main" id="{2081791D-8EC7-4906-1BCE-C7CB0B01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117142" y="4919761"/>
              <a:ext cx="22733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TCP sender  Sending rate</a:t>
              </a:r>
            </a:p>
          </p:txBody>
        </p:sp>
        <p:sp>
          <p:nvSpPr>
            <p:cNvPr id="161" name="Line 17">
              <a:extLst>
                <a:ext uri="{FF2B5EF4-FFF2-40B4-BE49-F238E27FC236}">
                  <a16:creationId xmlns:a16="http://schemas.microsoft.com/office/drawing/2014/main" id="{B31CDD75-7504-02A0-38CA-58E099F0C8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589" y="6176341"/>
              <a:ext cx="4143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2" name="Line 18">
              <a:extLst>
                <a:ext uri="{FF2B5EF4-FFF2-40B4-BE49-F238E27FC236}">
                  <a16:creationId xmlns:a16="http://schemas.microsoft.com/office/drawing/2014/main" id="{69C619CE-8E75-F043-9A82-D59929C0B0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6600" y="4203700"/>
              <a:ext cx="877" cy="19742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3" name="Text Box 40">
              <a:extLst>
                <a:ext uri="{FF2B5EF4-FFF2-40B4-BE49-F238E27FC236}">
                  <a16:creationId xmlns:a16="http://schemas.microsoft.com/office/drawing/2014/main" id="{2F38A9FB-401D-0DCF-6184-494FD0850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5452" y="6166816"/>
              <a:ext cx="5762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76819D2-FD9B-DAB5-C83A-5E9DC072FD24}"/>
              </a:ext>
            </a:extLst>
          </p:cNvPr>
          <p:cNvGrpSpPr/>
          <p:nvPr/>
        </p:nvGrpSpPr>
        <p:grpSpPr>
          <a:xfrm>
            <a:off x="803154" y="2146300"/>
            <a:ext cx="5054600" cy="1905000"/>
            <a:chOff x="0" y="4533900"/>
            <a:chExt cx="4762500" cy="19050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F098513-11C2-EA23-ED0E-A42909048ED7}"/>
                </a:ext>
              </a:extLst>
            </p:cNvPr>
            <p:cNvSpPr/>
            <p:nvPr/>
          </p:nvSpPr>
          <p:spPr>
            <a:xfrm>
              <a:off x="406846" y="4737100"/>
              <a:ext cx="4334880" cy="14351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8">
              <a:extLst>
                <a:ext uri="{FF2B5EF4-FFF2-40B4-BE49-F238E27FC236}">
                  <a16:creationId xmlns:a16="http://schemas.microsoft.com/office/drawing/2014/main" id="{D610FA38-A6EC-8E42-F7CD-ACD0DFAD1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991100"/>
              <a:ext cx="4762500" cy="144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457200" marR="0" lvl="1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increase sending rate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charset="0"/>
                  <a:ea typeface="ＭＳ Ｐゴシック" charset="0"/>
                  <a:cs typeface="+mn-cs"/>
                </a:rPr>
                <a:t>by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 maximum segment size every RTT until loss detected</a:t>
              </a:r>
              <a:endPara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67" name="Rectangle 8">
              <a:extLst>
                <a:ext uri="{FF2B5EF4-FFF2-40B4-BE49-F238E27FC236}">
                  <a16:creationId xmlns:a16="http://schemas.microsoft.com/office/drawing/2014/main" id="{6476E353-4C38-67A2-D016-12C2C9940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" y="4533900"/>
              <a:ext cx="2667000" cy="444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1" u="sng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dditive </a:t>
              </a:r>
              <a:r>
                <a:rPr kumimoji="0" lang="en-US" sz="2800" b="0" i="1" u="sng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ncrease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ADAC731-94A6-E1CE-6F5A-0A4583715346}"/>
              </a:ext>
            </a:extLst>
          </p:cNvPr>
          <p:cNvGrpSpPr/>
          <p:nvPr/>
        </p:nvGrpSpPr>
        <p:grpSpPr>
          <a:xfrm>
            <a:off x="5845054" y="2197100"/>
            <a:ext cx="4749800" cy="1422400"/>
            <a:chOff x="38100" y="4533900"/>
            <a:chExt cx="4749800" cy="1422400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F0213A4-25F6-18B2-604F-413DAF8ABF5D}"/>
                </a:ext>
              </a:extLst>
            </p:cNvPr>
            <p:cNvSpPr/>
            <p:nvPr/>
          </p:nvSpPr>
          <p:spPr>
            <a:xfrm>
              <a:off x="342900" y="4686300"/>
              <a:ext cx="4267200" cy="127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Rectangle 8">
              <a:extLst>
                <a:ext uri="{FF2B5EF4-FFF2-40B4-BE49-F238E27FC236}">
                  <a16:creationId xmlns:a16="http://schemas.microsoft.com/office/drawing/2014/main" id="{5543D2E0-8246-40B7-EBE2-4B0FE314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" y="4991100"/>
              <a:ext cx="4749800" cy="825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457200" marR="0" lvl="1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cut sending rate in half at each loss event</a:t>
              </a:r>
              <a:endPara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Char char="v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endParaRPr>
            </a:p>
          </p:txBody>
        </p:sp>
        <p:sp>
          <p:nvSpPr>
            <p:cNvPr id="171" name="Rectangle 8">
              <a:extLst>
                <a:ext uri="{FF2B5EF4-FFF2-40B4-BE49-F238E27FC236}">
                  <a16:creationId xmlns:a16="http://schemas.microsoft.com/office/drawing/2014/main" id="{48D54B47-CB4A-40A3-6EF2-8CA9E429B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" y="4533900"/>
              <a:ext cx="3746500" cy="444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1" u="sng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M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ultiplicative </a:t>
              </a:r>
              <a:r>
                <a:rPr kumimoji="0" lang="en-US" sz="2800" b="0" i="1" u="sng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ecrease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009373E-8D7A-B971-37E4-17ECB55DE4D4}"/>
              </a:ext>
            </a:extLst>
          </p:cNvPr>
          <p:cNvGrpSpPr/>
          <p:nvPr/>
        </p:nvGrpSpPr>
        <p:grpSpPr>
          <a:xfrm>
            <a:off x="3790897" y="3692000"/>
            <a:ext cx="3599234" cy="1591283"/>
            <a:chOff x="3965643" y="3797300"/>
            <a:chExt cx="3599234" cy="1591283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E8656106-3951-1326-5D33-C222F03643ED}"/>
                </a:ext>
              </a:extLst>
            </p:cNvPr>
            <p:cNvGrpSpPr/>
            <p:nvPr/>
          </p:nvGrpSpPr>
          <p:grpSpPr>
            <a:xfrm>
              <a:off x="3965643" y="4159386"/>
              <a:ext cx="3599234" cy="1229197"/>
              <a:chOff x="3965643" y="4159386"/>
              <a:chExt cx="3599234" cy="1229197"/>
            </a:xfrm>
          </p:grpSpPr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FAF9C054-508D-1FD6-7C86-EE430893A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2128" y="4163438"/>
                <a:ext cx="0" cy="1056262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88A31F71-BE69-3619-F327-A99314594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128" y="4163438"/>
                <a:ext cx="0" cy="1221362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B9B4681D-19F1-C2C1-CF3F-CD6D5CC21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5630" y="4163438"/>
                <a:ext cx="0" cy="1225145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30FA3DEF-62AA-C08A-DD2B-26D233FAE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4941" y="4171542"/>
                <a:ext cx="0" cy="1204339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C8DAA66F-A2FB-ABDE-3C31-5E53CB738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4500" y="4165056"/>
                <a:ext cx="0" cy="119380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1B7253A1-3D90-999E-73B1-71C4007F4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743" y="4159386"/>
                <a:ext cx="0" cy="110652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0A65219A-2CC2-49B7-92FD-596F4E3751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5643" y="4162357"/>
                <a:ext cx="3599234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4EF537C6-5F3D-EBFD-D94C-889FC9EDBA6B}"/>
                </a:ext>
              </a:extLst>
            </p:cNvPr>
            <p:cNvCxnSpPr/>
            <p:nvPr/>
          </p:nvCxnSpPr>
          <p:spPr>
            <a:xfrm>
              <a:off x="5651500" y="3797300"/>
              <a:ext cx="0" cy="381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31D5D19-E551-0837-DA0F-CE8C0C379A56}"/>
              </a:ext>
            </a:extLst>
          </p:cNvPr>
          <p:cNvGrpSpPr/>
          <p:nvPr/>
        </p:nvGrpSpPr>
        <p:grpSpPr>
          <a:xfrm>
            <a:off x="3946404" y="3530075"/>
            <a:ext cx="3819526" cy="1695450"/>
            <a:chOff x="4108450" y="3622675"/>
            <a:chExt cx="3819526" cy="169545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5E6139F-BD34-817C-111F-C803114D183F}"/>
                </a:ext>
              </a:extLst>
            </p:cNvPr>
            <p:cNvGrpSpPr/>
            <p:nvPr/>
          </p:nvGrpSpPr>
          <p:grpSpPr>
            <a:xfrm>
              <a:off x="4108450" y="3975100"/>
              <a:ext cx="3819526" cy="1343025"/>
              <a:chOff x="4108450" y="3975100"/>
              <a:chExt cx="3819526" cy="1343025"/>
            </a:xfrm>
          </p:grpSpPr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49775E84-F26D-F203-4F97-9A263F026A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5350" y="3981450"/>
                <a:ext cx="679450" cy="1254125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FD97A735-95B5-BEA4-3CBA-458A9658CD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3975100"/>
                <a:ext cx="3816350" cy="133985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70EA8D9C-0DF6-ABD9-F70B-EF2AE11495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0475" y="3978275"/>
                <a:ext cx="2854325" cy="1298575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1859F8C6-6B57-8412-D443-DA5621C86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7050" y="3984625"/>
                <a:ext cx="2320926" cy="133350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51F1637B-7CC1-28EA-61C2-BEBE83808B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5900" y="3984625"/>
                <a:ext cx="1358900" cy="119380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2EF4538-5E09-61E5-41B5-1FA20D487976}"/>
                </a:ext>
              </a:extLst>
            </p:cNvPr>
            <p:cNvCxnSpPr/>
            <p:nvPr/>
          </p:nvCxnSpPr>
          <p:spPr>
            <a:xfrm flipV="1">
              <a:off x="7921625" y="3622675"/>
              <a:ext cx="0" cy="3587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27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A1967-6642-8560-8BC8-37AA2B78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1ABD1D-6F16-0D84-A182-85D1168B7FFB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B24BEC-EBA8-163F-B137-2904B4CD15FD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 slow start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697EB-7BCB-FAAF-98B4-2C4479FD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81B005-B0B4-B4D4-53F7-3840459C255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311833-CA0E-1A08-91B8-84905945359A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5D34DF-FBC1-594A-94F9-6ACB49C74B49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F243D-E3B3-F20D-96E4-FB8FA5DD6839}"/>
              </a:ext>
            </a:extLst>
          </p:cNvPr>
          <p:cNvSpPr txBox="1">
            <a:spLocks noChangeArrowheads="1"/>
          </p:cNvSpPr>
          <p:nvPr/>
        </p:nvSpPr>
        <p:spPr>
          <a:xfrm>
            <a:off x="682905" y="1384299"/>
            <a:ext cx="6299241" cy="521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marR="0" lvl="0" indent="-2635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connection begins, increase rate exponentially until first loss event: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initially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1 MSS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every RTT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done by incrementing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every ACK received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cwnd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stands for Congestion Window and MSS = Maximum Segment Size → size of one data packet)</a:t>
            </a: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C46F184F-B8E7-259E-621F-2E90421BB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2154" y="2306590"/>
            <a:ext cx="2505075" cy="3524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4CC60197-7FF4-EB46-551F-85C7253AE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929" y="1168352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Host A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C5989B3E-51EF-384B-B34D-991C04BF6820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9378629" y="2273252"/>
            <a:ext cx="1208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one segment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E17102FD-13F7-1406-C914-7733D87F6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5742" y="1154065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Host B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8F6F99AD-BA69-E7D3-3B0B-003B88BE5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7392" y="2120852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0DB4FC95-93D2-7BCB-98E5-6615B6F48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81992" y="2158952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B63E2-EC46-1719-5EAD-95853E64BE5E}"/>
              </a:ext>
            </a:extLst>
          </p:cNvPr>
          <p:cNvGrpSpPr/>
          <p:nvPr/>
        </p:nvGrpSpPr>
        <p:grpSpPr>
          <a:xfrm>
            <a:off x="8041954" y="2270077"/>
            <a:ext cx="304800" cy="830263"/>
            <a:chOff x="7254875" y="2270077"/>
            <a:chExt cx="304800" cy="830263"/>
          </a:xfrm>
        </p:grpSpPr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4091906-860C-B48C-5FF4-AD799DB2C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7142956" y="2510584"/>
              <a:ext cx="5286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RTT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3B3628F2-08DD-1CC9-EE35-8A1F7F28D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99338" y="2270077"/>
              <a:ext cx="4762" cy="2190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E7348FC0-73A4-7D5C-3874-EF8AFAEBF2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8863" y="2876502"/>
              <a:ext cx="4762" cy="2238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" name="Line 17">
            <a:extLst>
              <a:ext uri="{FF2B5EF4-FFF2-40B4-BE49-F238E27FC236}">
                <a16:creationId xmlns:a16="http://schemas.microsoft.com/office/drawing/2014/main" id="{B2A36B06-6338-A374-3E47-5C1790486E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48342" y="2711402"/>
            <a:ext cx="2505075" cy="3524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7CE006B9-1C17-4E6D-1A05-9AE773F45209}"/>
              </a:ext>
            </a:extLst>
          </p:cNvPr>
          <p:cNvGrpSpPr>
            <a:grpSpLocks/>
          </p:cNvGrpSpPr>
          <p:nvPr/>
        </p:nvGrpSpPr>
        <p:grpSpPr bwMode="auto">
          <a:xfrm>
            <a:off x="10596242" y="5453015"/>
            <a:ext cx="615950" cy="366712"/>
            <a:chOff x="3317" y="3527"/>
            <a:chExt cx="388" cy="231"/>
          </a:xfrm>
        </p:grpSpPr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15B38389-AF8B-FD9B-B291-8AA543AD6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" y="3576"/>
              <a:ext cx="324" cy="1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ADE7A63A-DB38-91C3-571B-7C0E69B0A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" y="3527"/>
              <a:ext cx="3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time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53F5A6-C330-6C19-5096-BF2A0DE286C5}"/>
              </a:ext>
            </a:extLst>
          </p:cNvPr>
          <p:cNvGrpSpPr/>
          <p:nvPr/>
        </p:nvGrpSpPr>
        <p:grpSpPr>
          <a:xfrm>
            <a:off x="8372154" y="3087640"/>
            <a:ext cx="2509838" cy="438150"/>
            <a:chOff x="7585075" y="3087640"/>
            <a:chExt cx="2509838" cy="438150"/>
          </a:xfrm>
        </p:grpSpPr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74C10511-D2FE-0E71-32D7-1B8D91B75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9838" y="3087640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1D6EBCC5-19FA-12C8-2DBE-877975330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5075" y="3173365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CB73B0-0AEE-3F77-AE9B-903DF8792DCF}"/>
              </a:ext>
            </a:extLst>
          </p:cNvPr>
          <p:cNvGrpSpPr/>
          <p:nvPr/>
        </p:nvGrpSpPr>
        <p:grpSpPr>
          <a:xfrm>
            <a:off x="8345167" y="3697240"/>
            <a:ext cx="2555875" cy="612775"/>
            <a:chOff x="7558088" y="3697240"/>
            <a:chExt cx="2555875" cy="612775"/>
          </a:xfrm>
        </p:grpSpPr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56409D0B-9E4E-560C-9A27-64D0954D0A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85075" y="3697240"/>
              <a:ext cx="2528888" cy="36195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3B017966-E569-7865-F10B-7080EE5F7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8088" y="3957590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9" name="Text Box 25">
            <a:extLst>
              <a:ext uri="{FF2B5EF4-FFF2-40B4-BE49-F238E27FC236}">
                <a16:creationId xmlns:a16="http://schemas.microsoft.com/office/drawing/2014/main" id="{3E26A1A7-4127-B1F2-B7B7-92239FAFA2C2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9377042" y="3059065"/>
            <a:ext cx="12779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two segments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30" name="Text Box 26">
            <a:extLst>
              <a:ext uri="{FF2B5EF4-FFF2-40B4-BE49-F238E27FC236}">
                <a16:creationId xmlns:a16="http://schemas.microsoft.com/office/drawing/2014/main" id="{E9BB0287-3800-6BB3-6402-F1900C4F2F18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9469117" y="4073477"/>
            <a:ext cx="13065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four segments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grpSp>
        <p:nvGrpSpPr>
          <p:cNvPr id="31" name="Group 27">
            <a:extLst>
              <a:ext uri="{FF2B5EF4-FFF2-40B4-BE49-F238E27FC236}">
                <a16:creationId xmlns:a16="http://schemas.microsoft.com/office/drawing/2014/main" id="{6B76C33D-3376-0F38-CD51-48B51F7B9A5B}"/>
              </a:ext>
            </a:extLst>
          </p:cNvPr>
          <p:cNvGrpSpPr>
            <a:grpSpLocks/>
          </p:cNvGrpSpPr>
          <p:nvPr/>
        </p:nvGrpSpPr>
        <p:grpSpPr bwMode="auto">
          <a:xfrm>
            <a:off x="8367395" y="4092527"/>
            <a:ext cx="2519363" cy="652463"/>
            <a:chOff x="3954" y="2214"/>
            <a:chExt cx="1587" cy="411"/>
          </a:xfrm>
        </p:grpSpPr>
        <p:sp>
          <p:nvSpPr>
            <p:cNvPr id="32" name="Line 28">
              <a:extLst>
                <a:ext uri="{FF2B5EF4-FFF2-40B4-BE49-F238E27FC236}">
                  <a16:creationId xmlns:a16="http://schemas.microsoft.com/office/drawing/2014/main" id="{54B1FC2D-69EF-DAA6-F4C1-23578EB9E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21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2AC75D96-F189-E074-5B9C-4B331E99C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27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414CB57E-16F0-A9B7-7C13-881AFF94C1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340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9114D92E-34D9-BBAC-31B6-AECA68428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" y="2403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6" name="Group 32">
            <a:extLst>
              <a:ext uri="{FF2B5EF4-FFF2-40B4-BE49-F238E27FC236}">
                <a16:creationId xmlns:a16="http://schemas.microsoft.com/office/drawing/2014/main" id="{D0B5AE0A-8443-CA6A-FD5B-1725F679AB0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653142" y="4473527"/>
            <a:ext cx="2228850" cy="604838"/>
            <a:chOff x="3954" y="2214"/>
            <a:chExt cx="1587" cy="411"/>
          </a:xfrm>
        </p:grpSpPr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17D95B32-F4A8-AEDB-98DC-202F1ABE89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21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C9EA36F2-B8D3-DEBB-D1C5-CA45B14A2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274"/>
              <a:ext cx="1578" cy="22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B2F332F6-1FB1-E546-C3E9-A7346B7DE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340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Line 36">
              <a:extLst>
                <a:ext uri="{FF2B5EF4-FFF2-40B4-BE49-F238E27FC236}">
                  <a16:creationId xmlns:a16="http://schemas.microsoft.com/office/drawing/2014/main" id="{CDA22F53-9168-32D2-7E6B-41E6D4FC9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" y="2403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1" name="Group 43">
            <a:extLst>
              <a:ext uri="{FF2B5EF4-FFF2-40B4-BE49-F238E27FC236}">
                <a16:creationId xmlns:a16="http://schemas.microsoft.com/office/drawing/2014/main" id="{90832521-3BC3-F6AC-C1BC-49D749F2A208}"/>
              </a:ext>
            </a:extLst>
          </p:cNvPr>
          <p:cNvGrpSpPr>
            <a:grpSpLocks/>
          </p:cNvGrpSpPr>
          <p:nvPr/>
        </p:nvGrpSpPr>
        <p:grpSpPr bwMode="auto">
          <a:xfrm>
            <a:off x="7929242" y="1492202"/>
            <a:ext cx="654050" cy="601663"/>
            <a:chOff x="-44" y="1473"/>
            <a:chExt cx="981" cy="1105"/>
          </a:xfrm>
        </p:grpSpPr>
        <p:pic>
          <p:nvPicPr>
            <p:cNvPr id="42" name="Picture 44" descr="desktop_computer_stylized_medium">
              <a:extLst>
                <a:ext uri="{FF2B5EF4-FFF2-40B4-BE49-F238E27FC236}">
                  <a16:creationId xmlns:a16="http://schemas.microsoft.com/office/drawing/2014/main" id="{D69A6ABE-DD1D-9A89-EC9B-DFFB95077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AADC6EB8-1FFF-5C5B-F8AF-D8C4C07D5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4" name="Group 46">
            <a:extLst>
              <a:ext uri="{FF2B5EF4-FFF2-40B4-BE49-F238E27FC236}">
                <a16:creationId xmlns:a16="http://schemas.microsoft.com/office/drawing/2014/main" id="{9F5A48B3-F177-9214-C61A-5CEE37932FDA}"/>
              </a:ext>
            </a:extLst>
          </p:cNvPr>
          <p:cNvGrpSpPr>
            <a:grpSpLocks/>
          </p:cNvGrpSpPr>
          <p:nvPr/>
        </p:nvGrpSpPr>
        <p:grpSpPr bwMode="auto">
          <a:xfrm>
            <a:off x="10664504" y="1506490"/>
            <a:ext cx="382588" cy="547687"/>
            <a:chOff x="4140" y="429"/>
            <a:chExt cx="1425" cy="2396"/>
          </a:xfrm>
        </p:grpSpPr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CBB9D4B-67C6-75E9-C53E-7EB71E7E3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0F272C28-C1FE-D745-25FD-7C6303A5D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7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A57C4179-42BC-C6BB-F17F-A4EBD652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8AD8C48D-5987-F78F-3CFC-7D85F7284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Rectangle 51">
              <a:extLst>
                <a:ext uri="{FF2B5EF4-FFF2-40B4-BE49-F238E27FC236}">
                  <a16:creationId xmlns:a16="http://schemas.microsoft.com/office/drawing/2014/main" id="{614E214B-602A-D080-A44F-35E8756A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3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0" name="Group 52">
              <a:extLst>
                <a:ext uri="{FF2B5EF4-FFF2-40B4-BE49-F238E27FC236}">
                  <a16:creationId xmlns:a16="http://schemas.microsoft.com/office/drawing/2014/main" id="{FB515522-DA36-393B-2D67-5232EFAF0E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" name="AutoShape 53">
                <a:extLst>
                  <a:ext uri="{FF2B5EF4-FFF2-40B4-BE49-F238E27FC236}">
                    <a16:creationId xmlns:a16="http://schemas.microsoft.com/office/drawing/2014/main" id="{61FBC9AE-0E0A-5CF9-4845-A40B59811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5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0" name="AutoShape 54">
                <a:extLst>
                  <a:ext uri="{FF2B5EF4-FFF2-40B4-BE49-F238E27FC236}">
                    <a16:creationId xmlns:a16="http://schemas.microsoft.com/office/drawing/2014/main" id="{F06CC7DC-EA71-1F22-289B-A79577A5C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79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1" name="Rectangle 55">
              <a:extLst>
                <a:ext uri="{FF2B5EF4-FFF2-40B4-BE49-F238E27FC236}">
                  <a16:creationId xmlns:a16="http://schemas.microsoft.com/office/drawing/2014/main" id="{1BA10E50-676E-A193-80A4-03C821A6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2" name="Group 56">
              <a:extLst>
                <a:ext uri="{FF2B5EF4-FFF2-40B4-BE49-F238E27FC236}">
                  <a16:creationId xmlns:a16="http://schemas.microsoft.com/office/drawing/2014/main" id="{6F0BF2D5-B3E4-BCBA-F204-45F976CFE7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7" name="AutoShape 57">
                <a:extLst>
                  <a:ext uri="{FF2B5EF4-FFF2-40B4-BE49-F238E27FC236}">
                    <a16:creationId xmlns:a16="http://schemas.microsoft.com/office/drawing/2014/main" id="{E9A4A842-BA8A-DBD0-1055-12EED0D11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5"/>
                <a:ext cx="723" cy="14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8" name="AutoShape 58">
                <a:extLst>
                  <a:ext uri="{FF2B5EF4-FFF2-40B4-BE49-F238E27FC236}">
                    <a16:creationId xmlns:a16="http://schemas.microsoft.com/office/drawing/2014/main" id="{CDDC53DA-9FCA-F155-E1E0-75126538E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0"/>
                <a:ext cx="694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FA3E1355-18D1-733A-265D-4100A1B2B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4" name="Rectangle 60">
              <a:extLst>
                <a:ext uri="{FF2B5EF4-FFF2-40B4-BE49-F238E27FC236}">
                  <a16:creationId xmlns:a16="http://schemas.microsoft.com/office/drawing/2014/main" id="{993383F9-4ADC-EF98-C3D7-789EFDA39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8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5" name="Group 61">
              <a:extLst>
                <a:ext uri="{FF2B5EF4-FFF2-40B4-BE49-F238E27FC236}">
                  <a16:creationId xmlns:a16="http://schemas.microsoft.com/office/drawing/2014/main" id="{99EEBB67-58BF-F018-89FC-66FF46E5C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5" name="AutoShape 62">
                <a:extLst>
                  <a:ext uri="{FF2B5EF4-FFF2-40B4-BE49-F238E27FC236}">
                    <a16:creationId xmlns:a16="http://schemas.microsoft.com/office/drawing/2014/main" id="{5767F71C-AA21-674D-480A-0D95B6ACA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1"/>
                <a:ext cx="722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6" name="AutoShape 63">
                <a:extLst>
                  <a:ext uri="{FF2B5EF4-FFF2-40B4-BE49-F238E27FC236}">
                    <a16:creationId xmlns:a16="http://schemas.microsoft.com/office/drawing/2014/main" id="{ACAFD890-757A-1C96-1658-3B7CA7161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6" name="Freeform 64">
              <a:extLst>
                <a:ext uri="{FF2B5EF4-FFF2-40B4-BE49-F238E27FC236}">
                  <a16:creationId xmlns:a16="http://schemas.microsoft.com/office/drawing/2014/main" id="{67A7B24E-ADA6-D014-A7BD-54EA77832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7" name="Group 65">
              <a:extLst>
                <a:ext uri="{FF2B5EF4-FFF2-40B4-BE49-F238E27FC236}">
                  <a16:creationId xmlns:a16="http://schemas.microsoft.com/office/drawing/2014/main" id="{5C2F7F67-A5BA-395B-1C74-74676B9AD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3" name="AutoShape 66">
                <a:extLst>
                  <a:ext uri="{FF2B5EF4-FFF2-40B4-BE49-F238E27FC236}">
                    <a16:creationId xmlns:a16="http://schemas.microsoft.com/office/drawing/2014/main" id="{64B6B50E-2468-AB14-B5B7-72321C42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4" name="AutoShape 67">
                <a:extLst>
                  <a:ext uri="{FF2B5EF4-FFF2-40B4-BE49-F238E27FC236}">
                    <a16:creationId xmlns:a16="http://schemas.microsoft.com/office/drawing/2014/main" id="{617B6DE3-4C23-1C68-D8A9-B492000AF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0"/>
                <a:ext cx="700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8" name="Rectangle 68">
              <a:extLst>
                <a:ext uri="{FF2B5EF4-FFF2-40B4-BE49-F238E27FC236}">
                  <a16:creationId xmlns:a16="http://schemas.microsoft.com/office/drawing/2014/main" id="{D19E2238-AB33-A47A-8383-0323A4A2F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5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4DD6995A-F972-5DF5-F1F6-C52EE3349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1BBA1386-D740-E7D1-A5E3-71EDA08BD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71">
              <a:extLst>
                <a:ext uri="{FF2B5EF4-FFF2-40B4-BE49-F238E27FC236}">
                  <a16:creationId xmlns:a16="http://schemas.microsoft.com/office/drawing/2014/main" id="{86A9E72D-389D-3D24-BE2D-C7C8E17C2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4980C1FE-BA3F-B0E7-92CF-5F7EE2714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AutoShape 73">
              <a:extLst>
                <a:ext uri="{FF2B5EF4-FFF2-40B4-BE49-F238E27FC236}">
                  <a16:creationId xmlns:a16="http://schemas.microsoft.com/office/drawing/2014/main" id="{A4866A46-3FBF-F804-F8B5-F43FEF384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AutoShape 74">
              <a:extLst>
                <a:ext uri="{FF2B5EF4-FFF2-40B4-BE49-F238E27FC236}">
                  <a16:creationId xmlns:a16="http://schemas.microsoft.com/office/drawing/2014/main" id="{BEDAA6CB-70B5-234B-F515-8980BBEB5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4"/>
              <a:ext cx="1070" cy="7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Oval 75">
              <a:extLst>
                <a:ext uri="{FF2B5EF4-FFF2-40B4-BE49-F238E27FC236}">
                  <a16:creationId xmlns:a16="http://schemas.microsoft.com/office/drawing/2014/main" id="{CCCC0437-B0C1-8CD4-5C6A-732D4513F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0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Oval 76">
              <a:extLst>
                <a:ext uri="{FF2B5EF4-FFF2-40B4-BE49-F238E27FC236}">
                  <a16:creationId xmlns:a16="http://schemas.microsoft.com/office/drawing/2014/main" id="{9959BD84-63AD-9E41-1087-92007E5B5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7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1" name="Oval 77">
              <a:extLst>
                <a:ext uri="{FF2B5EF4-FFF2-40B4-BE49-F238E27FC236}">
                  <a16:creationId xmlns:a16="http://schemas.microsoft.com/office/drawing/2014/main" id="{8B9654A5-9631-DB3F-3515-CC903B0E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Rectangle 78">
              <a:extLst>
                <a:ext uri="{FF2B5EF4-FFF2-40B4-BE49-F238E27FC236}">
                  <a16:creationId xmlns:a16="http://schemas.microsoft.com/office/drawing/2014/main" id="{F7B7EAA9-C503-EFD5-1DAF-9E79B8EBB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2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41" name="Rectangle 3">
            <a:extLst>
              <a:ext uri="{FF2B5EF4-FFF2-40B4-BE49-F238E27FC236}">
                <a16:creationId xmlns:a16="http://schemas.microsoft.com/office/drawing/2014/main" id="{230AA3A1-DEB1-0E84-BC76-1251C857F389}"/>
              </a:ext>
            </a:extLst>
          </p:cNvPr>
          <p:cNvSpPr txBox="1">
            <a:spLocks noChangeArrowheads="1"/>
          </p:cNvSpPr>
          <p:nvPr/>
        </p:nvSpPr>
        <p:spPr>
          <a:xfrm>
            <a:off x="1188286" y="5833551"/>
            <a:ext cx="5118100" cy="933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 rate is slow, but ramps up exponentially fast</a:t>
            </a:r>
          </a:p>
        </p:txBody>
      </p:sp>
    </p:spTree>
    <p:extLst>
      <p:ext uri="{BB962C8B-B14F-4D97-AF65-F5344CB8AC3E}">
        <p14:creationId xmlns:p14="http://schemas.microsoft.com/office/powerpoint/2010/main" val="111583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9" grpId="0" animBg="1"/>
      <p:bldP spid="29" grpId="0"/>
      <p:bldP spid="30" grpId="0"/>
      <p:bldP spid="14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0DA66-ACD7-D2C6-AE2D-C1D0CF6C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7F0A9D-84A8-7331-AE9E-37ABA63B9D40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6CA13D-D89F-EEF1-9EA8-A68B9BDACC30}"/>
              </a:ext>
            </a:extLst>
          </p:cNvPr>
          <p:cNvSpPr txBox="1">
            <a:spLocks/>
          </p:cNvSpPr>
          <p:nvPr/>
        </p:nvSpPr>
        <p:spPr>
          <a:xfrm>
            <a:off x="770010" y="1"/>
            <a:ext cx="10654937" cy="91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93435"/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TCP: from slow start to congestion avoidance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96605A-4C6A-EB21-ED70-D16DCA57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9" t="19023" r="6910" b="22917"/>
          <a:stretch/>
        </p:blipFill>
        <p:spPr>
          <a:xfrm>
            <a:off x="9799783" y="-657"/>
            <a:ext cx="2392217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CBC534-8289-67F4-888F-1E70CA078B5C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A034FA-839C-D29E-CA09-D1AC95FC2DCF}"/>
              </a:ext>
            </a:extLst>
          </p:cNvPr>
          <p:cNvCxnSpPr>
            <a:cxnSpLocks/>
          </p:cNvCxnSpPr>
          <p:nvPr/>
        </p:nvCxnSpPr>
        <p:spPr>
          <a:xfrm>
            <a:off x="381000" y="106605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6E267C-14AF-E11D-DF9C-70C5E2AAF6CB}"/>
              </a:ext>
            </a:extLst>
          </p:cNvPr>
          <p:cNvSpPr/>
          <p:nvPr/>
        </p:nvSpPr>
        <p:spPr>
          <a:xfrm>
            <a:off x="381000" y="1194863"/>
            <a:ext cx="11430000" cy="5506877"/>
          </a:xfrm>
          <a:prstGeom prst="roundRect">
            <a:avLst>
              <a:gd name="adj" fmla="val 2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Monotype Sorts" pitchFamily="-84" charset="2"/>
              <a:buChar char="l"/>
              <a:tabLst/>
              <a:defRPr/>
            </a:pPr>
            <a:endParaRPr kumimoji="1" lang="en-US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ctangle 3">
            <a:extLst>
              <a:ext uri="{FF2B5EF4-FFF2-40B4-BE49-F238E27FC236}">
                <a16:creationId xmlns:a16="http://schemas.microsoft.com/office/drawing/2014/main" id="{7A12C466-A78A-4906-47AE-92A62727DB41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382665"/>
            <a:ext cx="5054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should the exponential increase switch to linear?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gets to 1/2 of its value before timeout.</a:t>
            </a:r>
          </a:p>
        </p:txBody>
      </p:sp>
      <p:sp>
        <p:nvSpPr>
          <p:cNvPr id="142" name="Rectangle 4">
            <a:extLst>
              <a:ext uri="{FF2B5EF4-FFF2-40B4-BE49-F238E27FC236}">
                <a16:creationId xmlns:a16="http://schemas.microsoft.com/office/drawing/2014/main" id="{0412B710-0874-25FC-459C-4024E2904843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3528965"/>
            <a:ext cx="4927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ssthresh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loss event,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ssthresh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set to 1/2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just before loss event</a:t>
            </a:r>
          </a:p>
        </p:txBody>
      </p:sp>
      <p:pic>
        <p:nvPicPr>
          <p:cNvPr id="143" name="Picture 7">
            <a:extLst>
              <a:ext uri="{FF2B5EF4-FFF2-40B4-BE49-F238E27FC236}">
                <a16:creationId xmlns:a16="http://schemas.microsoft.com/office/drawing/2014/main" id="{EAF8CCDC-B63D-F3D0-42EC-EA52EFFE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7" y="1889345"/>
            <a:ext cx="5536882" cy="315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705E3A17-73B0-1B9D-B6EA-891A9185A256}"/>
              </a:ext>
            </a:extLst>
          </p:cNvPr>
          <p:cNvSpPr/>
          <p:nvPr/>
        </p:nvSpPr>
        <p:spPr>
          <a:xfrm>
            <a:off x="7851775" y="3825875"/>
            <a:ext cx="850900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B3C7F871-6DEA-5123-3611-EB15FDDF68C5}"/>
              </a:ext>
            </a:extLst>
          </p:cNvPr>
          <p:cNvSpPr/>
          <p:nvPr/>
        </p:nvSpPr>
        <p:spPr>
          <a:xfrm>
            <a:off x="7677150" y="3924300"/>
            <a:ext cx="8509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66ADAFCF-532F-789A-0D43-BAA06B23D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3804496"/>
            <a:ext cx="1003300" cy="234103"/>
          </a:xfrm>
          <a:prstGeom prst="rect">
            <a:avLst/>
          </a:prstGeom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2039EB61-9717-D383-4018-39EC331024E3}"/>
              </a:ext>
            </a:extLst>
          </p:cNvPr>
          <p:cNvSpPr/>
          <p:nvPr/>
        </p:nvSpPr>
        <p:spPr>
          <a:xfrm>
            <a:off x="9194800" y="1892300"/>
            <a:ext cx="2133600" cy="248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26BF86F-F964-EF16-6CD4-E9F3ABE64B03}"/>
              </a:ext>
            </a:extLst>
          </p:cNvPr>
          <p:cNvSpPr txBox="1"/>
          <p:nvPr/>
        </p:nvSpPr>
        <p:spPr>
          <a:xfrm>
            <a:off x="9067800" y="21971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126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9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2.0.5522"/>
  <p:tag name="SLIDO_PRESENTATION_ID" val="00000000-0000-0000-0000-000000000000"/>
  <p:tag name="SLIDO_EVENT_UUID" val="b593ed7a-61fb-4e17-b76c-be266c06e356"/>
  <p:tag name="SLIDO_EVENT_SECTION_UUID" val="404ada41-a62c-4d83-a881-5899e039d156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27679</TotalTime>
  <Words>5266</Words>
  <Application>Microsoft Office PowerPoint</Application>
  <PresentationFormat>Widescreen</PresentationFormat>
  <Paragraphs>1330</Paragraphs>
  <Slides>92</Slides>
  <Notes>84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10" baseType="lpstr">
      <vt:lpstr>Courier</vt:lpstr>
      <vt:lpstr>Courier Std</vt:lpstr>
      <vt:lpstr>Monotype Sorts</vt:lpstr>
      <vt:lpstr>ＭＳ Ｐゴシック</vt:lpstr>
      <vt:lpstr>Aptos</vt:lpstr>
      <vt:lpstr>Arial</vt:lpstr>
      <vt:lpstr>Arial Narrow</vt:lpstr>
      <vt:lpstr>Calibri</vt:lpstr>
      <vt:lpstr>Comic Sans MS</vt:lpstr>
      <vt:lpstr>Courier New</vt:lpstr>
      <vt:lpstr>Gill Sans MT</vt:lpstr>
      <vt:lpstr>Helvetica</vt:lpstr>
      <vt:lpstr>Tahoma</vt:lpstr>
      <vt:lpstr>Times New Roman</vt:lpstr>
      <vt:lpstr>Wingdings</vt:lpstr>
      <vt:lpstr>Custom Design</vt:lpstr>
      <vt:lpstr>1_Custom Design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Irfan Ahmad</cp:lastModifiedBy>
  <cp:revision>1483</cp:revision>
  <dcterms:created xsi:type="dcterms:W3CDTF">2021-04-29T18:58:34Z</dcterms:created>
  <dcterms:modified xsi:type="dcterms:W3CDTF">2025-05-15T07:52:41Z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SlidoAppVersion">
    <vt:lpwstr>1.12.0.5522</vt:lpwstr>
  </property>
</Properties>
</file>